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4" r:id="rId5"/>
    <p:sldId id="265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46228"/>
    <a:srgbClr val="DE581C"/>
    <a:srgbClr val="FF6A21"/>
    <a:srgbClr val="0D0D0E"/>
    <a:srgbClr val="FBA919"/>
    <a:srgbClr val="FF7235"/>
    <a:srgbClr val="F35E1F"/>
    <a:srgbClr val="FF7614"/>
    <a:srgbClr val="FBA612"/>
    <a:srgbClr val="C2E9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209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Проект: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788298-E1D7-42C3-9D1F-A7666EB9DB4F}"/>
              </a:ext>
            </a:extLst>
          </p:cNvPr>
          <p:cNvSpPr txBox="1"/>
          <p:nvPr/>
        </p:nvSpPr>
        <p:spPr>
          <a:xfrm>
            <a:off x="406860" y="4093586"/>
            <a:ext cx="64511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Автоматическая линия ультразвуковой сварки деталей обивки двери автомобиля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205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66362A82-7860-4B7E-B973-78D68E1CD467}"/>
              </a:ext>
            </a:extLst>
          </p:cNvPr>
          <p:cNvSpPr/>
          <p:nvPr/>
        </p:nvSpPr>
        <p:spPr>
          <a:xfrm>
            <a:off x="428057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28057" y="247438"/>
            <a:ext cx="1091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ПРОДУКТ С ОПИСАНИЕМ ГОТОВНОСТИ ВЫХОДА НА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2E99D9D-3283-48AA-BBAB-F0280C197AA0}"/>
              </a:ext>
            </a:extLst>
          </p:cNvPr>
          <p:cNvSpPr txBox="1"/>
          <p:nvPr/>
        </p:nvSpPr>
        <p:spPr>
          <a:xfrm>
            <a:off x="750794" y="2200511"/>
            <a:ext cx="484038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Автоматическая линия ультразвуковой сварки обивки дверей автомобиля, включающая:</a:t>
            </a:r>
          </a:p>
          <a:p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1. Ультразвуковые генераторы для генерации ультразвуковых </a:t>
            </a:r>
            <a:r>
              <a:rPr lang="ru-RU" sz="2400" dirty="0" smtClean="0">
                <a:solidFill>
                  <a:srgbClr val="000000"/>
                </a:solidFill>
                <a:ea typeface="Calibri" panose="020F0502020204030204" pitchFamily="34" charset="0"/>
              </a:rPr>
              <a:t>колебаний</a:t>
            </a: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</a:p>
          <a:p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2. Ультразвуковые головки с магнитострикционными преобразователями и волноводами для осуществления процесса ультразвуковой </a:t>
            </a:r>
            <a:r>
              <a:rPr lang="ru-RU" sz="2400" dirty="0" smtClean="0">
                <a:solidFill>
                  <a:srgbClr val="000000"/>
                </a:solidFill>
                <a:ea typeface="Calibri" panose="020F0502020204030204" pitchFamily="34" charset="0"/>
              </a:rPr>
              <a:t>сварки.</a:t>
            </a:r>
            <a:endParaRPr lang="ru-RU" sz="2400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7A6009D3-CDB0-46B6-AEC2-91039E19D6A7}"/>
              </a:ext>
            </a:extLst>
          </p:cNvPr>
          <p:cNvSpPr/>
          <p:nvPr/>
        </p:nvSpPr>
        <p:spPr>
          <a:xfrm>
            <a:off x="6096000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00B8C2-B808-4D2C-BB26-4AE936A6FEF3}"/>
              </a:ext>
            </a:extLst>
          </p:cNvPr>
          <p:cNvSpPr txBox="1"/>
          <p:nvPr/>
        </p:nvSpPr>
        <p:spPr>
          <a:xfrm>
            <a:off x="6228237" y="2200511"/>
            <a:ext cx="51132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Планируемый срок выхода на рынок: </a:t>
            </a:r>
            <a:r>
              <a:rPr lang="ru-RU" sz="2400" dirty="0" smtClean="0">
                <a:solidFill>
                  <a:srgbClr val="000000"/>
                </a:solidFill>
              </a:rPr>
              <a:t>12.2023  </a:t>
            </a:r>
            <a:r>
              <a:rPr lang="ru-RU" sz="2400" dirty="0">
                <a:solidFill>
                  <a:srgbClr val="000000"/>
                </a:solidFill>
              </a:rPr>
              <a:t>- </a:t>
            </a:r>
            <a:r>
              <a:rPr lang="ru-RU" sz="2400" dirty="0" smtClean="0">
                <a:solidFill>
                  <a:srgbClr val="000000"/>
                </a:solidFill>
              </a:rPr>
              <a:t>03.2025</a:t>
            </a:r>
            <a:endParaRPr lang="ru-RU" sz="2400" dirty="0">
              <a:solidFill>
                <a:srgbClr val="000000"/>
              </a:solidFill>
            </a:endParaRPr>
          </a:p>
          <a:p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25702" y="3260117"/>
            <a:ext cx="4518314" cy="261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609601" y="237119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3410B433-00ED-4DFA-A642-B6403295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18592683"/>
              </p:ext>
            </p:extLst>
          </p:nvPr>
        </p:nvGraphicFramePr>
        <p:xfrm>
          <a:off x="285750" y="1126349"/>
          <a:ext cx="11620500" cy="58642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0063">
                  <a:extLst>
                    <a:ext uri="{9D8B030D-6E8A-4147-A177-3AD203B41FA5}">
                      <a16:colId xmlns:a16="http://schemas.microsoft.com/office/drawing/2014/main" xmlns="" val="3478958516"/>
                    </a:ext>
                  </a:extLst>
                </a:gridCol>
                <a:gridCol w="3091002">
                  <a:extLst>
                    <a:ext uri="{9D8B030D-6E8A-4147-A177-3AD203B41FA5}">
                      <a16:colId xmlns:a16="http://schemas.microsoft.com/office/drawing/2014/main" xmlns="" val="3189750608"/>
                    </a:ext>
                  </a:extLst>
                </a:gridCol>
                <a:gridCol w="1851235">
                  <a:extLst>
                    <a:ext uri="{9D8B030D-6E8A-4147-A177-3AD203B41FA5}">
                      <a16:colId xmlns:a16="http://schemas.microsoft.com/office/drawing/2014/main" xmlns="" val="1957923723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xmlns="" val="968166989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xmlns="" val="1104241160"/>
                    </a:ext>
                  </a:extLst>
                </a:gridCol>
              </a:tblGrid>
              <a:tr h="1332978">
                <a:tc>
                  <a:txBody>
                    <a:bodyPr/>
                    <a:lstStyle/>
                    <a:p>
                      <a:r>
                        <a:rPr lang="ru-RU" dirty="0"/>
                        <a:t>Критерии сравнения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Проект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Автоматическая линия ультразвуковой сварки деталей обивки двери автомобиля 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«Центр ультразвуковых технологий» (РФ, г. Бийск)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Rinco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Ultrasonic (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Швеция)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CES (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Корея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8393633"/>
                  </a:ext>
                </a:extLst>
              </a:tr>
              <a:tr h="1083044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надежность технологии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7673654"/>
                  </a:ext>
                </a:extLst>
              </a:tr>
              <a:tr h="833111">
                <a:tc>
                  <a:txBody>
                    <a:bodyPr/>
                    <a:lstStyle/>
                    <a:p>
                      <a:r>
                        <a:rPr lang="ru-RU" dirty="0" smtClean="0"/>
                        <a:t>Стабильность работы оборудования в условиях массового производства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5520679"/>
                  </a:ext>
                </a:extLst>
              </a:tr>
              <a:tr h="864754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серийного производства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171768"/>
                  </a:ext>
                </a:extLst>
              </a:tr>
              <a:tr h="666384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Экологичность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126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812BB1-E0F0-44EE-9FDD-F873F07D400A}"/>
              </a:ext>
            </a:extLst>
          </p:cNvPr>
          <p:cNvSpPr txBox="1"/>
          <p:nvPr/>
        </p:nvSpPr>
        <p:spPr>
          <a:xfrm>
            <a:off x="609600" y="385483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001FB008-DD7D-4519-B770-72C4DABA6238}"/>
              </a:ext>
            </a:extLst>
          </p:cNvPr>
          <p:cNvSpPr/>
          <p:nvPr/>
        </p:nvSpPr>
        <p:spPr>
          <a:xfrm>
            <a:off x="732623" y="1232592"/>
            <a:ext cx="5039527" cy="5196783"/>
          </a:xfrm>
          <a:prstGeom prst="roundRect">
            <a:avLst>
              <a:gd name="adj" fmla="val 2187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901E667-6D96-4CBD-A5B6-50915BA3DA56}"/>
              </a:ext>
            </a:extLst>
          </p:cNvPr>
          <p:cNvSpPr/>
          <p:nvPr/>
        </p:nvSpPr>
        <p:spPr>
          <a:xfrm>
            <a:off x="6162675" y="1232592"/>
            <a:ext cx="5522660" cy="5196782"/>
          </a:xfrm>
          <a:prstGeom prst="roundRect">
            <a:avLst>
              <a:gd name="adj" fmla="val 1540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5551EDB-C7DC-45B3-9ED1-123406FC1774}"/>
              </a:ext>
            </a:extLst>
          </p:cNvPr>
          <p:cNvSpPr/>
          <p:nvPr/>
        </p:nvSpPr>
        <p:spPr>
          <a:xfrm>
            <a:off x="761435" y="1228489"/>
            <a:ext cx="5028899" cy="57720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EF37BC8-29B6-44A0-8428-68F73DD4A0BB}"/>
              </a:ext>
            </a:extLst>
          </p:cNvPr>
          <p:cNvSpPr txBox="1"/>
          <p:nvPr/>
        </p:nvSpPr>
        <p:spPr>
          <a:xfrm>
            <a:off x="846798" y="1317035"/>
            <a:ext cx="289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РЫНКА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8EDC8D13-DCF4-41BC-A6F4-EA10B6CFA2AC}"/>
              </a:ext>
            </a:extLst>
          </p:cNvPr>
          <p:cNvSpPr/>
          <p:nvPr/>
        </p:nvSpPr>
        <p:spPr>
          <a:xfrm>
            <a:off x="6180860" y="1232592"/>
            <a:ext cx="5496115" cy="53764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5BE6218-5DF2-4086-995C-BB1539ACDB7E}"/>
              </a:ext>
            </a:extLst>
          </p:cNvPr>
          <p:cNvSpPr txBox="1"/>
          <p:nvPr/>
        </p:nvSpPr>
        <p:spPr>
          <a:xfrm>
            <a:off x="6262356" y="1183912"/>
            <a:ext cx="527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ПОТРЕБИТЕЛЬСКИЕ СЕГМЕНТЫ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4A963FA-DEED-448D-9C44-5E0A4EF34DDA}"/>
              </a:ext>
            </a:extLst>
          </p:cNvPr>
          <p:cNvSpPr txBox="1"/>
          <p:nvPr/>
        </p:nvSpPr>
        <p:spPr>
          <a:xfrm>
            <a:off x="942975" y="1922480"/>
            <a:ext cx="471303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</a:t>
            </a:r>
            <a:r>
              <a:rPr lang="ru-RU" dirty="0" smtClean="0">
                <a:solidFill>
                  <a:schemeClr val="bg1"/>
                </a:solidFill>
              </a:rPr>
              <a:t>оссийская </a:t>
            </a:r>
            <a:r>
              <a:rPr lang="ru-RU" dirty="0">
                <a:solidFill>
                  <a:schemeClr val="bg1"/>
                </a:solidFill>
              </a:rPr>
              <a:t>автомобильная промышленность демонстрирует устойчивый рост, несмотря на экономические вызовы. В 2022 году объем производства автомобилей в России составил около 1,5 миллиона единиц, и ожидается дальнейший рост в </a:t>
            </a:r>
            <a:r>
              <a:rPr lang="ru-RU" dirty="0" smtClean="0">
                <a:solidFill>
                  <a:schemeClr val="bg1"/>
                </a:solidFill>
              </a:rPr>
              <a:t>2024 </a:t>
            </a:r>
            <a:r>
              <a:rPr lang="ru-RU" dirty="0">
                <a:solidFill>
                  <a:schemeClr val="bg1"/>
                </a:solidFill>
              </a:rPr>
              <a:t>году. Это создает благоприятные условия для внедрения новых технологий, таких как автоматическая ультразвуковая сварка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С учетом растущего спроса на автомобили и необходимость повышения качества производимых деталей, рынок автоматических линий ультразвуковой сварки имеет значительный потенциал.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4303934-33B3-4497-A7ED-961A5BE48AAA}"/>
              </a:ext>
            </a:extLst>
          </p:cNvPr>
          <p:cNvSpPr txBox="1"/>
          <p:nvPr/>
        </p:nvSpPr>
        <p:spPr>
          <a:xfrm>
            <a:off x="6376527" y="1940478"/>
            <a:ext cx="509495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Целевая аудитория для продвижения: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•	Автомобильные и авиационные промышленные предприятия;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</a:t>
            </a:r>
            <a:r>
              <a:rPr lang="ru-RU" sz="2000" dirty="0" smtClean="0">
                <a:solidFill>
                  <a:schemeClr val="bg1"/>
                </a:solidFill>
              </a:rPr>
              <a:t>Крупные </a:t>
            </a:r>
            <a:r>
              <a:rPr lang="ru-RU" sz="2000" dirty="0">
                <a:solidFill>
                  <a:schemeClr val="bg1"/>
                </a:solidFill>
              </a:rPr>
              <a:t>поставщики субкомпонентов;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Инженерные и проектные организации;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</a:t>
            </a:r>
            <a:r>
              <a:rPr lang="ru-RU" sz="2000" dirty="0" smtClean="0">
                <a:solidFill>
                  <a:schemeClr val="bg1"/>
                </a:solidFill>
              </a:rPr>
              <a:t>Научно-исследовательские </a:t>
            </a:r>
            <a:r>
              <a:rPr lang="ru-RU" sz="2000" dirty="0">
                <a:solidFill>
                  <a:schemeClr val="bg1"/>
                </a:solidFill>
              </a:rPr>
              <a:t>институты и университеты;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Автокомпании второго уровня;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Средний и малый бизнес.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Рынки: B2B, B2C</a:t>
            </a:r>
          </a:p>
        </p:txBody>
      </p:sp>
    </p:spTree>
    <p:extLst>
      <p:ext uri="{BB962C8B-B14F-4D97-AF65-F5344CB8AC3E}">
        <p14:creationId xmlns:p14="http://schemas.microsoft.com/office/powerpoint/2010/main" xmlns="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65094" y="3248025"/>
            <a:ext cx="10461812" cy="31922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997998" y="3424044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65093" y="1116485"/>
            <a:ext cx="10461812" cy="1929093"/>
          </a:xfrm>
          <a:prstGeom prst="roundRect">
            <a:avLst>
              <a:gd name="adj" fmla="val 38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Конкурентными преимуществами проекта,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является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высокая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надежность и стабильность работы оборудования в условиях массового производства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E8019C-D3BA-4093-B4DC-76F37BC113B0}"/>
              </a:ext>
            </a:extLst>
          </p:cNvPr>
          <p:cNvSpPr txBox="1"/>
          <p:nvPr/>
        </p:nvSpPr>
        <p:spPr>
          <a:xfrm>
            <a:off x="997998" y="4008819"/>
            <a:ext cx="9934575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быстрого захвата резонансной частоты ультразвуковых генераторов;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Износостойкие покрытия на рабочие торцы волноводов для сварки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стеклонаполненных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пластиков;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Ультразвуковые генераторы с возможностью управления от ПЛК и с возможностью питания несколько ультразвуковых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головок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171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3048" y="246906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0AFD119F-6AFA-4AD8-A00C-A8D03843F789}"/>
              </a:ext>
            </a:extLst>
          </p:cNvPr>
          <p:cNvSpPr/>
          <p:nvPr/>
        </p:nvSpPr>
        <p:spPr>
          <a:xfrm>
            <a:off x="165802" y="967101"/>
            <a:ext cx="5142754" cy="3549069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5DFB517C-90D2-4112-8333-33F4A1613C4E}"/>
              </a:ext>
            </a:extLst>
          </p:cNvPr>
          <p:cNvSpPr/>
          <p:nvPr/>
        </p:nvSpPr>
        <p:spPr>
          <a:xfrm>
            <a:off x="9223041" y="939489"/>
            <a:ext cx="2835609" cy="4585581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15A46665-9577-45E6-A0D1-A10D9C306708}"/>
              </a:ext>
            </a:extLst>
          </p:cNvPr>
          <p:cNvSpPr/>
          <p:nvPr/>
        </p:nvSpPr>
        <p:spPr>
          <a:xfrm>
            <a:off x="5403796" y="952665"/>
            <a:ext cx="3706902" cy="2809710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FC522548-E4E0-4DD4-B0E4-3FC743D6DADB}"/>
              </a:ext>
            </a:extLst>
          </p:cNvPr>
          <p:cNvSpPr/>
          <p:nvPr/>
        </p:nvSpPr>
        <p:spPr>
          <a:xfrm>
            <a:off x="133350" y="4600896"/>
            <a:ext cx="5175206" cy="186340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1D29DF08-B114-44BB-AA72-0778E3284BB8}"/>
              </a:ext>
            </a:extLst>
          </p:cNvPr>
          <p:cNvSpPr/>
          <p:nvPr/>
        </p:nvSpPr>
        <p:spPr>
          <a:xfrm>
            <a:off x="5464267" y="3867549"/>
            <a:ext cx="3686828" cy="2587547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Сопутствующие траты на создание плазмотрона</a:t>
            </a:r>
            <a:r>
              <a:rPr lang="en-US"/>
              <a:t>:</a:t>
            </a:r>
          </a:p>
          <a:p>
            <a:r>
              <a:rPr lang="ru-RU"/>
              <a:t>1. Расходные материалы</a:t>
            </a:r>
            <a:r>
              <a:rPr lang="en-US"/>
              <a:t>;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1FCCCF3-8BBF-4595-B547-E855CB957F23}"/>
              </a:ext>
            </a:extLst>
          </p:cNvPr>
          <p:cNvSpPr txBox="1"/>
          <p:nvPr/>
        </p:nvSpPr>
        <p:spPr>
          <a:xfrm>
            <a:off x="1783041" y="1023637"/>
            <a:ext cx="28573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КОНЦЕПЦИЯ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134A2E0-8063-49AE-A65D-1539DBC8EDEA}"/>
              </a:ext>
            </a:extLst>
          </p:cNvPr>
          <p:cNvSpPr txBox="1"/>
          <p:nvPr/>
        </p:nvSpPr>
        <p:spPr>
          <a:xfrm>
            <a:off x="9396127" y="988570"/>
            <a:ext cx="15202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КЛЮЧЕВЫЕ ПАРТНЕРЫ</a:t>
            </a:r>
            <a:endParaRPr lang="ru-RU" sz="15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6A54653-49F6-473C-9321-7412F36DEDF9}"/>
              </a:ext>
            </a:extLst>
          </p:cNvPr>
          <p:cNvSpPr txBox="1"/>
          <p:nvPr/>
        </p:nvSpPr>
        <p:spPr>
          <a:xfrm>
            <a:off x="6526960" y="967101"/>
            <a:ext cx="11370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КАНАЛЫ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BC25099-307F-4483-9A42-6E551D451924}"/>
              </a:ext>
            </a:extLst>
          </p:cNvPr>
          <p:cNvSpPr txBox="1"/>
          <p:nvPr/>
        </p:nvSpPr>
        <p:spPr>
          <a:xfrm>
            <a:off x="1702548" y="4704103"/>
            <a:ext cx="11370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РАСХОДЫ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10F80F4-ACC9-4CD4-A3C4-DD7C9CA8401E}"/>
              </a:ext>
            </a:extLst>
          </p:cNvPr>
          <p:cNvSpPr txBox="1"/>
          <p:nvPr/>
        </p:nvSpPr>
        <p:spPr>
          <a:xfrm>
            <a:off x="5507208" y="3971523"/>
            <a:ext cx="26987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ФИНАНСИРОВАНИЕ</a:t>
            </a:r>
            <a:endParaRPr lang="ru-RU" sz="15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E11DF2C-7525-44D0-9771-8140C41AECF9}"/>
              </a:ext>
            </a:extLst>
          </p:cNvPr>
          <p:cNvSpPr txBox="1"/>
          <p:nvPr/>
        </p:nvSpPr>
        <p:spPr>
          <a:xfrm>
            <a:off x="250955" y="1396627"/>
            <a:ext cx="500529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Проект направлен на повышение качества, скорости и </a:t>
            </a:r>
            <a:r>
              <a:rPr lang="ru-RU" dirty="0" err="1"/>
              <a:t>экологичности</a:t>
            </a:r>
            <a:r>
              <a:rPr lang="ru-RU" dirty="0"/>
              <a:t> производственных процессов в автомобильной отрасли</a:t>
            </a:r>
            <a:r>
              <a:rPr lang="ru-RU" dirty="0" smtClean="0"/>
              <a:t>. Организация </a:t>
            </a:r>
            <a:r>
              <a:rPr lang="ru-RU" dirty="0"/>
              <a:t>серийного производства оборудование и его продажа. </a:t>
            </a:r>
            <a:r>
              <a:rPr lang="ru-RU" dirty="0" smtClean="0"/>
              <a:t>Дополнительными источниками дохода будет являться послегарантийное обслуживание, ремонт, обеспечение расходными комплектующими (сменные волноводы, преобразователи)</a:t>
            </a:r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1224F13-F183-412E-8723-A2D25A2DE44C}"/>
              </a:ext>
            </a:extLst>
          </p:cNvPr>
          <p:cNvSpPr txBox="1"/>
          <p:nvPr/>
        </p:nvSpPr>
        <p:spPr>
          <a:xfrm>
            <a:off x="5432078" y="1287786"/>
            <a:ext cx="36263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Прямые </a:t>
            </a:r>
            <a:r>
              <a:rPr lang="ru-RU" dirty="0" smtClean="0"/>
              <a:t>продажи</a:t>
            </a:r>
            <a:r>
              <a:rPr lang="ru-RU" dirty="0"/>
              <a:t>.</a:t>
            </a:r>
          </a:p>
          <a:p>
            <a:pPr marL="342900" indent="-342900">
              <a:buAutoNum type="arabicPeriod"/>
            </a:pPr>
            <a:r>
              <a:rPr lang="ru-RU" dirty="0" smtClean="0"/>
              <a:t>Партнерские </a:t>
            </a:r>
            <a:r>
              <a:rPr lang="ru-RU" dirty="0"/>
              <a:t>программы: Создание сети дистрибьюторов и партнеров для распространения оборудования на рынке</a:t>
            </a:r>
            <a:r>
              <a:rPr lang="ru-RU" dirty="0" smtClean="0"/>
              <a:t>.</a:t>
            </a:r>
          </a:p>
          <a:p>
            <a:pPr marL="342900" indent="-342900">
              <a:buAutoNum type="arabicPeriod"/>
            </a:pPr>
            <a:r>
              <a:rPr lang="ru-RU" dirty="0" smtClean="0"/>
              <a:t> Цифровой маркетинг.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5738806-188C-4FA8-A485-379801EAB0B7}"/>
              </a:ext>
            </a:extLst>
          </p:cNvPr>
          <p:cNvSpPr txBox="1"/>
          <p:nvPr/>
        </p:nvSpPr>
        <p:spPr>
          <a:xfrm>
            <a:off x="9350286" y="1554752"/>
            <a:ext cx="26759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Тольяттинский Государственный Университет, предоставляющий базу для реализации проекта. </a:t>
            </a:r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8DF823B-9745-406D-9FBE-C75BE079ED8A}"/>
              </a:ext>
            </a:extLst>
          </p:cNvPr>
          <p:cNvSpPr txBox="1"/>
          <p:nvPr/>
        </p:nvSpPr>
        <p:spPr>
          <a:xfrm>
            <a:off x="236047" y="4996209"/>
            <a:ext cx="56761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Сопутствующие траты на создание стенда</a:t>
            </a:r>
            <a:r>
              <a:rPr lang="en-US" dirty="0"/>
              <a:t>:</a:t>
            </a:r>
          </a:p>
          <a:p>
            <a:r>
              <a:rPr lang="ru-RU" dirty="0"/>
              <a:t>1. Расходные материалы </a:t>
            </a:r>
            <a:r>
              <a:rPr lang="en-US" dirty="0"/>
              <a:t>;</a:t>
            </a:r>
            <a:r>
              <a:rPr lang="ru-RU" dirty="0"/>
              <a:t> </a:t>
            </a:r>
            <a:endParaRPr lang="en-US" dirty="0"/>
          </a:p>
          <a:p>
            <a:r>
              <a:rPr lang="en-US" dirty="0"/>
              <a:t>2.</a:t>
            </a:r>
            <a:r>
              <a:rPr lang="ru-RU" dirty="0"/>
              <a:t> Вспомогательные материалы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>
                <a:solidFill>
                  <a:schemeClr val="tx1"/>
                </a:solidFill>
              </a:rPr>
              <a:t>Технические ресурсы для разработки продукта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DCE3A83F-E210-4DC1-91EF-B786B35DD672}"/>
              </a:ext>
            </a:extLst>
          </p:cNvPr>
          <p:cNvSpPr txBox="1"/>
          <p:nvPr/>
        </p:nvSpPr>
        <p:spPr>
          <a:xfrm>
            <a:off x="5545035" y="4392102"/>
            <a:ext cx="35972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1800" dirty="0"/>
              <a:t>Собственные средства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1800" dirty="0"/>
              <a:t>Привлечение грантов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1800" dirty="0"/>
              <a:t>Участие в конкурсах на финансирование инновационных разработок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369</Words>
  <Application>Microsoft Office PowerPoint</Application>
  <PresentationFormat>Произвольный</PresentationFormat>
  <Paragraphs>76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63</cp:revision>
  <dcterms:created xsi:type="dcterms:W3CDTF">2023-09-06T12:36:24Z</dcterms:created>
  <dcterms:modified xsi:type="dcterms:W3CDTF">2024-11-04T16:37:31Z</dcterms:modified>
</cp:coreProperties>
</file>