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72" d="100"/>
          <a:sy n="72" d="100"/>
        </p:scale>
        <p:origin x="78" y="756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Родители учеников 5-11 классов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400" dirty="0"/>
            <a:t>Из-за плохого знания материала математики и физики не знают как помочь ребенку с домашней работой и подготовкой к экзамену , поэтому пытаются найти репетиторов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 custScaleY="125122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Онлайн-курсы подготовки к экзаменам по математике и физике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Образовательные услуги по математике и физике</a:t>
          </a:r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err="1"/>
            <a:t>Умскул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Пифагор</a:t>
          </a:r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Быстрое и удобное обучение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9A493FCA-01C7-402C-AD99-125F2968409D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err="1"/>
            <a:t>Стобальник</a:t>
          </a:r>
          <a:endParaRPr lang="ru-RU" dirty="0"/>
        </a:p>
      </dgm:t>
    </dgm:pt>
    <dgm:pt modelId="{616153AD-E4E5-4553-B070-9E5FFB0B349B}" type="parTrans" cxnId="{973CCBAF-CD52-4D16-A98D-27266C432AFA}">
      <dgm:prSet/>
      <dgm:spPr/>
      <dgm:t>
        <a:bodyPr/>
        <a:lstStyle/>
        <a:p>
          <a:endParaRPr lang="ru-RU"/>
        </a:p>
      </dgm:t>
    </dgm:pt>
    <dgm:pt modelId="{31744370-9BFC-4B6D-B9D0-262C868851F4}" type="sibTrans" cxnId="{973CCBAF-CD52-4D16-A98D-27266C432AFA}">
      <dgm:prSet/>
      <dgm:spPr/>
      <dgm:t>
        <a:bodyPr/>
        <a:lstStyle/>
        <a:p>
          <a:endParaRPr lang="ru-RU"/>
        </a:p>
      </dgm:t>
    </dgm:pt>
    <dgm:pt modelId="{C7CB86E0-4EED-4391-A69F-ABB3937FD151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Оказание индивидуальной психологической помощи</a:t>
          </a:r>
        </a:p>
      </dgm:t>
    </dgm:pt>
    <dgm:pt modelId="{9032FA12-E16B-4A66-8BC0-8DAF0AD923AD}" type="parTrans" cxnId="{B493DC1C-FFF0-4CFD-A942-681883B4B7BB}">
      <dgm:prSet/>
      <dgm:spPr/>
      <dgm:t>
        <a:bodyPr/>
        <a:lstStyle/>
        <a:p>
          <a:endParaRPr lang="ru-RU"/>
        </a:p>
      </dgm:t>
    </dgm:pt>
    <dgm:pt modelId="{1B5077D2-0390-43A3-B6DF-1B98D7D9AA94}" type="sibTrans" cxnId="{B493DC1C-FFF0-4CFD-A942-681883B4B7BB}">
      <dgm:prSet/>
      <dgm:spPr/>
      <dgm:t>
        <a:bodyPr/>
        <a:lstStyle/>
        <a:p>
          <a:endParaRPr lang="ru-RU"/>
        </a:p>
      </dgm:t>
    </dgm:pt>
    <dgm:pt modelId="{B9814AE8-EEE1-4B71-99BF-D1572A5FFE12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Выполнение заданий в игровом формате</a:t>
          </a:r>
        </a:p>
      </dgm:t>
    </dgm:pt>
    <dgm:pt modelId="{BA2DBBFA-9631-42ED-B68E-D6D96D2DBFEC}" type="parTrans" cxnId="{FEC10A72-CC5A-409D-918F-A717611625DB}">
      <dgm:prSet/>
      <dgm:spPr/>
      <dgm:t>
        <a:bodyPr/>
        <a:lstStyle/>
        <a:p>
          <a:endParaRPr lang="ru-RU"/>
        </a:p>
      </dgm:t>
    </dgm:pt>
    <dgm:pt modelId="{7D7A3354-652D-4820-8FBE-0D7C2560E0C1}" type="sibTrans" cxnId="{FEC10A72-CC5A-409D-918F-A717611625DB}">
      <dgm:prSet/>
      <dgm:spPr/>
      <dgm:t>
        <a:bodyPr/>
        <a:lstStyle/>
        <a:p>
          <a:endParaRPr lang="ru-RU"/>
        </a:p>
      </dgm:t>
    </dgm:pt>
    <dgm:pt modelId="{AE3661C7-C2C7-4F86-B73F-69974314FB47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Частные репетиторы по математике и физике</a:t>
          </a:r>
        </a:p>
      </dgm:t>
    </dgm:pt>
    <dgm:pt modelId="{8597B535-F070-40A7-A73F-0288B6B1219D}" type="parTrans" cxnId="{B19CACAD-1F2C-4156-9FF8-20320A7CBE55}">
      <dgm:prSet/>
      <dgm:spPr/>
      <dgm:t>
        <a:bodyPr/>
        <a:lstStyle/>
        <a:p>
          <a:endParaRPr lang="ru-RU"/>
        </a:p>
      </dgm:t>
    </dgm:pt>
    <dgm:pt modelId="{472BA14B-6860-4617-B47A-EE54FE4D434A}" type="sibTrans" cxnId="{B19CACAD-1F2C-4156-9FF8-20320A7CBE55}">
      <dgm:prSet/>
      <dgm:spPr/>
      <dgm:t>
        <a:bodyPr/>
        <a:lstStyle/>
        <a:p>
          <a:endParaRPr lang="ru-RU"/>
        </a:p>
      </dgm:t>
    </dgm:pt>
    <dgm:pt modelId="{F7C54395-4E11-4344-A047-028CA309632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Низкая стоимость занятий</a:t>
          </a:r>
        </a:p>
      </dgm:t>
    </dgm:pt>
    <dgm:pt modelId="{A1D4D780-F647-4D46-B6BE-C7CF5FF9986A}" type="parTrans" cxnId="{6A789700-FABF-42E5-BAB0-524C16C851B9}">
      <dgm:prSet/>
      <dgm:spPr/>
      <dgm:t>
        <a:bodyPr/>
        <a:lstStyle/>
        <a:p>
          <a:endParaRPr lang="ru-RU"/>
        </a:p>
      </dgm:t>
    </dgm:pt>
    <dgm:pt modelId="{ED0A0543-7AE4-4B2F-877B-7EA013EB65E9}" type="sibTrans" cxnId="{6A789700-FABF-42E5-BAB0-524C16C851B9}">
      <dgm:prSet/>
      <dgm:spPr/>
      <dgm:t>
        <a:bodyPr/>
        <a:lstStyle/>
        <a:p>
          <a:endParaRPr lang="ru-RU"/>
        </a:p>
      </dgm:t>
    </dgm:pt>
    <dgm:pt modelId="{2D48A567-01AB-4EB6-B9C6-9A6E90363AEB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dirty="0"/>
            <a:t>Достоверная информация</a:t>
          </a:r>
        </a:p>
      </dgm:t>
    </dgm:pt>
    <dgm:pt modelId="{0EEBEEAA-37F6-44EC-B6D7-08B65FF8FE70}" type="parTrans" cxnId="{5DA6EDBB-F468-458F-9CEF-F0BF3E858659}">
      <dgm:prSet/>
      <dgm:spPr/>
    </dgm:pt>
    <dgm:pt modelId="{FBB9D355-975E-4E8F-BD89-AC0EBAEC3504}" type="sibTrans" cxnId="{5DA6EDBB-F468-458F-9CEF-F0BF3E858659}">
      <dgm:prSet/>
      <dgm:spPr/>
    </dgm:pt>
    <dgm:pt modelId="{A60FC213-306F-4B0A-8407-4B7382FA0DAF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dirty="0"/>
            <a:t>Простой и удобный интерфейс</a:t>
          </a:r>
        </a:p>
      </dgm:t>
    </dgm:pt>
    <dgm:pt modelId="{4C493903-1607-4B3E-AC23-5E4216C9E38F}" type="parTrans" cxnId="{9F3E2CD4-D5AC-4911-9114-513AB0E6EEDA}">
      <dgm:prSet/>
      <dgm:spPr/>
      <dgm:t>
        <a:bodyPr/>
        <a:lstStyle/>
        <a:p>
          <a:endParaRPr lang="ru-RU"/>
        </a:p>
      </dgm:t>
    </dgm:pt>
    <dgm:pt modelId="{37E4E4AA-92EE-4444-ADCD-D0E1B25FD491}" type="sibTrans" cxnId="{9F3E2CD4-D5AC-4911-9114-513AB0E6EEDA}">
      <dgm:prSet/>
      <dgm:spPr/>
      <dgm:t>
        <a:bodyPr/>
        <a:lstStyle/>
        <a:p>
          <a:endParaRPr lang="ru-RU"/>
        </a:p>
      </dgm:t>
    </dgm:pt>
    <dgm:pt modelId="{E09DF9AB-5CC6-401A-8D24-4BB0259E72CC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dirty="0"/>
            <a:t>Сопровождение куратора (тьютора)</a:t>
          </a:r>
        </a:p>
      </dgm:t>
    </dgm:pt>
    <dgm:pt modelId="{F27875A7-75B7-4BDB-937D-F0B5D2583E29}" type="parTrans" cxnId="{8B3AACE5-5E1A-4DDC-9642-66F59816D088}">
      <dgm:prSet/>
      <dgm:spPr/>
    </dgm:pt>
    <dgm:pt modelId="{1ABF43B0-6542-4AFB-9340-752AD5F06CA2}" type="sibTrans" cxnId="{8B3AACE5-5E1A-4DDC-9642-66F59816D088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 custScaleX="82167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 custScaleX="103533">
        <dgm:presLayoutVars>
          <dgm:bulletEnabled val="1"/>
        </dgm:presLayoutVars>
      </dgm:prSet>
      <dgm:spPr/>
    </dgm:pt>
  </dgm:ptLst>
  <dgm:cxnLst>
    <dgm:cxn modelId="{6A789700-FABF-42E5-BAB0-524C16C851B9}" srcId="{C1DCF8D2-41C8-416E-B988-A9BFE3AC37E6}" destId="{F7C54395-4E11-4344-A047-028CA3096323}" srcOrd="3" destOrd="0" parTransId="{A1D4D780-F647-4D46-B6BE-C7CF5FF9986A}" sibTransId="{ED0A0543-7AE4-4B2F-877B-7EA013EB65E9}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9E83F10A-4D7F-4004-8B10-905E0B36D198}" type="presOf" srcId="{F7C54395-4E11-4344-A047-028CA3096323}" destId="{0C85A15E-56D2-44B3-8E52-7FFFB1AE2983}" srcOrd="0" destOrd="3" presId="urn:microsoft.com/office/officeart/2005/8/layout/hList1"/>
    <dgm:cxn modelId="{099D140D-B71F-4C23-A0B6-24BCEE709065}" type="presOf" srcId="{C7CB86E0-4EED-4391-A69F-ABB3937FD151}" destId="{0C85A15E-56D2-44B3-8E52-7FFFB1AE2983}" srcOrd="0" destOrd="1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B493DC1C-FFF0-4CFD-A942-681883B4B7BB}" srcId="{C1DCF8D2-41C8-416E-B988-A9BFE3AC37E6}" destId="{C7CB86E0-4EED-4391-A69F-ABB3937FD151}" srcOrd="1" destOrd="0" parTransId="{9032FA12-E16B-4A66-8BC0-8DAF0AD923AD}" sibTransId="{1B5077D2-0390-43A3-B6DF-1B98D7D9AA94}"/>
    <dgm:cxn modelId="{BE645324-8AFD-4D46-A092-66ACC327EA2A}" type="presOf" srcId="{A60FC213-306F-4B0A-8407-4B7382FA0DAF}" destId="{0C85A15E-56D2-44B3-8E52-7FFFB1AE2983}" srcOrd="0" destOrd="5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49294837-4BD2-4A16-9033-6F5A7F68EF25}" type="presOf" srcId="{AE3661C7-C2C7-4F86-B73F-69974314FB47}" destId="{B206DAC4-D1DF-4053-8506-5DE426BC8BEF}" srcOrd="0" destOrd="1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2" destOrd="0" parTransId="{81D24485-52BE-4E88-A4A7-4DEE58936D14}" sibTransId="{34B6EB06-9AE2-436E-A05D-6ECEC80EF9E8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FEC10A72-CC5A-409D-918F-A717611625DB}" srcId="{C1DCF8D2-41C8-416E-B988-A9BFE3AC37E6}" destId="{B9814AE8-EEE1-4B71-99BF-D1572A5FFE12}" srcOrd="2" destOrd="0" parTransId="{BA2DBBFA-9631-42ED-B68E-D6D96D2DBFEC}" sibTransId="{7D7A3354-652D-4820-8FBE-0D7C2560E0C1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B6C34197-0265-4343-8F6A-73FF51F1BEBC}" type="presOf" srcId="{440AE72F-6F96-46F5-AAA1-B129294D9E3F}" destId="{B206DAC4-D1DF-4053-8506-5DE426BC8BEF}" srcOrd="0" destOrd="2" presId="urn:microsoft.com/office/officeart/2005/8/layout/hList1"/>
    <dgm:cxn modelId="{EE1A5C98-7114-4416-9A1A-B86EC6BE06AE}" type="presOf" srcId="{B9814AE8-EEE1-4B71-99BF-D1572A5FFE12}" destId="{0C85A15E-56D2-44B3-8E52-7FFFB1AE2983}" srcOrd="0" destOrd="2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B19CACAD-1F2C-4156-9FF8-20320A7CBE55}" srcId="{861A968E-9660-4770-82EB-9C2FFC889440}" destId="{AE3661C7-C2C7-4F86-B73F-69974314FB47}" srcOrd="1" destOrd="0" parTransId="{8597B535-F070-40A7-A73F-0288B6B1219D}" sibTransId="{472BA14B-6860-4617-B47A-EE54FE4D434A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973CCBAF-CD52-4D16-A98D-27266C432AFA}" srcId="{FD45624C-83CF-47B9-8EDE-C4DE60E9F279}" destId="{9A493FCA-01C7-402C-AD99-125F2968409D}" srcOrd="2" destOrd="0" parTransId="{616153AD-E4E5-4553-B070-9E5FFB0B349B}" sibTransId="{31744370-9BFC-4B6D-B9D0-262C868851F4}"/>
    <dgm:cxn modelId="{5DA6EDBB-F468-458F-9CEF-F0BF3E858659}" srcId="{C1DCF8D2-41C8-416E-B988-A9BFE3AC37E6}" destId="{2D48A567-01AB-4EB6-B9C6-9A6E90363AEB}" srcOrd="4" destOrd="0" parTransId="{0EEBEEAA-37F6-44EC-B6D7-08B65FF8FE70}" sibTransId="{FBB9D355-975E-4E8F-BD89-AC0EBAEC3504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9F3E2CD4-D5AC-4911-9114-513AB0E6EEDA}" srcId="{C1DCF8D2-41C8-416E-B988-A9BFE3AC37E6}" destId="{A60FC213-306F-4B0A-8407-4B7382FA0DAF}" srcOrd="5" destOrd="0" parTransId="{4C493903-1607-4B3E-AC23-5E4216C9E38F}" sibTransId="{37E4E4AA-92EE-4444-ADCD-D0E1B25FD491}"/>
    <dgm:cxn modelId="{8D5C63E5-1301-4C63-AB08-9B61FCADF7CE}" type="presOf" srcId="{9A493FCA-01C7-402C-AD99-125F2968409D}" destId="{400F4E5D-F016-41EA-97FB-BF5BA36522C2}" srcOrd="0" destOrd="2" presId="urn:microsoft.com/office/officeart/2005/8/layout/hList1"/>
    <dgm:cxn modelId="{8B3AACE5-5E1A-4DDC-9642-66F59816D088}" srcId="{C1DCF8D2-41C8-416E-B988-A9BFE3AC37E6}" destId="{E09DF9AB-5CC6-401A-8D24-4BB0259E72CC}" srcOrd="6" destOrd="0" parTransId="{F27875A7-75B7-4BDB-937D-F0B5D2583E29}" sibTransId="{1ABF43B0-6542-4AFB-9340-752AD5F06CA2}"/>
    <dgm:cxn modelId="{541561EA-1630-4667-AC8D-4BEBCD150003}" type="presOf" srcId="{E09DF9AB-5CC6-401A-8D24-4BB0259E72CC}" destId="{0C85A15E-56D2-44B3-8E52-7FFFB1AE2983}" srcOrd="0" destOrd="6" presId="urn:microsoft.com/office/officeart/2005/8/layout/hList1"/>
    <dgm:cxn modelId="{306773FA-9825-4EBD-99C8-A191B5523CCB}" type="presOf" srcId="{2D48A567-01AB-4EB6-B9C6-9A6E90363AEB}" destId="{0C85A15E-56D2-44B3-8E52-7FFFB1AE2983}" srcOrd="0" destOrd="4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726114" y="-2251128"/>
          <a:ext cx="1667116" cy="6169375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Из-за плохого знания материала математики и физики не знают как помочь ребенку с домашней работой и подготовкой к экзамену , поэтому пытаются найти репетиторов</a:t>
          </a:r>
        </a:p>
      </dsp:txBody>
      <dsp:txXfrm rot="-5400000">
        <a:off x="3474985" y="81383"/>
        <a:ext cx="6087993" cy="1504352"/>
      </dsp:txXfrm>
    </dsp:sp>
    <dsp:sp modelId="{25CE82D9-9946-4501-ADAF-4D9AD60E2680}">
      <dsp:nvSpPr>
        <dsp:cNvPr id="0" name=""/>
        <dsp:cNvSpPr/>
      </dsp:nvSpPr>
      <dsp:spPr>
        <a:xfrm>
          <a:off x="4711" y="814"/>
          <a:ext cx="3470273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Родители учеников 5-11 классов</a:t>
          </a:r>
        </a:p>
      </dsp:txBody>
      <dsp:txXfrm>
        <a:off x="86014" y="82117"/>
        <a:ext cx="3307667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5984" y="135453"/>
          <a:ext cx="3024851" cy="602153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Конкуренты Продукты/Услуги</a:t>
          </a:r>
        </a:p>
      </dsp:txBody>
      <dsp:txXfrm>
        <a:off x="5984" y="135453"/>
        <a:ext cx="3024851" cy="602153"/>
      </dsp:txXfrm>
    </dsp:sp>
    <dsp:sp modelId="{B206DAC4-D1DF-4053-8506-5DE426BC8BEF}">
      <dsp:nvSpPr>
        <dsp:cNvPr id="0" name=""/>
        <dsp:cNvSpPr/>
      </dsp:nvSpPr>
      <dsp:spPr>
        <a:xfrm>
          <a:off x="2868" y="677313"/>
          <a:ext cx="3024851" cy="3887358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Онлайн-курсы подготовки к экзаменам по математике и физике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Частные репетиторы по математике и физике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Образовательные услуги по математике и физике</a:t>
          </a:r>
        </a:p>
      </dsp:txBody>
      <dsp:txXfrm>
        <a:off x="2868" y="677313"/>
        <a:ext cx="3024851" cy="3887358"/>
      </dsp:txXfrm>
    </dsp:sp>
    <dsp:sp modelId="{34E68AF3-FEED-4A3D-869A-6E2B7BBFBA4D}">
      <dsp:nvSpPr>
        <dsp:cNvPr id="0" name=""/>
        <dsp:cNvSpPr/>
      </dsp:nvSpPr>
      <dsp:spPr>
        <a:xfrm>
          <a:off x="3454315" y="135453"/>
          <a:ext cx="3024851" cy="602153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Фирмы конкуренты</a:t>
          </a:r>
        </a:p>
      </dsp:txBody>
      <dsp:txXfrm>
        <a:off x="3454315" y="135453"/>
        <a:ext cx="3024851" cy="602153"/>
      </dsp:txXfrm>
    </dsp:sp>
    <dsp:sp modelId="{400F4E5D-F016-41EA-97FB-BF5BA36522C2}">
      <dsp:nvSpPr>
        <dsp:cNvPr id="0" name=""/>
        <dsp:cNvSpPr/>
      </dsp:nvSpPr>
      <dsp:spPr>
        <a:xfrm>
          <a:off x="3724026" y="737606"/>
          <a:ext cx="2485429" cy="3887358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 err="1"/>
            <a:t>Умскул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Пифагор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 err="1"/>
            <a:t>Стобальник</a:t>
          </a:r>
          <a:endParaRPr lang="ru-RU" sz="1700" kern="1200" dirty="0"/>
        </a:p>
      </dsp:txBody>
      <dsp:txXfrm>
        <a:off x="3724026" y="737606"/>
        <a:ext cx="2485429" cy="3887358"/>
      </dsp:txXfrm>
    </dsp:sp>
    <dsp:sp modelId="{869E6585-1C72-4E82-914E-39E2C4E28665}">
      <dsp:nvSpPr>
        <dsp:cNvPr id="0" name=""/>
        <dsp:cNvSpPr/>
      </dsp:nvSpPr>
      <dsp:spPr>
        <a:xfrm>
          <a:off x="6979099" y="130467"/>
          <a:ext cx="3024851" cy="602153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Наши преимущества</a:t>
          </a:r>
        </a:p>
      </dsp:txBody>
      <dsp:txXfrm>
        <a:off x="6979099" y="130467"/>
        <a:ext cx="3024851" cy="602153"/>
      </dsp:txXfrm>
    </dsp:sp>
    <dsp:sp modelId="{0C85A15E-56D2-44B3-8E52-7FFFB1AE2983}">
      <dsp:nvSpPr>
        <dsp:cNvPr id="0" name=""/>
        <dsp:cNvSpPr/>
      </dsp:nvSpPr>
      <dsp:spPr>
        <a:xfrm>
          <a:off x="6902645" y="737606"/>
          <a:ext cx="3131719" cy="3887358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Быстрое и удобное обучение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Оказание индивидуальной психологической помощи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Выполнение заданий в игровом формате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Низкая стоимость занятий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700" kern="1200" dirty="0"/>
            <a:t>Достоверная информация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700" kern="1200" dirty="0"/>
            <a:t>Простой и удобный интерфейс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700" kern="1200" dirty="0"/>
            <a:t>Сопровождение куратора (тьютора)</a:t>
          </a:r>
        </a:p>
      </dsp:txBody>
      <dsp:txXfrm>
        <a:off x="6902645" y="737606"/>
        <a:ext cx="3131719" cy="38873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b="1" strike="noStrike" spc="-1" dirty="0">
                <a:latin typeface="Arial"/>
              </a:rPr>
              <a:t>Онлайн-школа «</a:t>
            </a:r>
            <a:r>
              <a:rPr lang="en-US" sz="3600" b="1" strike="noStrike" spc="-1" dirty="0">
                <a:latin typeface="Arial"/>
              </a:rPr>
              <a:t>Dream</a:t>
            </a:r>
            <a:r>
              <a:rPr lang="ru-RU" sz="3600" b="1" strike="noStrike" spc="-1" dirty="0">
                <a:latin typeface="Arial"/>
              </a:rPr>
              <a:t>»</a:t>
            </a: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920" y="2619251"/>
            <a:ext cx="3206899" cy="277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89068" y="3309923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104208" y="3279796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>
          <a:xfrm>
            <a:off x="431800" y="3411338"/>
            <a:ext cx="4499120" cy="1872209"/>
          </a:xfrm>
        </p:spPr>
        <p:txBody>
          <a:bodyPr>
            <a:normAutofit fontScale="93500" lnSpcReduction="10000"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Колегова Антонина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Студентка </a:t>
            </a:r>
            <a:r>
              <a:rPr lang="ru-RU" dirty="0" err="1"/>
              <a:t>ИМИТиФ</a:t>
            </a:r>
            <a:r>
              <a:rPr lang="ru-RU" dirty="0"/>
              <a:t> </a:t>
            </a:r>
            <a:r>
              <a:rPr lang="ru-RU" dirty="0" err="1"/>
              <a:t>УдГУ</a:t>
            </a:r>
            <a:r>
              <a:rPr lang="ru-RU" dirty="0"/>
              <a:t> направления «Педагогическое образование ( математика, физика)»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Опыт прохождения онлайн-курсов для подготовки к экзаменам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Роли: финансовый аналитик и руководитель проекта</a:t>
            </a: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98444" y="3254793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/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822" y="1080000"/>
            <a:ext cx="1621566" cy="2164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36456" y="914904"/>
            <a:ext cx="1504371" cy="2395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Текст 1"/>
          <p:cNvSpPr>
            <a:spLocks noGrp="1"/>
          </p:cNvSpPr>
          <p:nvPr>
            <p:ph type="body"/>
          </p:nvPr>
        </p:nvSpPr>
        <p:spPr>
          <a:xfrm>
            <a:off x="5152680" y="3411339"/>
            <a:ext cx="4426920" cy="2160239"/>
          </a:xfrm>
        </p:spPr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err="1"/>
              <a:t>Махмутова</a:t>
            </a:r>
            <a:r>
              <a:rPr lang="ru-RU" dirty="0"/>
              <a:t> Эльвира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Студентка </a:t>
            </a:r>
            <a:r>
              <a:rPr lang="ru-RU" dirty="0" err="1"/>
              <a:t>ИМИТиФ</a:t>
            </a:r>
            <a:r>
              <a:rPr lang="ru-RU" dirty="0"/>
              <a:t> </a:t>
            </a:r>
            <a:r>
              <a:rPr lang="ru-RU" dirty="0" err="1"/>
              <a:t>УдГУ</a:t>
            </a:r>
            <a:r>
              <a:rPr lang="ru-RU" dirty="0"/>
              <a:t> направления «Педагогическое образование ( математика, физика)»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Опыт ведения социальных сетей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Опыт ведения бизнеса (</a:t>
            </a:r>
            <a:r>
              <a:rPr lang="ru-RU" dirty="0" err="1"/>
              <a:t>инфографика</a:t>
            </a:r>
            <a:r>
              <a:rPr lang="ru-RU" dirty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Роли: маркетолог и </a:t>
            </a:r>
            <a:r>
              <a:rPr lang="en-US" dirty="0"/>
              <a:t>SMM</a:t>
            </a:r>
            <a:r>
              <a:rPr lang="ru-RU" dirty="0"/>
              <a:t>-специалист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kern="0" dirty="0">
                <a:solidFill>
                  <a:sysClr val="windowText" lastClr="000000"/>
                </a:solidFill>
                <a:ea typeface="MS Gothic" pitchFamily="49" charset="-128"/>
              </a:rPr>
              <a:t>Создание онлайн-школы для учеников 5-11 классов, чтобы решить проблемы неуспеваемости по математике и физике  и подготовки к экзаменам с помощью онлайн-занятий</a:t>
            </a:r>
          </a:p>
          <a:p>
            <a:pPr lvl="0">
              <a:defRPr/>
            </a:pP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6810636"/>
              </p:ext>
            </p:extLst>
          </p:nvPr>
        </p:nvGraphicFramePr>
        <p:xfrm>
          <a:off x="14254" y="1323107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683147"/>
            <a:ext cx="4032448" cy="3240360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>
                <a:solidFill>
                  <a:srgbClr val="666666"/>
                </a:solidFill>
              </a:rPr>
              <a:t>Создание сайта Онлайн школы, на котором будет представлены курсы для повышения уровня знаний и подготовки к экзаменам по математике и физике , согласно программам, рекомендованным Министерством просвещения РФ. Занятия проходят в группах до 10 человек, а так же индивидуально.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>
                <a:solidFill>
                  <a:srgbClr val="666666"/>
                </a:solidFill>
              </a:rPr>
              <a:t>Информацию о школе можно найти в телеграмм-канале «</a:t>
            </a:r>
            <a:r>
              <a:rPr lang="en-US" sz="1400" kern="0" dirty="0">
                <a:solidFill>
                  <a:srgbClr val="666666"/>
                </a:solidFill>
              </a:rPr>
              <a:t>Dream</a:t>
            </a:r>
            <a:r>
              <a:rPr lang="ru-RU" sz="1400" kern="0" dirty="0">
                <a:solidFill>
                  <a:srgbClr val="666666"/>
                </a:solidFill>
              </a:rPr>
              <a:t>», а так же на сайте «Онлайн-школа </a:t>
            </a:r>
            <a:r>
              <a:rPr lang="en-US" sz="1400" kern="0" dirty="0">
                <a:solidFill>
                  <a:srgbClr val="666666"/>
                </a:solidFill>
              </a:rPr>
              <a:t>Dream</a:t>
            </a:r>
            <a:r>
              <a:rPr lang="ru-RU" sz="1400" kern="0" dirty="0">
                <a:solidFill>
                  <a:srgbClr val="666666"/>
                </a:solidFill>
              </a:rPr>
              <a:t>»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224" y="1473361"/>
            <a:ext cx="997424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344" y="1332102"/>
            <a:ext cx="2651448" cy="1405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344" y="2737369"/>
            <a:ext cx="2711937" cy="1596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357" y="4334022"/>
            <a:ext cx="2042651" cy="1221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656" y="1713498"/>
            <a:ext cx="1743125" cy="2111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584" y="4346965"/>
            <a:ext cx="2251952" cy="1153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236621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Дистанционные</a:t>
                      </a:r>
                      <a:r>
                        <a:rPr lang="ru-RU" baseline="0" dirty="0"/>
                        <a:t> образовательные технологии, искусственный интеллект, машинное обучение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340" y="2763267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352" y="3123307"/>
            <a:ext cx="285750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480" y="3969760"/>
            <a:ext cx="285750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-4862" y="2421008"/>
            <a:ext cx="100806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/>
          </p:nvPr>
        </p:nvSpPr>
        <p:spPr>
          <a:xfrm>
            <a:off x="5328344" y="4275435"/>
            <a:ext cx="4248472" cy="1008111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>
          <a:xfrm>
            <a:off x="502518" y="1539718"/>
            <a:ext cx="3096152" cy="3312368"/>
          </a:xfrm>
        </p:spPr>
        <p:txBody>
          <a:bodyPr/>
          <a:lstStyle/>
          <a:p>
            <a:r>
              <a:rPr lang="ru-RU" dirty="0"/>
              <a:t>Дети в возрасте 11-18 лет, которые хотят повысить успеваемость и успешно сдать экзамены по математике и физике. Выбирают дистанционный формат обучения, не хотят тратить времени на дорогу и делают свой выбор в пользу свободного графика обучения.</a:t>
            </a:r>
          </a:p>
        </p:txBody>
      </p:sp>
      <p:sp>
        <p:nvSpPr>
          <p:cNvPr id="6" name="Овал 5"/>
          <p:cNvSpPr/>
          <p:nvPr/>
        </p:nvSpPr>
        <p:spPr>
          <a:xfrm>
            <a:off x="5724387" y="1107082"/>
            <a:ext cx="2848141" cy="13139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Численность ЦА: 120 тыс. школьников Удмуртии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416" y="3051299"/>
            <a:ext cx="2776133" cy="1850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400" b="1" i="1" dirty="0">
                <a:effectLst/>
              </a:rPr>
              <a:t>PAM (</a:t>
            </a:r>
            <a:r>
              <a:rPr lang="ru-RU" sz="1400" b="1" i="1" dirty="0" err="1">
                <a:effectLst/>
              </a:rPr>
              <a:t>Potential</a:t>
            </a:r>
            <a:r>
              <a:rPr lang="ru-RU" sz="1400" b="1" i="1" dirty="0">
                <a:effectLst/>
              </a:rPr>
              <a:t> </a:t>
            </a:r>
            <a:r>
              <a:rPr lang="ru-RU" sz="1400" b="1" i="1" dirty="0" err="1">
                <a:effectLst/>
              </a:rPr>
              <a:t>Available</a:t>
            </a:r>
            <a:r>
              <a:rPr lang="ru-RU" sz="1400" b="1" i="1" dirty="0">
                <a:effectLst/>
              </a:rPr>
              <a:t> </a:t>
            </a:r>
            <a:r>
              <a:rPr lang="ru-RU" sz="1400" b="1" i="1" dirty="0" err="1">
                <a:effectLst/>
              </a:rPr>
              <a:t>Market</a:t>
            </a:r>
            <a:r>
              <a:rPr lang="ru-RU" sz="1400" b="1" i="1" dirty="0">
                <a:effectLst/>
              </a:rPr>
              <a:t>) – </a:t>
            </a:r>
            <a:r>
              <a:rPr lang="ru-RU" sz="1400" i="1" dirty="0"/>
              <a:t>120 000 школьников в Удмуртии 5-11 классов</a:t>
            </a:r>
          </a:p>
          <a:p>
            <a:r>
              <a:rPr lang="ru-RU" sz="1400" b="1" i="1" dirty="0">
                <a:effectLst/>
              </a:rPr>
              <a:t>TAM (</a:t>
            </a:r>
            <a:r>
              <a:rPr lang="ru-RU" sz="1400" b="1" i="1" dirty="0" err="1">
                <a:effectLst/>
              </a:rPr>
              <a:t>Total</a:t>
            </a:r>
            <a:r>
              <a:rPr lang="ru-RU" sz="1400" b="1" i="1" dirty="0">
                <a:effectLst/>
              </a:rPr>
              <a:t> </a:t>
            </a:r>
            <a:r>
              <a:rPr lang="ru-RU" sz="1400" b="1" i="1" dirty="0" err="1">
                <a:effectLst/>
              </a:rPr>
              <a:t>Addressable</a:t>
            </a:r>
            <a:r>
              <a:rPr lang="ru-RU" sz="1400" b="1" i="1" dirty="0">
                <a:effectLst/>
              </a:rPr>
              <a:t> </a:t>
            </a:r>
            <a:r>
              <a:rPr lang="ru-RU" sz="1400" b="1" i="1" dirty="0" err="1">
                <a:effectLst/>
              </a:rPr>
              <a:t>Market</a:t>
            </a:r>
            <a:r>
              <a:rPr lang="ru-RU" sz="1400" b="1" i="1" dirty="0">
                <a:effectLst/>
              </a:rPr>
              <a:t>) – </a:t>
            </a:r>
            <a:r>
              <a:rPr lang="ru-RU" sz="1400" i="1" dirty="0">
                <a:effectLst/>
              </a:rPr>
              <a:t>90 000 школьников в Удмуртии, которые могут иметь проблемы в учебе</a:t>
            </a:r>
          </a:p>
          <a:p>
            <a:r>
              <a:rPr lang="ru-RU" sz="1400" b="1" i="1" dirty="0">
                <a:effectLst/>
              </a:rPr>
              <a:t>SAM (</a:t>
            </a:r>
            <a:r>
              <a:rPr lang="ru-RU" sz="1400" b="1" i="1" dirty="0" err="1">
                <a:effectLst/>
              </a:rPr>
              <a:t>Serviceable</a:t>
            </a:r>
            <a:r>
              <a:rPr lang="ru-RU" sz="1400" b="1" i="1" dirty="0">
                <a:effectLst/>
              </a:rPr>
              <a:t> </a:t>
            </a:r>
            <a:r>
              <a:rPr lang="ru-RU" sz="1400" b="1" i="1" dirty="0" err="1">
                <a:effectLst/>
              </a:rPr>
              <a:t>Available</a:t>
            </a:r>
            <a:r>
              <a:rPr lang="ru-RU" sz="1400" b="1" i="1" dirty="0">
                <a:effectLst/>
              </a:rPr>
              <a:t> </a:t>
            </a:r>
            <a:r>
              <a:rPr lang="ru-RU" sz="1400" b="1" i="1" dirty="0" err="1">
                <a:effectLst/>
              </a:rPr>
              <a:t>Market</a:t>
            </a:r>
            <a:r>
              <a:rPr lang="ru-RU" sz="1400" b="1" i="1" dirty="0">
                <a:effectLst/>
              </a:rPr>
              <a:t>) – </a:t>
            </a:r>
            <a:r>
              <a:rPr lang="ru-RU" sz="1400" i="1" dirty="0">
                <a:effectLst/>
              </a:rPr>
              <a:t>50 000 школьников Удмуртии, которые уже пользуются услугами репетитора</a:t>
            </a:r>
          </a:p>
          <a:p>
            <a:r>
              <a:rPr lang="ru-RU" sz="1400" b="1" i="1" dirty="0">
                <a:effectLst/>
              </a:rPr>
              <a:t>SOM (</a:t>
            </a:r>
            <a:r>
              <a:rPr lang="ru-RU" sz="1400" b="1" i="1" dirty="0" err="1">
                <a:effectLst/>
              </a:rPr>
              <a:t>Serviceable</a:t>
            </a:r>
            <a:r>
              <a:rPr lang="ru-RU" sz="1400" b="1" i="1" dirty="0">
                <a:effectLst/>
              </a:rPr>
              <a:t> &amp; </a:t>
            </a:r>
            <a:r>
              <a:rPr lang="ru-RU" sz="1400" b="1" i="1" dirty="0" err="1">
                <a:effectLst/>
              </a:rPr>
              <a:t>Obtainable</a:t>
            </a:r>
            <a:r>
              <a:rPr lang="ru-RU" sz="1400" b="1" i="1" dirty="0">
                <a:effectLst/>
              </a:rPr>
              <a:t> </a:t>
            </a:r>
            <a:r>
              <a:rPr lang="ru-RU" sz="1400" b="1" i="1" dirty="0" err="1">
                <a:effectLst/>
              </a:rPr>
              <a:t>Market</a:t>
            </a:r>
            <a:r>
              <a:rPr lang="ru-RU" sz="1400" b="1" i="1" dirty="0">
                <a:effectLst/>
              </a:rPr>
              <a:t>) – </a:t>
            </a:r>
            <a:r>
              <a:rPr lang="ru-RU" sz="1400" i="1" dirty="0">
                <a:effectLst/>
              </a:rPr>
              <a:t>150 школьников Удмуртии, которые ещё не нашли подходящего репетитора и чере</a:t>
            </a:r>
            <a:r>
              <a:rPr lang="ru-RU" sz="1400" i="1" dirty="0"/>
              <a:t>з Интернет могут найти нас. </a:t>
            </a:r>
            <a:br>
              <a:rPr lang="ru-RU" sz="1400" i="1" dirty="0"/>
            </a:br>
            <a:endParaRPr lang="ru-RU" sz="1400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0543450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3007" y="12787"/>
            <a:ext cx="10027617" cy="302208"/>
          </a:xfrm>
        </p:spPr>
        <p:txBody>
          <a:bodyPr lIns="720000"/>
          <a:lstStyle/>
          <a:p>
            <a:r>
              <a:rPr lang="ru-RU" sz="1200" dirty="0">
                <a:ea typeface="MS Gothic" pitchFamily="49" charset="-128"/>
              </a:rPr>
              <a:t>Бизнес-модель</a:t>
            </a:r>
            <a:endParaRPr sz="12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603581"/>
              </p:ext>
            </p:extLst>
          </p:nvPr>
        </p:nvGraphicFramePr>
        <p:xfrm>
          <a:off x="0" y="314995"/>
          <a:ext cx="10080626" cy="5458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2232198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800053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161216">
                <a:tc rowSpan="3">
                  <a:txBody>
                    <a:bodyPr/>
                    <a:lstStyle/>
                    <a:p>
                      <a:r>
                        <a:rPr lang="ru-RU" sz="105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5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05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i="0" dirty="0">
                          <a:solidFill>
                            <a:schemeClr val="tx1"/>
                          </a:solidFill>
                        </a:rPr>
                        <a:t>Гибкий</a:t>
                      </a:r>
                      <a:r>
                        <a:rPr lang="ru-RU" sz="1050" b="0" i="0" baseline="0" dirty="0">
                          <a:solidFill>
                            <a:schemeClr val="tx1"/>
                          </a:solidFill>
                        </a:rPr>
                        <a:t> график обучения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i="0" dirty="0">
                          <a:solidFill>
                            <a:schemeClr val="tx1"/>
                          </a:solidFill>
                        </a:rPr>
                        <a:t>Интерактивный</a:t>
                      </a:r>
                      <a:r>
                        <a:rPr lang="ru-RU" sz="1050" b="0" i="0" baseline="0" dirty="0">
                          <a:solidFill>
                            <a:schemeClr val="tx1"/>
                          </a:solidFill>
                        </a:rPr>
                        <a:t> подход к обучению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i="0" baseline="0" dirty="0">
                          <a:solidFill>
                            <a:schemeClr val="tx1"/>
                          </a:solidFill>
                        </a:rPr>
                        <a:t>Онлайн-поддержка и обратная связь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i="0" baseline="0" dirty="0">
                          <a:solidFill>
                            <a:schemeClr val="tx1"/>
                          </a:solidFill>
                        </a:rPr>
                        <a:t>Индивидуальная психологическая помощь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i="0" baseline="0" dirty="0">
                          <a:solidFill>
                            <a:schemeClr val="tx1"/>
                          </a:solidFill>
                        </a:rPr>
                        <a:t>Сопровождение куратора (тьютора)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i="0" baseline="0" dirty="0">
                          <a:solidFill>
                            <a:schemeClr val="tx1"/>
                          </a:solidFill>
                        </a:rPr>
                        <a:t>Постоянные обновления материалов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i="0" dirty="0">
                          <a:solidFill>
                            <a:schemeClr val="tx1"/>
                          </a:solidFill>
                        </a:rPr>
                        <a:t>Низкая стоимость</a:t>
                      </a:r>
                      <a:r>
                        <a:rPr lang="ru-RU" sz="1050" b="0" i="0" baseline="0" dirty="0">
                          <a:solidFill>
                            <a:schemeClr val="tx1"/>
                          </a:solidFill>
                        </a:rPr>
                        <a:t> занятий</a:t>
                      </a:r>
                      <a:endParaRPr lang="ru-RU" sz="105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i="0" dirty="0">
                          <a:solidFill>
                            <a:schemeClr val="tx1"/>
                          </a:solidFill>
                        </a:rPr>
                        <a:t>Индивидуальный подход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i="0" dirty="0">
                          <a:solidFill>
                            <a:schemeClr val="tx1"/>
                          </a:solidFill>
                        </a:rPr>
                        <a:t>Чат-поддержка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i="0" dirty="0">
                          <a:solidFill>
                            <a:schemeClr val="tx1"/>
                          </a:solidFill>
                        </a:rPr>
                        <a:t>Телеграмм-канал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050" b="0" i="0" baseline="0" dirty="0">
                          <a:solidFill>
                            <a:schemeClr val="tx1"/>
                          </a:solidFill>
                        </a:rPr>
                        <a:t> ( для всех учеников будет единый чат)</a:t>
                      </a:r>
                      <a:endParaRPr lang="ru-RU" sz="105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endParaRPr lang="ru-RU" sz="105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05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05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05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  <a:p>
                      <a:pPr marL="285750" marR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50" b="0" i="0" dirty="0">
                          <a:solidFill>
                            <a:schemeClr val="tx1"/>
                          </a:solidFill>
                        </a:rPr>
                        <a:t>Родители, которые хотят отправить своих детей (5-11 класс) заниматься математикой и физикой</a:t>
                      </a:r>
                    </a:p>
                    <a:p>
                      <a:pPr marL="285750" marR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50" b="0" i="0" dirty="0">
                          <a:solidFill>
                            <a:schemeClr val="tx1"/>
                          </a:solidFill>
                        </a:rPr>
                        <a:t>Ученики 11-18 лет</a:t>
                      </a:r>
                    </a:p>
                    <a:p>
                      <a:pPr marL="285750" marR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ru-RU" sz="1050" b="0" i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05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33422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5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  <a:p>
                      <a:r>
                        <a:rPr lang="ru-RU" sz="1050" b="1" dirty="0">
                          <a:solidFill>
                            <a:schemeClr val="tx1"/>
                          </a:solidFill>
                        </a:rPr>
                        <a:t>Прямые: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i="0" dirty="0">
                          <a:solidFill>
                            <a:schemeClr val="tx1"/>
                          </a:solidFill>
                        </a:rPr>
                        <a:t>Сайт онлайн-школы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i="0" dirty="0" err="1">
                          <a:solidFill>
                            <a:schemeClr val="tx1"/>
                          </a:solidFill>
                        </a:rPr>
                        <a:t>Вебприложение</a:t>
                      </a:r>
                      <a:endParaRPr lang="ru-RU" sz="1050" b="0" i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i="0" dirty="0">
                          <a:solidFill>
                            <a:schemeClr val="tx1"/>
                          </a:solidFill>
                        </a:rPr>
                        <a:t>Сообщество</a:t>
                      </a:r>
                      <a:r>
                        <a:rPr lang="ru-RU" sz="1050" b="0" i="0" baseline="0" dirty="0">
                          <a:solidFill>
                            <a:schemeClr val="tx1"/>
                          </a:solidFill>
                        </a:rPr>
                        <a:t> в ВК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i="0" baseline="0" dirty="0">
                          <a:solidFill>
                            <a:schemeClr val="tx1"/>
                          </a:solidFill>
                        </a:rPr>
                        <a:t>Телеграмм-канал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050" b="1" baseline="0" dirty="0">
                          <a:solidFill>
                            <a:schemeClr val="tx1"/>
                          </a:solidFill>
                        </a:rPr>
                        <a:t>Непрямые: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i="0" baseline="0" dirty="0" err="1">
                          <a:solidFill>
                            <a:schemeClr val="tx1"/>
                          </a:solidFill>
                        </a:rPr>
                        <a:t>Блоггеры</a:t>
                      </a:r>
                      <a:r>
                        <a:rPr lang="ru-RU" sz="1050" b="0" i="0" baseline="0" dirty="0">
                          <a:solidFill>
                            <a:schemeClr val="tx1"/>
                          </a:solidFill>
                        </a:rPr>
                        <a:t> и </a:t>
                      </a:r>
                      <a:r>
                        <a:rPr lang="en-US" sz="1050" b="0" i="0" baseline="0" dirty="0">
                          <a:solidFill>
                            <a:schemeClr val="tx1"/>
                          </a:solidFill>
                        </a:rPr>
                        <a:t>YouTube </a:t>
                      </a:r>
                      <a:r>
                        <a:rPr lang="ru-RU" sz="1050" b="0" i="0" baseline="0" dirty="0">
                          <a:solidFill>
                            <a:schemeClr val="tx1"/>
                          </a:solidFill>
                        </a:rPr>
                        <a:t>каналы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i="0" baseline="0" dirty="0">
                          <a:solidFill>
                            <a:schemeClr val="tx1"/>
                          </a:solidFill>
                        </a:rPr>
                        <a:t>Реклама в социальных сетях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05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0385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i="0" dirty="0">
                          <a:solidFill>
                            <a:schemeClr val="tx1"/>
                          </a:solidFill>
                        </a:rPr>
                        <a:t>Материальные ресурсы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i="0" dirty="0">
                          <a:solidFill>
                            <a:schemeClr val="tx1"/>
                          </a:solidFill>
                        </a:rPr>
                        <a:t>Вебсайт и платформа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i="0" dirty="0">
                          <a:solidFill>
                            <a:schemeClr val="tx1"/>
                          </a:solidFill>
                        </a:rPr>
                        <a:t>Приложение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i="0" dirty="0">
                          <a:solidFill>
                            <a:schemeClr val="tx1"/>
                          </a:solidFill>
                        </a:rPr>
                        <a:t>Финансы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3736">
                <a:tc gridSpan="3">
                  <a:txBody>
                    <a:bodyPr/>
                    <a:lstStyle/>
                    <a:p>
                      <a:r>
                        <a:rPr lang="ru-RU" sz="105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  <a:p>
                      <a:r>
                        <a:rPr lang="ru-RU" sz="1050" b="1" dirty="0">
                          <a:solidFill>
                            <a:schemeClr val="tx1"/>
                          </a:solidFill>
                        </a:rPr>
                        <a:t>Постоянные издержки:                                                                Переменные</a:t>
                      </a:r>
                      <a:r>
                        <a:rPr lang="ru-RU" sz="1050" b="1" baseline="0" dirty="0">
                          <a:solidFill>
                            <a:schemeClr val="tx1"/>
                          </a:solidFill>
                        </a:rPr>
                        <a:t> издержки:</a:t>
                      </a:r>
                      <a:endParaRPr lang="ru-RU" sz="105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ru-RU" sz="1050" b="0" baseline="0" dirty="0">
                          <a:solidFill>
                            <a:schemeClr val="tx1"/>
                          </a:solidFill>
                        </a:rPr>
                        <a:t>        Амортизация                                                                         </a:t>
                      </a:r>
                      <a:r>
                        <a:rPr lang="ru-RU" sz="1050" b="0" dirty="0">
                          <a:solidFill>
                            <a:schemeClr val="tx1"/>
                          </a:solidFill>
                        </a:rPr>
                        <a:t>Канцелярия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ru-RU" sz="1050" b="0" baseline="0" dirty="0">
                          <a:solidFill>
                            <a:schemeClr val="tx1"/>
                          </a:solidFill>
                        </a:rPr>
                        <a:t>     Интернет-провайдер                                                              </a:t>
                      </a:r>
                      <a:r>
                        <a:rPr lang="ru-RU" sz="1050" b="0" dirty="0">
                          <a:solidFill>
                            <a:schemeClr val="tx1"/>
                          </a:solidFill>
                        </a:rPr>
                        <a:t>Налог</a:t>
                      </a:r>
                      <a:r>
                        <a:rPr lang="ru-RU" sz="1050" b="0" baseline="0" dirty="0">
                          <a:solidFill>
                            <a:schemeClr val="tx1"/>
                          </a:solidFill>
                        </a:rPr>
                        <a:t> УСН 5%</a:t>
                      </a:r>
                      <a:endParaRPr lang="ru-RU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ru-RU" sz="1050" b="0" baseline="0" dirty="0">
                          <a:solidFill>
                            <a:schemeClr val="tx1"/>
                          </a:solidFill>
                        </a:rPr>
                        <a:t>                                             </a:t>
                      </a:r>
                      <a:r>
                        <a:rPr lang="ru-RU" sz="1050" b="0" dirty="0">
                          <a:solidFill>
                            <a:schemeClr val="tx1"/>
                          </a:solidFill>
                        </a:rPr>
                        <a:t>                                                           Расходы на скидки и конкурсы</a:t>
                      </a:r>
                      <a:r>
                        <a:rPr lang="ru-RU" sz="1050" b="0" baseline="0" dirty="0">
                          <a:solidFill>
                            <a:schemeClr val="tx1"/>
                          </a:solidFill>
                        </a:rPr>
                        <a:t> Электроэнергия</a:t>
                      </a:r>
                      <a:endParaRPr lang="ru-RU" sz="105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0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05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</a:rPr>
                        <a:t>Продажа курсов на месяц проведения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</a:rPr>
                        <a:t>Проведение индивидуальных занятий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</a:rPr>
                        <a:t>Партнерская реклама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819052"/>
            <a:ext cx="1798893" cy="2308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1000" dirty="0"/>
              <a:t>Создание онлайн-платформы с доступом к курсам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000" dirty="0"/>
              <a:t>Создание мобильного приложения для отслеживания успеваемости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000" dirty="0"/>
              <a:t>Разработка учебных программ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000" dirty="0"/>
              <a:t>Предоставление психологических консультаций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000" dirty="0"/>
              <a:t>Обучение математике и физике</a:t>
            </a:r>
          </a:p>
          <a:p>
            <a:pPr marL="171450" indent="-171450">
              <a:buFont typeface="Arial" pitchFamily="34" charset="0"/>
              <a:buChar char="•"/>
            </a:pPr>
            <a:endParaRPr lang="ru-RU" sz="1000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143767" y="603027"/>
            <a:ext cx="1656185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050" dirty="0"/>
              <a:t>Платформы для онлайн-обучения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050" dirty="0"/>
              <a:t>Банки , лизинговые компании и другие организации, которые могут предоставить финансовую поддержку для реализации и  продвижения проекта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050" dirty="0"/>
              <a:t>Интернет –провайдеры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050" dirty="0"/>
              <a:t>Школы города Ижевск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050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 flipH="1">
            <a:off x="5688384" y="5355555"/>
            <a:ext cx="45719" cy="21544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816176" y="1539131"/>
            <a:ext cx="1872208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Привлечение клиентов</a:t>
            </a:r>
          </a:p>
        </p:txBody>
      </p:sp>
      <p:sp>
        <p:nvSpPr>
          <p:cNvPr id="3" name="Стрелка вправо 2"/>
          <p:cNvSpPr/>
          <p:nvPr/>
        </p:nvSpPr>
        <p:spPr>
          <a:xfrm rot="868072">
            <a:off x="5832400" y="1813582"/>
            <a:ext cx="618368" cy="317349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4853">
            <a:off x="8542238" y="2591382"/>
            <a:ext cx="6588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89735">
            <a:off x="7351656" y="4173435"/>
            <a:ext cx="6588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51299">
            <a:off x="4342201" y="4841696"/>
            <a:ext cx="6588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69201">
            <a:off x="1424236" y="4411461"/>
            <a:ext cx="6588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41064">
            <a:off x="393000" y="2758646"/>
            <a:ext cx="6588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36555">
            <a:off x="2933758" y="1649319"/>
            <a:ext cx="6588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6624488" y="1860575"/>
            <a:ext cx="1710692" cy="8006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Регистрация на сайте школы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920632" y="3169839"/>
            <a:ext cx="1739825" cy="817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Онлайн-консультация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472360" y="4499640"/>
            <a:ext cx="1800200" cy="8134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Оплата курсов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20032" y="4756343"/>
            <a:ext cx="1512168" cy="7432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Обучение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3768" y="3386057"/>
            <a:ext cx="2088232" cy="8765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Сопровождение куратора (тьютора)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35856" y="1870256"/>
            <a:ext cx="1944216" cy="7910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Работа с отзывами</a:t>
            </a: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К сентябрю 2024 года набрать аудиторию в 1500 учеников, а также за счет рекламы увеличить количество подписчиков в сообществе </a:t>
            </a:r>
            <a:r>
              <a:rPr lang="ru-RU" dirty="0" err="1"/>
              <a:t>ВКонтакте</a:t>
            </a:r>
            <a:r>
              <a:rPr lang="ru-RU" dirty="0"/>
              <a:t> до 4000 человек. </a:t>
            </a:r>
          </a:p>
          <a:p>
            <a:endParaRPr lang="ru-RU" dirty="0"/>
          </a:p>
          <a:p>
            <a:r>
              <a:rPr lang="ru-RU" dirty="0"/>
              <a:t>К сентябрю 2026 нанять 4 преподавателей по другим профилям подготовки (русский язык, физика, информатика) за счет этого расширить набор клиентов до 5000 учеников при помощи успешной работы.</a:t>
            </a: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/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0844319"/>
              </p:ext>
            </p:extLst>
          </p:nvPr>
        </p:nvGraphicFramePr>
        <p:xfrm>
          <a:off x="143768" y="819051"/>
          <a:ext cx="9793089" cy="4454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ru-RU" sz="1400" dirty="0"/>
                        <a:t>1.Оформление ООО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Итого: 14 500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Собственные</a:t>
                      </a:r>
                      <a:r>
                        <a:rPr lang="ru-RU" sz="1400" baseline="0" dirty="0"/>
                        <a:t> средства</a:t>
                      </a:r>
                      <a:endParaRPr lang="ru-RU" sz="14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ru-RU" sz="1400" dirty="0"/>
                        <a:t>1.1</a:t>
                      </a:r>
                      <a:r>
                        <a:rPr lang="ru-RU" sz="1400" baseline="0" dirty="0"/>
                        <a:t> Оплата уставного капитала ООО</a:t>
                      </a:r>
                      <a:endParaRPr lang="ru-RU" sz="14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10 000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Собственные</a:t>
                      </a:r>
                      <a:r>
                        <a:rPr lang="ru-RU" sz="1400" baseline="0" dirty="0"/>
                        <a:t> средства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1400" dirty="0"/>
                        <a:t>1.2 Оплата госпошлины за</a:t>
                      </a:r>
                      <a:r>
                        <a:rPr lang="ru-RU" sz="1400" baseline="0" dirty="0"/>
                        <a:t> регистрацию ООО</a:t>
                      </a:r>
                      <a:endParaRPr lang="ru-RU" sz="14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Собственные</a:t>
                      </a:r>
                      <a:r>
                        <a:rPr lang="ru-RU" sz="1400" baseline="0" dirty="0"/>
                        <a:t> средства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1400" dirty="0"/>
                        <a:t>1.3 Открытие расчетного счёта в банке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Собственные</a:t>
                      </a:r>
                      <a:r>
                        <a:rPr lang="ru-RU" sz="1400" baseline="0" dirty="0"/>
                        <a:t> средства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1400" dirty="0"/>
                        <a:t>2 Реклама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15 000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Собственные</a:t>
                      </a:r>
                      <a:r>
                        <a:rPr lang="ru-RU" sz="1400" baseline="0" dirty="0"/>
                        <a:t> средства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1400" dirty="0"/>
                        <a:t>3 Оплата месяца</a:t>
                      </a:r>
                      <a:r>
                        <a:rPr lang="ru-RU" sz="1400" baseline="0" dirty="0"/>
                        <a:t> Интернета</a:t>
                      </a:r>
                      <a:endParaRPr lang="ru-RU" sz="14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1500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Собственные</a:t>
                      </a:r>
                      <a:r>
                        <a:rPr lang="ru-RU" sz="1400" baseline="0" dirty="0"/>
                        <a:t> средства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1400" dirty="0"/>
                        <a:t>4 Веб-камера 1шт.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5 000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Собственные</a:t>
                      </a:r>
                      <a:r>
                        <a:rPr lang="ru-RU" sz="1400" baseline="0" dirty="0"/>
                        <a:t> средства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14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36 000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Собственные</a:t>
                      </a:r>
                      <a:r>
                        <a:rPr lang="ru-RU" sz="1400" baseline="0" dirty="0"/>
                        <a:t> средства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1611140"/>
            <a:ext cx="8890243" cy="301062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algn="just">
              <a:buFont typeface="Times New Roman" pitchFamily="18" charset="0"/>
              <a:buNone/>
            </a:pPr>
            <a:r>
              <a:rPr lang="ru-RU" sz="1900" b="1" i="1" dirty="0">
                <a:ea typeface="MS Gothic" pitchFamily="49" charset="-128"/>
              </a:rPr>
              <a:t>Общество с ограниченной ответственностью</a:t>
            </a:r>
          </a:p>
          <a:p>
            <a:pPr algn="just">
              <a:buFont typeface="Times New Roman" pitchFamily="18" charset="0"/>
              <a:buNone/>
            </a:pPr>
            <a:r>
              <a:rPr lang="ru-RU" sz="1900" dirty="0"/>
              <a:t>Выбрана организационно-правовая форма - </a:t>
            </a:r>
            <a:r>
              <a:rPr lang="ru-RU" sz="1900" b="1" dirty="0"/>
              <a:t>ООО</a:t>
            </a:r>
            <a:r>
              <a:rPr lang="ru-RU" sz="1900" dirty="0"/>
              <a:t> для того, чтобы все учредители могли нести равную ответственность и получать прибыль в размере своего вклада в уставный капитал.</a:t>
            </a:r>
          </a:p>
          <a:p>
            <a:pPr algn="just">
              <a:buFont typeface="Times New Roman" pitchFamily="18" charset="0"/>
              <a:buNone/>
            </a:pPr>
            <a:endParaRPr lang="ru-RU" sz="1900" b="1" i="1" dirty="0">
              <a:ea typeface="MS Gothic" pitchFamily="49" charset="-128"/>
            </a:endParaRPr>
          </a:p>
          <a:p>
            <a:pPr algn="just"/>
            <a:r>
              <a:rPr lang="ru-RU" sz="1900" dirty="0"/>
              <a:t>Выбрана система налогообложения УСН 15%</a:t>
            </a:r>
          </a:p>
          <a:p>
            <a:pPr algn="just"/>
            <a:r>
              <a:rPr lang="ru-RU" sz="1900" dirty="0"/>
              <a:t>Т.к. при старте это даст возможность списать часть затрат и снизить сумму налога. Также по Удмуртии эта льготная ставка налога на УСН в 2023 г. составляет 5%</a:t>
            </a:r>
            <a:endParaRPr lang="ru-RU" sz="1900" b="1" i="1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A10758FA-024D-499A-918D-1750E68284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48683"/>
              </p:ext>
            </p:extLst>
          </p:nvPr>
        </p:nvGraphicFramePr>
        <p:xfrm>
          <a:off x="71759" y="819045"/>
          <a:ext cx="9909915" cy="5013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852">
                  <a:extLst>
                    <a:ext uri="{9D8B030D-6E8A-4147-A177-3AD203B41FA5}">
                      <a16:colId xmlns:a16="http://schemas.microsoft.com/office/drawing/2014/main" val="3639925738"/>
                    </a:ext>
                  </a:extLst>
                </a:gridCol>
                <a:gridCol w="3980110">
                  <a:extLst>
                    <a:ext uri="{9D8B030D-6E8A-4147-A177-3AD203B41FA5}">
                      <a16:colId xmlns:a16="http://schemas.microsoft.com/office/drawing/2014/main" val="3550483184"/>
                    </a:ext>
                  </a:extLst>
                </a:gridCol>
                <a:gridCol w="1512442">
                  <a:extLst>
                    <a:ext uri="{9D8B030D-6E8A-4147-A177-3AD203B41FA5}">
                      <a16:colId xmlns:a16="http://schemas.microsoft.com/office/drawing/2014/main" val="4171716494"/>
                    </a:ext>
                  </a:extLst>
                </a:gridCol>
                <a:gridCol w="955227">
                  <a:extLst>
                    <a:ext uri="{9D8B030D-6E8A-4147-A177-3AD203B41FA5}">
                      <a16:colId xmlns:a16="http://schemas.microsoft.com/office/drawing/2014/main" val="150457257"/>
                    </a:ext>
                  </a:extLst>
                </a:gridCol>
                <a:gridCol w="955227">
                  <a:extLst>
                    <a:ext uri="{9D8B030D-6E8A-4147-A177-3AD203B41FA5}">
                      <a16:colId xmlns:a16="http://schemas.microsoft.com/office/drawing/2014/main" val="680537545"/>
                    </a:ext>
                  </a:extLst>
                </a:gridCol>
                <a:gridCol w="716421">
                  <a:extLst>
                    <a:ext uri="{9D8B030D-6E8A-4147-A177-3AD203B41FA5}">
                      <a16:colId xmlns:a16="http://schemas.microsoft.com/office/drawing/2014/main" val="2050831786"/>
                    </a:ext>
                  </a:extLst>
                </a:gridCol>
                <a:gridCol w="1273636">
                  <a:extLst>
                    <a:ext uri="{9D8B030D-6E8A-4147-A177-3AD203B41FA5}">
                      <a16:colId xmlns:a16="http://schemas.microsoft.com/office/drawing/2014/main" val="3143835226"/>
                    </a:ext>
                  </a:extLst>
                </a:gridCol>
              </a:tblGrid>
              <a:tr h="322593">
                <a:tc>
                  <a:txBody>
                    <a:bodyPr/>
                    <a:lstStyle/>
                    <a:p>
                      <a:r>
                        <a:rPr lang="ru-RU" sz="1600" dirty="0"/>
                        <a:t>№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БЮДЖЕТ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Ед. изм.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авг</a:t>
                      </a:r>
                      <a:endParaRPr lang="ru-RU" sz="16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сен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…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ИТОГО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3579690663"/>
                  </a:ext>
                </a:extLst>
              </a:tr>
              <a:tr h="342219">
                <a:tc gridSpan="7"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БЮДЖЕТ ОПЕРАЦИОННОЙ</a:t>
                      </a:r>
                      <a:r>
                        <a:rPr lang="ru-RU" sz="1300" baseline="0" dirty="0"/>
                        <a:t> ДЕЯТЕЛЬНОСТИ</a:t>
                      </a:r>
                      <a:endParaRPr lang="ru-RU" sz="1300" dirty="0"/>
                    </a:p>
                  </a:txBody>
                  <a:tcPr marL="100806" marR="100806" marT="37804" marB="37804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76377"/>
                  </a:ext>
                </a:extLst>
              </a:tr>
              <a:tr h="353224">
                <a:tc>
                  <a:txBody>
                    <a:bodyPr/>
                    <a:lstStyle/>
                    <a:p>
                      <a:r>
                        <a:rPr lang="ru-RU" sz="1200" dirty="0"/>
                        <a:t>1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ДОХОДЫ ОТ ОПЕРАЦИОННОЙ</a:t>
                      </a:r>
                      <a:r>
                        <a:rPr lang="ru-RU" sz="1200" baseline="0" dirty="0"/>
                        <a:t> ДЕЯТЕЛЬНОСТИ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90</a:t>
                      </a:r>
                      <a:r>
                        <a:rPr lang="ru-RU" sz="1200" baseline="0" dirty="0"/>
                        <a:t> 000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90 000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1080000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2585055221"/>
                  </a:ext>
                </a:extLst>
              </a:tr>
              <a:tr h="290868">
                <a:tc>
                  <a:txBody>
                    <a:bodyPr/>
                    <a:lstStyle/>
                    <a:p>
                      <a:r>
                        <a:rPr lang="ru-RU" sz="1200" dirty="0"/>
                        <a:t>2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РАСХОДЫ НА ОПЕРАЦИОННУЮ ДЕЯТЕЛЬНОСТЬ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13335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13335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735600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3248963639"/>
                  </a:ext>
                </a:extLst>
              </a:tr>
              <a:tr h="290868">
                <a:tc>
                  <a:txBody>
                    <a:bodyPr/>
                    <a:lstStyle/>
                    <a:p>
                      <a:r>
                        <a:rPr lang="ru-RU" sz="1200" dirty="0"/>
                        <a:t>3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b="1" dirty="0"/>
                        <a:t>Постоянные</a:t>
                      </a:r>
                      <a:r>
                        <a:rPr lang="ru-RU" sz="1200" b="1" baseline="0" dirty="0"/>
                        <a:t> расходы</a:t>
                      </a:r>
                      <a:endParaRPr lang="ru-RU" sz="1200" b="1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b="1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3300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3300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39600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407234848"/>
                  </a:ext>
                </a:extLst>
              </a:tr>
              <a:tr h="290868">
                <a:tc>
                  <a:txBody>
                    <a:bodyPr/>
                    <a:lstStyle/>
                    <a:p>
                      <a:r>
                        <a:rPr lang="ru-RU" sz="1200" dirty="0"/>
                        <a:t>3.1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Интернет</a:t>
                      </a:r>
                      <a:r>
                        <a:rPr lang="ru-RU" sz="1200" baseline="0" dirty="0"/>
                        <a:t> провайдер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1500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1500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18000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935544682"/>
                  </a:ext>
                </a:extLst>
              </a:tr>
              <a:tr h="290868">
                <a:tc>
                  <a:txBody>
                    <a:bodyPr/>
                    <a:lstStyle/>
                    <a:p>
                      <a:r>
                        <a:rPr lang="ru-RU" sz="1200" dirty="0"/>
                        <a:t>3.2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Электроэнергия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800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800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9600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3201731489"/>
                  </a:ext>
                </a:extLst>
              </a:tr>
              <a:tr h="290868">
                <a:tc>
                  <a:txBody>
                    <a:bodyPr/>
                    <a:lstStyle/>
                    <a:p>
                      <a:r>
                        <a:rPr lang="ru-RU" sz="1200" dirty="0"/>
                        <a:t>3.3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Амортизация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12000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3388317941"/>
                  </a:ext>
                </a:extLst>
              </a:tr>
              <a:tr h="290868">
                <a:tc>
                  <a:txBody>
                    <a:bodyPr/>
                    <a:lstStyle/>
                    <a:p>
                      <a:r>
                        <a:rPr lang="ru-RU" sz="1200" dirty="0"/>
                        <a:t>4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b="1" dirty="0"/>
                        <a:t>Переменные расходы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b="1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10035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10035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696000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2090493585"/>
                  </a:ext>
                </a:extLst>
              </a:tr>
              <a:tr h="312124">
                <a:tc>
                  <a:txBody>
                    <a:bodyPr/>
                    <a:lstStyle/>
                    <a:p>
                      <a:r>
                        <a:rPr lang="ru-RU" sz="1200" b="0" dirty="0"/>
                        <a:t>4.1</a:t>
                      </a:r>
                    </a:p>
                  </a:txBody>
                  <a:tcPr marL="100806" marR="100806" marT="37804" marB="3780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Канцелярия</a:t>
                      </a:r>
                    </a:p>
                  </a:txBody>
                  <a:tcPr marL="100806" marR="100806" marT="37804" marB="3780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/>
                        <a:t>Руб.</a:t>
                      </a:r>
                    </a:p>
                  </a:txBody>
                  <a:tcPr marL="100806" marR="100806" marT="37804" marB="3780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1000</a:t>
                      </a:r>
                    </a:p>
                  </a:txBody>
                  <a:tcPr marL="100806" marR="100806" marT="37804" marB="3780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1000</a:t>
                      </a:r>
                    </a:p>
                  </a:txBody>
                  <a:tcPr marL="100806" marR="100806" marT="37804" marB="3780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12000</a:t>
                      </a:r>
                    </a:p>
                  </a:txBody>
                  <a:tcPr marL="100806" marR="100806" marT="37804" marB="3780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8067385"/>
                  </a:ext>
                </a:extLst>
              </a:tr>
              <a:tr h="312124">
                <a:tc>
                  <a:txBody>
                    <a:bodyPr/>
                    <a:lstStyle/>
                    <a:p>
                      <a:r>
                        <a:rPr lang="ru-RU" sz="1200" b="0" dirty="0"/>
                        <a:t>4.2</a:t>
                      </a:r>
                    </a:p>
                  </a:txBody>
                  <a:tcPr marL="100806" marR="100806" marT="37804" marB="37804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Заработная плата с начислениями</a:t>
                      </a:r>
                    </a:p>
                  </a:txBody>
                  <a:tcPr marL="100806" marR="100806" marT="37804" marB="37804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/>
                        <a:t>Руб.</a:t>
                      </a:r>
                    </a:p>
                  </a:txBody>
                  <a:tcPr marL="100806" marR="100806" marT="37804" marB="37804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52000</a:t>
                      </a:r>
                    </a:p>
                  </a:txBody>
                  <a:tcPr marL="100806" marR="100806" marT="37804" marB="37804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52000</a:t>
                      </a:r>
                    </a:p>
                  </a:txBody>
                  <a:tcPr marL="100806" marR="100806" marT="37804" marB="37804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624000</a:t>
                      </a:r>
                    </a:p>
                  </a:txBody>
                  <a:tcPr marL="100806" marR="100806" marT="37804" marB="37804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750153546"/>
                  </a:ext>
                </a:extLst>
              </a:tr>
              <a:tr h="290868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4.3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</a:rPr>
                        <a:t>Налог на УСН 5%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Руб.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4035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4035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17220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936547977"/>
                  </a:ext>
                </a:extLst>
              </a:tr>
              <a:tr h="290868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4.4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Расходы на скидки и конкурсы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60000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0703">
                <a:tc>
                  <a:txBody>
                    <a:bodyPr/>
                    <a:lstStyle/>
                    <a:p>
                      <a:r>
                        <a:rPr lang="ru-RU" sz="1200" b="0" dirty="0"/>
                        <a:t>5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b="1" dirty="0"/>
                        <a:t>ПРИБЫЛЬ /чистая прибыль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76665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76665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344400/327180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2395659600"/>
                  </a:ext>
                </a:extLst>
              </a:tr>
              <a:tr h="342219">
                <a:tc gridSpan="7"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БЮДЖЕТ ИНВЕСТИЦИОННОЙ</a:t>
                      </a:r>
                      <a:r>
                        <a:rPr lang="ru-RU" sz="1200" b="0" baseline="0" dirty="0"/>
                        <a:t> ДЕЯТЕЛЬНОСТИ</a:t>
                      </a:r>
                      <a:endParaRPr lang="ru-RU" sz="1200" b="0" dirty="0"/>
                    </a:p>
                  </a:txBody>
                  <a:tcPr marL="100806" marR="100806" marT="37804" marB="37804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595543"/>
                  </a:ext>
                </a:extLst>
              </a:tr>
              <a:tr h="381758">
                <a:tc>
                  <a:txBody>
                    <a:bodyPr/>
                    <a:lstStyle/>
                    <a:p>
                      <a:r>
                        <a:rPr lang="ru-RU" sz="1200" b="0" dirty="0"/>
                        <a:t>6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b="0" dirty="0"/>
                        <a:t>Стартовые инвестиции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b="1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36000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28624314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r>
              <a:rPr lang="ru-RU" sz="1400" dirty="0">
                <a:ea typeface="MS Gothic" pitchFamily="49" charset="-128"/>
              </a:rPr>
              <a:t>(период: 12 месяцев с момента начала работы, </a:t>
            </a:r>
            <a:r>
              <a:rPr lang="ru-RU" sz="1400" dirty="0" err="1">
                <a:ea typeface="MS Gothic" pitchFamily="49" charset="-128"/>
              </a:rPr>
              <a:t>т.е.с</a:t>
            </a:r>
            <a:r>
              <a:rPr lang="ru-RU" sz="1400" dirty="0">
                <a:ea typeface="MS Gothic" pitchFamily="49" charset="-128"/>
              </a:rPr>
              <a:t> августа 2023 по август 2024)</a:t>
            </a:r>
            <a:br>
              <a:rPr lang="ru-RU" sz="14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014749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.(кол-во занятий)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1232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735600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327180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111 235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44,5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D03003-5D84-4ADA-A7C3-6BE7F3D420A6}"/>
              </a:ext>
            </a:extLst>
          </p:cNvPr>
          <p:cNvSpPr txBox="1"/>
          <p:nvPr/>
        </p:nvSpPr>
        <p:spPr>
          <a:xfrm>
            <a:off x="772140" y="152156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FAE380-78D0-4765-A52E-3BFF863EB9E1}"/>
              </a:ext>
            </a:extLst>
          </p:cNvPr>
          <p:cNvSpPr txBox="1"/>
          <p:nvPr/>
        </p:nvSpPr>
        <p:spPr>
          <a:xfrm>
            <a:off x="71765" y="1006868"/>
            <a:ext cx="104411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За июль                 1    2     3    4    5      6    7    8      9    10   11  12    13  14  15    16   17  18    19  20   21   22   23   24   25   26   27  28  29  30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F5B7CEAB-CB86-4E72-8016-91D6F75550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653650"/>
              </p:ext>
            </p:extLst>
          </p:nvPr>
        </p:nvGraphicFramePr>
        <p:xfrm>
          <a:off x="28098" y="1283867"/>
          <a:ext cx="9980762" cy="3989662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325188">
                  <a:extLst>
                    <a:ext uri="{9D8B030D-6E8A-4147-A177-3AD203B41FA5}">
                      <a16:colId xmlns:a16="http://schemas.microsoft.com/office/drawing/2014/main" val="4080139723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2509186366"/>
                    </a:ext>
                  </a:extLst>
                </a:gridCol>
                <a:gridCol w="227388">
                  <a:extLst>
                    <a:ext uri="{9D8B030D-6E8A-4147-A177-3AD203B41FA5}">
                      <a16:colId xmlns:a16="http://schemas.microsoft.com/office/drawing/2014/main" val="690428649"/>
                    </a:ext>
                  </a:extLst>
                </a:gridCol>
                <a:gridCol w="272178">
                  <a:extLst>
                    <a:ext uri="{9D8B030D-6E8A-4147-A177-3AD203B41FA5}">
                      <a16:colId xmlns:a16="http://schemas.microsoft.com/office/drawing/2014/main" val="3714241153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3729955530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2298526963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1049537562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4212597663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2933794120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1086912634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4009535205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2415134308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3016822385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467337312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3042843115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1954412983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1750620638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3540187710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1067942511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2540067856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4241841785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47612625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3457668618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3439368435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848270066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2276836884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1487676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1362242747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2454978868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748355860"/>
                    </a:ext>
                  </a:extLst>
                </a:gridCol>
                <a:gridCol w="291286">
                  <a:extLst>
                    <a:ext uri="{9D8B030D-6E8A-4147-A177-3AD203B41FA5}">
                      <a16:colId xmlns:a16="http://schemas.microsoft.com/office/drawing/2014/main" val="3127341269"/>
                    </a:ext>
                  </a:extLst>
                </a:gridCol>
              </a:tblGrid>
              <a:tr h="577386">
                <a:tc>
                  <a:txBody>
                    <a:bodyPr/>
                    <a:lstStyle/>
                    <a:p>
                      <a:pPr rtl="0" fontAlgn="t"/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Исследовать рынок онлайн-школ в Удмуртии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 b="0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006719"/>
                  </a:ext>
                </a:extLst>
              </a:tr>
              <a:tr h="502547">
                <a:tc>
                  <a:txBody>
                    <a:bodyPr/>
                    <a:lstStyle/>
                    <a:p>
                      <a:pPr marL="0" marR="0" lvl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Анализ конкурентов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152209"/>
                  </a:ext>
                </a:extLst>
              </a:tr>
              <a:tr h="502547">
                <a:tc>
                  <a:txBody>
                    <a:bodyPr/>
                    <a:lstStyle/>
                    <a:p>
                      <a:pPr marL="0" marR="0" lvl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Определить целевую аудиторию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848032"/>
                  </a:ext>
                </a:extLst>
              </a:tr>
              <a:tr h="698941">
                <a:tc>
                  <a:txBody>
                    <a:bodyPr/>
                    <a:lstStyle/>
                    <a:p>
                      <a:pPr marL="0" marR="0" lvl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Создать сайт и канал в Телеграмме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330995"/>
                  </a:ext>
                </a:extLst>
              </a:tr>
              <a:tr h="502547">
                <a:tc>
                  <a:txBody>
                    <a:bodyPr/>
                    <a:lstStyle/>
                    <a:p>
                      <a:pPr marL="0" marR="0" lvl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Рассчитать финансовую модель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991316"/>
                  </a:ext>
                </a:extLst>
              </a:tr>
              <a:tr h="502547">
                <a:tc>
                  <a:txBody>
                    <a:bodyPr/>
                    <a:lstStyle/>
                    <a:p>
                      <a:pPr marL="0" marR="0" lvl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Запустить рекламу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46087"/>
                  </a:ext>
                </a:extLst>
              </a:tr>
              <a:tr h="502547">
                <a:tc>
                  <a:txBody>
                    <a:bodyPr/>
                    <a:lstStyle/>
                    <a:p>
                      <a:pPr marL="0" marR="0" lvl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Контроль результатов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526579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367904" y="1283867"/>
            <a:ext cx="720080" cy="39158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367904" y="1829342"/>
            <a:ext cx="2520280" cy="50187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159992" y="2403227"/>
            <a:ext cx="3528392" cy="43204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664048" y="2979291"/>
            <a:ext cx="5256584" cy="64807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400352" y="3699371"/>
            <a:ext cx="1656184" cy="43204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128544" y="4203427"/>
            <a:ext cx="792088" cy="3600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280672" y="4707483"/>
            <a:ext cx="1656184" cy="43204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935856" y="3309923"/>
            <a:ext cx="2376264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Колегова Антонина, тел: 89120145678,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e-mail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kolegova.1004@mail.ru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6120432" y="3249542"/>
            <a:ext cx="2592288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</a:rPr>
              <a:t>Махмутова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 Эльвира, 89120456783,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m.elvirka@gmail.com.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775" y="963067"/>
            <a:ext cx="1622425" cy="21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456" y="731292"/>
            <a:ext cx="1506538" cy="239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696" y="3411339"/>
            <a:ext cx="1315586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136" y="3393326"/>
            <a:ext cx="1378500" cy="1801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8398</TotalTime>
  <Words>1186</Words>
  <Application>Microsoft Office PowerPoint</Application>
  <PresentationFormat>Произвольный</PresentationFormat>
  <Paragraphs>341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MS Gothic</vt:lpstr>
      <vt:lpstr>Arial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(период: 12 месяцев с момента начала работы, т.е.с августа 2023 по август 2024)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 Семенов</cp:lastModifiedBy>
  <cp:revision>72</cp:revision>
  <dcterms:created xsi:type="dcterms:W3CDTF">2022-10-14T10:42:52Z</dcterms:created>
  <dcterms:modified xsi:type="dcterms:W3CDTF">2023-08-11T08:14:38Z</dcterms:modified>
  <dc:language>ru-RU</dc:language>
</cp:coreProperties>
</file>