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7" r:id="rId4"/>
    <p:sldId id="259" r:id="rId5"/>
    <p:sldId id="261" r:id="rId6"/>
    <p:sldId id="262" r:id="rId7"/>
    <p:sldId id="270" r:id="rId8"/>
    <p:sldId id="267" r:id="rId9"/>
    <p:sldId id="268" r:id="rId10"/>
    <p:sldId id="260" r:id="rId11"/>
    <p:sldId id="264" r:id="rId12"/>
    <p:sldId id="265" r:id="rId13"/>
    <p:sldId id="269" r:id="rId14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9" autoAdjust="0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28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7572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323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6105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8912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4492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182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448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habr.com/ru/news/580464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xpandedramblings.com/index.php/zenly/" TargetMode="External"/><Relationship Id="rId5" Type="http://schemas.openxmlformats.org/officeDocument/2006/relationships/hyperlink" Target="https://www.statista.com/statistics/330695/number-of-smartphone-users-worldwide/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 w="13811">
            <a:solidFill>
              <a:srgbClr val="565151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212595" y="832664"/>
            <a:ext cx="7477601" cy="41659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6561"/>
              </a:lnSpc>
            </a:pPr>
            <a:r>
              <a:rPr lang="ru-RU" sz="5249" kern="0" spc="-157" dirty="0">
                <a:solidFill>
                  <a:srgbClr val="FFFFFF"/>
                </a:solidFill>
                <a:latin typeface="Segoe UI Light" panose="020B0502040204020203" pitchFamily="34" charset="0"/>
                <a:ea typeface="Overpass" pitchFamily="34" charset="-122"/>
                <a:cs typeface="Segoe UI Light" panose="020B0502040204020203" pitchFamily="34" charset="0"/>
              </a:rPr>
              <a:t>Приложение для создания и проведения различных </a:t>
            </a:r>
            <a:r>
              <a:rPr lang="ru-RU" sz="5249" kern="0" spc="-157" dirty="0" err="1" smtClean="0">
                <a:solidFill>
                  <a:srgbClr val="FFFFFF"/>
                </a:solidFill>
                <a:latin typeface="Segoe UI Light" panose="020B0502040204020203" pitchFamily="34" charset="0"/>
                <a:ea typeface="Overpass" pitchFamily="34" charset="-122"/>
                <a:cs typeface="Segoe UI Light" panose="020B0502040204020203" pitchFamily="34" charset="0"/>
              </a:rPr>
              <a:t>ивентов</a:t>
            </a:r>
            <a:endParaRPr lang="en-US" sz="5249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319599" y="5831324"/>
            <a:ext cx="74776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6319598" y="6897529"/>
            <a:ext cx="74776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lnSpc>
                <a:spcPts val="2799"/>
              </a:lnSpc>
              <a:buNone/>
            </a:pPr>
            <a:r>
              <a:rPr lang="ru-RU" sz="1750" dirty="0" smtClean="0">
                <a:solidFill>
                  <a:schemeClr val="bg1"/>
                </a:solidFill>
                <a:latin typeface="Segoe UI Light" panose="020B0502040204020203" pitchFamily="34" charset="0"/>
                <a:ea typeface="Overpass"/>
                <a:cs typeface="Segoe UI Light" panose="020B0502040204020203" pitchFamily="34" charset="0"/>
              </a:rPr>
              <a:t>Голубев И. А.</a:t>
            </a:r>
            <a:r>
              <a:rPr lang="ru-RU" sz="1750" dirty="0">
                <a:solidFill>
                  <a:schemeClr val="bg1"/>
                </a:solidFill>
                <a:latin typeface="Segoe UI Light" panose="020B0502040204020203" pitchFamily="34" charset="0"/>
                <a:ea typeface="Overpass"/>
                <a:cs typeface="Segoe UI Light" panose="020B0502040204020203" pitchFamily="34" charset="0"/>
              </a:rPr>
              <a:t> </a:t>
            </a:r>
            <a:endParaRPr lang="ru-RU" sz="1750" dirty="0" smtClean="0">
              <a:solidFill>
                <a:schemeClr val="bg1"/>
              </a:solidFill>
              <a:latin typeface="Segoe UI Light" panose="020B0502040204020203" pitchFamily="34" charset="0"/>
              <a:ea typeface="Overpass"/>
              <a:cs typeface="Segoe UI Light" panose="020B0502040204020203" pitchFamily="34" charset="0"/>
            </a:endParaRPr>
          </a:p>
          <a:p>
            <a:pPr marL="0" indent="0" algn="r">
              <a:lnSpc>
                <a:spcPts val="2799"/>
              </a:lnSpc>
              <a:buNone/>
            </a:pPr>
            <a:r>
              <a:rPr lang="ru-RU" sz="1750" dirty="0" err="1" smtClean="0">
                <a:solidFill>
                  <a:schemeClr val="bg1"/>
                </a:solidFill>
                <a:latin typeface="Segoe UI Light" panose="020B0502040204020203" pitchFamily="34" charset="0"/>
                <a:ea typeface="Overpass"/>
                <a:cs typeface="Segoe UI Light" panose="020B0502040204020203" pitchFamily="34" charset="0"/>
              </a:rPr>
              <a:t>Тарнавский</a:t>
            </a:r>
            <a:r>
              <a:rPr lang="ru-RU" sz="1750" dirty="0" smtClean="0">
                <a:solidFill>
                  <a:schemeClr val="bg1"/>
                </a:solidFill>
                <a:latin typeface="Segoe UI Light" panose="020B0502040204020203" pitchFamily="34" charset="0"/>
                <a:ea typeface="Overpass"/>
                <a:cs typeface="Segoe UI Light" panose="020B0502040204020203" pitchFamily="34" charset="0"/>
              </a:rPr>
              <a:t> Д. С.</a:t>
            </a:r>
          </a:p>
        </p:txBody>
      </p:sp>
      <p:pic>
        <p:nvPicPr>
          <p:cNvPr id="10" name="Picture 4" descr="https://cdn.discordapp.com/attachments/1026842203068321804/1156290450899083325/image1.png?ex=65146ee6&amp;is=65131d66&amp;hm=6dc7099b18a5b51b1f83ec91d355abae12161597d0b021fabeb18b1175b2dffd&amp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595" y="6361271"/>
            <a:ext cx="1220185" cy="122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4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>
              <a:alpha val="57000"/>
            </a:srgbClr>
          </a:solidFill>
          <a:ln w="13811">
            <a:solidFill>
              <a:srgbClr val="565151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41984" y="601701"/>
            <a:ext cx="5071822" cy="12182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797"/>
              </a:lnSpc>
              <a:buNone/>
            </a:pPr>
            <a:r>
              <a:rPr lang="ru-RU" sz="3837" kern="0" spc="-115" dirty="0" smtClean="0">
                <a:solidFill>
                  <a:srgbClr val="FFFFFF"/>
                </a:solidFill>
                <a:latin typeface="Segoe UI Light" panose="020B0502040204020203" pitchFamily="34" charset="0"/>
                <a:ea typeface="Overpass" pitchFamily="34" charset="-122"/>
                <a:cs typeface="Segoe UI Light" panose="020B0502040204020203" pitchFamily="34" charset="0"/>
              </a:rPr>
              <a:t>Описание приложения </a:t>
            </a:r>
            <a:endParaRPr lang="en-US" sz="3837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0009492" y="2327077"/>
            <a:ext cx="114300" cy="3655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78"/>
              </a:lnSpc>
              <a:buNone/>
            </a:pPr>
            <a:endParaRPr lang="en-US" sz="2302" dirty="0"/>
          </a:p>
        </p:txBody>
      </p:sp>
      <p:sp>
        <p:nvSpPr>
          <p:cNvPr id="10" name="Text 7"/>
          <p:cNvSpPr/>
          <p:nvPr/>
        </p:nvSpPr>
        <p:spPr>
          <a:xfrm>
            <a:off x="7429003" y="2090544"/>
            <a:ext cx="6060476" cy="15591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456"/>
              </a:lnSpc>
            </a:pPr>
            <a:r>
              <a:rPr lang="ru-RU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Приложение 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решает проблему социальной изоляции и ограниченности в выборе развлечений для пользователей, которые ищут разнообразные развлекательные мероприятия и желают находить ближайшие </a:t>
            </a: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ивенты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 </a:t>
            </a:r>
            <a:endParaRPr lang="en-US" sz="1535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0009492" y="3289460"/>
            <a:ext cx="175260" cy="3655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78"/>
              </a:lnSpc>
              <a:buNone/>
            </a:pPr>
            <a:endParaRPr lang="en-US" sz="2302" dirty="0"/>
          </a:p>
        </p:txBody>
      </p:sp>
      <p:sp>
        <p:nvSpPr>
          <p:cNvPr id="22" name="TextBox 21"/>
          <p:cNvSpPr txBox="1"/>
          <p:nvPr/>
        </p:nvSpPr>
        <p:spPr>
          <a:xfrm>
            <a:off x="684489" y="2095859"/>
            <a:ext cx="42218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</a:t>
            </a:r>
            <a:r>
              <a:rPr lang="ru-RU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ы 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создаем игровое приложение для проведения различных игр как на открытом воздухе так и в помещении. Участники могут получать призы за выполнение заданий. Приложение можно использовать как в активном режиме во время проведения мероприятия так и в пассивном во время прогулки по городу.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37885" y="7016591"/>
            <a:ext cx="3375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41984" y="7670643"/>
            <a:ext cx="2358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Yakuza Demo" pitchFamily="2" charset="0"/>
              </a:rPr>
              <a:t>The Hidden Zone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8" name="Picture 4" descr="https://cdn.discordapp.com/attachments/1026842203068321804/1156290450899083325/image1.png?ex=65146ee6&amp;is=65131d66&amp;hm=6dc7099b18a5b51b1f83ec91d355abae12161597d0b021fabeb18b1175b2dffd&amp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35" y="7542534"/>
            <a:ext cx="497441" cy="497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 1"/>
          <p:cNvSpPr/>
          <p:nvPr/>
        </p:nvSpPr>
        <p:spPr>
          <a:xfrm>
            <a:off x="7429003" y="594867"/>
            <a:ext cx="5946529" cy="12182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797"/>
              </a:lnSpc>
              <a:buNone/>
            </a:pPr>
            <a:r>
              <a:rPr lang="ru-RU" sz="3837" kern="0" spc="-115" dirty="0" smtClean="0">
                <a:solidFill>
                  <a:srgbClr val="FFFFFF"/>
                </a:solidFill>
                <a:latin typeface="Segoe UI Light" panose="020B0502040204020203" pitchFamily="34" charset="0"/>
                <a:ea typeface="Overpass" pitchFamily="34" charset="-122"/>
                <a:cs typeface="Segoe UI Light" panose="020B0502040204020203" pitchFamily="34" charset="0"/>
              </a:rPr>
              <a:t>Проблематика потребителя</a:t>
            </a:r>
            <a:endParaRPr lang="en-US" sz="3837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429003" y="3725466"/>
            <a:ext cx="73152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Это особенно актуально для тех, кто хочет встречаться с друзьями и партнерами, а также для людей, желающих подключиться к событиям в реальном </a:t>
            </a:r>
            <a:r>
              <a:rPr lang="ru-RU" dirty="0" smtClean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времени предоставляет 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доступ к </a:t>
            </a: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геолокационным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 данным и </a:t>
            </a: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ивентам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, позволяя пользователям легко находить и присоединяться к мероприятиям, расширяя их социальные круги и предоставляя новые возможности для активного и разнообразного общения.</a:t>
            </a:r>
            <a:endParaRPr lang="ru-RU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6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>
              <a:alpha val="57000"/>
            </a:srgbClr>
          </a:solidFill>
          <a:ln w="13811">
            <a:solidFill>
              <a:srgbClr val="565151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936867" y="474881"/>
            <a:ext cx="4756428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5468"/>
              </a:lnSpc>
            </a:pPr>
            <a:r>
              <a:rPr lang="ru-RU" sz="2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Потенциальные потребительские сегменты для приложения с развлекательными </a:t>
            </a:r>
            <a:r>
              <a:rPr lang="ru-RU" sz="2400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ивентами</a:t>
            </a:r>
            <a:r>
              <a:rPr lang="ru-RU" sz="2400" b="1" kern="0" spc="-131" dirty="0" smtClean="0">
                <a:solidFill>
                  <a:schemeClr val="bg1"/>
                </a:solidFill>
                <a:latin typeface="Segoe UI Light" panose="020B0502040204020203" pitchFamily="34" charset="0"/>
                <a:ea typeface="Overpass" pitchFamily="34" charset="-122"/>
                <a:cs typeface="Segoe UI Light" panose="020B0502040204020203" pitchFamily="34" charset="0"/>
              </a:rPr>
              <a:t> </a:t>
            </a:r>
            <a:endParaRPr lang="en-US" sz="24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2348389" y="2035135"/>
            <a:ext cx="3163014" cy="5297924"/>
          </a:xfrm>
          <a:prstGeom prst="roundRect">
            <a:avLst>
              <a:gd name="adj" fmla="val 3161"/>
            </a:avLst>
          </a:prstGeom>
          <a:solidFill>
            <a:srgbClr val="7E023C"/>
          </a:solidFill>
          <a:ln w="13811">
            <a:solidFill>
              <a:srgbClr val="97024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2271117"/>
            <a:ext cx="2691051" cy="10415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Молодежь и </a:t>
            </a:r>
            <a:r>
              <a:rPr lang="ru-RU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студенты </a:t>
            </a:r>
            <a:endParaRPr lang="ru-RU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2584371" y="3534847"/>
            <a:ext cx="2691051" cy="24878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ru-RU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Люди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активно ищущие развлечения, вечеринки и мероприятия, а также желающие легко находить своих друзей в городе.</a:t>
            </a:r>
          </a:p>
        </p:txBody>
      </p:sp>
      <p:sp>
        <p:nvSpPr>
          <p:cNvPr id="8" name="Shape 5"/>
          <p:cNvSpPr/>
          <p:nvPr/>
        </p:nvSpPr>
        <p:spPr>
          <a:xfrm>
            <a:off x="5733574" y="2035135"/>
            <a:ext cx="3163014" cy="5297924"/>
          </a:xfrm>
          <a:prstGeom prst="roundRect">
            <a:avLst>
              <a:gd name="adj" fmla="val 3161"/>
            </a:avLst>
          </a:prstGeom>
          <a:solidFill>
            <a:srgbClr val="7E023C"/>
          </a:solidFill>
          <a:ln w="13811">
            <a:solidFill>
              <a:srgbClr val="97024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969556" y="2271117"/>
            <a:ext cx="269105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34"/>
              </a:lnSpc>
            </a:pP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Путешественники и </a:t>
            </a:r>
            <a:r>
              <a:rPr lang="ru-RU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туристы</a:t>
            </a:r>
            <a:endParaRPr lang="en-US" sz="2187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5969556" y="3534847"/>
            <a:ext cx="2691051" cy="39094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ru-RU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Люди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находящиеся в новом городе или стране, ищущие способы найти и присоединиться к локальным событиям и встречам.</a:t>
            </a:r>
          </a:p>
        </p:txBody>
      </p:sp>
      <p:sp>
        <p:nvSpPr>
          <p:cNvPr id="11" name="Shape 8"/>
          <p:cNvSpPr/>
          <p:nvPr/>
        </p:nvSpPr>
        <p:spPr>
          <a:xfrm>
            <a:off x="9118759" y="2035135"/>
            <a:ext cx="3163014" cy="5297924"/>
          </a:xfrm>
          <a:prstGeom prst="roundRect">
            <a:avLst>
              <a:gd name="adj" fmla="val 3161"/>
            </a:avLst>
          </a:prstGeom>
          <a:solidFill>
            <a:srgbClr val="7E023C"/>
          </a:solidFill>
          <a:ln w="13811">
            <a:solidFill>
              <a:srgbClr val="97024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354741" y="2271117"/>
            <a:ext cx="269105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Организаторы </a:t>
            </a:r>
            <a:r>
              <a:rPr lang="ru-RU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событий</a:t>
            </a:r>
            <a:endParaRPr lang="ru-RU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9354741" y="3512379"/>
            <a:ext cx="2691051" cy="28432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ru-RU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Люди 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компании, организующие мероприятия, могут использовать приложение для привлечения аудитории и рекламы своих </a:t>
            </a: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ивентов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1984" y="7670643"/>
            <a:ext cx="2358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Yakuza Demo" pitchFamily="2" charset="0"/>
              </a:rPr>
              <a:t>The Hidden Zone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5" name="Picture 4" descr="https://cdn.discordapp.com/attachments/1026842203068321804/1156290450899083325/image1.png?ex=65146ee6&amp;is=65131d66&amp;hm=6dc7099b18a5b51b1f83ec91d355abae12161597d0b021fabeb18b1175b2dffd&amp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35" y="7542534"/>
            <a:ext cx="497441" cy="497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0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>
              <a:alpha val="57000"/>
            </a:srgbClr>
          </a:solidFill>
          <a:ln w="13811">
            <a:solidFill>
              <a:srgbClr val="565151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28066" y="966986"/>
            <a:ext cx="7687866" cy="12134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ts val="4777"/>
              </a:lnSpc>
            </a:pPr>
            <a:r>
              <a:rPr lang="ru-RU" sz="36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Научно-технические </a:t>
            </a:r>
            <a:r>
              <a:rPr lang="ru-RU" sz="3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решения </a:t>
            </a:r>
            <a:endParaRPr lang="en-US" sz="36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728067" y="2808089"/>
            <a:ext cx="436840" cy="436840"/>
          </a:xfrm>
          <a:prstGeom prst="roundRect">
            <a:avLst>
              <a:gd name="adj" fmla="val 20000"/>
            </a:avLst>
          </a:prstGeom>
          <a:solidFill>
            <a:srgbClr val="7E023C"/>
          </a:solidFill>
          <a:ln w="12025">
            <a:solidFill>
              <a:srgbClr val="97024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89278" y="2844522"/>
            <a:ext cx="114300" cy="36397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66"/>
              </a:lnSpc>
              <a:buNone/>
            </a:pPr>
            <a:r>
              <a:rPr lang="en-US" sz="2293" b="1" dirty="0">
                <a:solidFill>
                  <a:srgbClr val="E5E0DF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1</a:t>
            </a:r>
            <a:endParaRPr lang="en-US" sz="2293" dirty="0"/>
          </a:p>
        </p:txBody>
      </p:sp>
      <p:sp>
        <p:nvSpPr>
          <p:cNvPr id="7" name="Text 4"/>
          <p:cNvSpPr/>
          <p:nvPr/>
        </p:nvSpPr>
        <p:spPr>
          <a:xfrm>
            <a:off x="1358978" y="2707414"/>
            <a:ext cx="2415661" cy="78164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Глобальная </a:t>
            </a:r>
            <a:r>
              <a:rPr lang="ru-RU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система</a:t>
            </a:r>
          </a:p>
          <a:p>
            <a:r>
              <a:rPr lang="ru-RU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позиционирования 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(GPS): </a:t>
            </a:r>
          </a:p>
        </p:txBody>
      </p:sp>
      <p:sp>
        <p:nvSpPr>
          <p:cNvPr id="8" name="Text 5"/>
          <p:cNvSpPr/>
          <p:nvPr/>
        </p:nvSpPr>
        <p:spPr>
          <a:xfrm>
            <a:off x="1358979" y="3372207"/>
            <a:ext cx="3115985" cy="18638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ru-RU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Приложение 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будет использовать GPS-технологию для точного определения местоположения пользователя и других участников.</a:t>
            </a:r>
          </a:p>
        </p:txBody>
      </p:sp>
      <p:sp>
        <p:nvSpPr>
          <p:cNvPr id="9" name="Shape 6"/>
          <p:cNvSpPr/>
          <p:nvPr/>
        </p:nvSpPr>
        <p:spPr>
          <a:xfrm>
            <a:off x="4669036" y="2808089"/>
            <a:ext cx="436840" cy="436840"/>
          </a:xfrm>
          <a:prstGeom prst="roundRect">
            <a:avLst>
              <a:gd name="adj" fmla="val 20000"/>
            </a:avLst>
          </a:prstGeom>
          <a:solidFill>
            <a:srgbClr val="7E023C"/>
          </a:solidFill>
          <a:ln w="12025">
            <a:solidFill>
              <a:srgbClr val="970248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799767" y="2844522"/>
            <a:ext cx="175260" cy="36397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66"/>
              </a:lnSpc>
              <a:buNone/>
            </a:pPr>
            <a:r>
              <a:rPr lang="en-US" sz="2293" b="1" dirty="0">
                <a:solidFill>
                  <a:srgbClr val="E5E0DF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2</a:t>
            </a:r>
            <a:endParaRPr lang="en-US" sz="2293" dirty="0"/>
          </a:p>
        </p:txBody>
      </p:sp>
      <p:sp>
        <p:nvSpPr>
          <p:cNvPr id="11" name="Text 8"/>
          <p:cNvSpPr/>
          <p:nvPr/>
        </p:nvSpPr>
        <p:spPr>
          <a:xfrm>
            <a:off x="5299948" y="2874883"/>
            <a:ext cx="2818924" cy="30325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Мобильные операционные </a:t>
            </a:r>
            <a:r>
              <a:rPr lang="ru-RU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системы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5299948" y="3372207"/>
            <a:ext cx="3115985" cy="18638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ru-RU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Разработка 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приложения будет зависеть от существующих мобильных операционных систем, таких как </a:t>
            </a: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iOS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и </a:t>
            </a: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Android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</p:txBody>
      </p:sp>
      <p:sp>
        <p:nvSpPr>
          <p:cNvPr id="13" name="Shape 10"/>
          <p:cNvSpPr/>
          <p:nvPr/>
        </p:nvSpPr>
        <p:spPr>
          <a:xfrm>
            <a:off x="728067" y="5581650"/>
            <a:ext cx="436840" cy="436840"/>
          </a:xfrm>
          <a:prstGeom prst="roundRect">
            <a:avLst>
              <a:gd name="adj" fmla="val 20000"/>
            </a:avLst>
          </a:prstGeom>
          <a:solidFill>
            <a:srgbClr val="7E023C"/>
          </a:solidFill>
          <a:ln w="12025">
            <a:solidFill>
              <a:srgbClr val="97024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58798" y="5618083"/>
            <a:ext cx="175260" cy="36397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66"/>
              </a:lnSpc>
              <a:buNone/>
            </a:pPr>
            <a:r>
              <a:rPr lang="en-US" sz="2293" b="1" dirty="0">
                <a:solidFill>
                  <a:srgbClr val="E5E0DF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3</a:t>
            </a:r>
            <a:endParaRPr lang="en-US" sz="2293" dirty="0"/>
          </a:p>
        </p:txBody>
      </p:sp>
      <p:sp>
        <p:nvSpPr>
          <p:cNvPr id="15" name="Text 12"/>
          <p:cNvSpPr/>
          <p:nvPr/>
        </p:nvSpPr>
        <p:spPr>
          <a:xfrm>
            <a:off x="1358979" y="5648444"/>
            <a:ext cx="2773204" cy="30325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Базы данных и облачные </a:t>
            </a:r>
            <a:r>
              <a:rPr lang="ru-RU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сервисы</a:t>
            </a:r>
            <a:endParaRPr lang="ru-RU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1358979" y="6145768"/>
            <a:ext cx="7056953" cy="931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ru-RU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Для 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хранения данных о мероприятиях и профилях пользователей, а также обеспечения синхронизации и обмена данными между устройствами.</a:t>
            </a:r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41984" y="7670643"/>
            <a:ext cx="2358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Yakuza Demo" pitchFamily="2" charset="0"/>
              </a:rPr>
              <a:t>The Hidden Zone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9" name="Picture 4" descr="https://cdn.discordapp.com/attachments/1026842203068321804/1156290450899083325/image1.png?ex=65146ee6&amp;is=65131d66&amp;hm=6dc7099b18a5b51b1f83ec91d355abae12161597d0b021fabeb18b1175b2dffd&amp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35" y="7542534"/>
            <a:ext cx="497441" cy="497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4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>
              <a:alpha val="57000"/>
            </a:srgbClr>
          </a:solidFill>
          <a:ln w="13811">
            <a:solidFill>
              <a:srgbClr val="565151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28067" y="428329"/>
            <a:ext cx="7687866" cy="12134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4777"/>
              </a:lnSpc>
              <a:buNone/>
            </a:pPr>
            <a:r>
              <a:rPr lang="ru-RU" sz="3822" kern="0" spc="-115" dirty="0" smtClean="0">
                <a:solidFill>
                  <a:srgbClr val="FFFFFF"/>
                </a:solidFill>
                <a:latin typeface="Segoe UI Light" panose="020B0502040204020203" pitchFamily="34" charset="0"/>
                <a:ea typeface="Overpass" pitchFamily="34" charset="-122"/>
                <a:cs typeface="Segoe UI Light" panose="020B0502040204020203" pitchFamily="34" charset="0"/>
              </a:rPr>
              <a:t>Основные конкуренты</a:t>
            </a:r>
            <a:endParaRPr lang="en-US" sz="3822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903195" y="1650563"/>
            <a:ext cx="436840" cy="436840"/>
          </a:xfrm>
          <a:prstGeom prst="roundRect">
            <a:avLst>
              <a:gd name="adj" fmla="val 20000"/>
            </a:avLst>
          </a:prstGeom>
          <a:solidFill>
            <a:srgbClr val="7E023C"/>
          </a:solidFill>
          <a:ln w="12025">
            <a:solidFill>
              <a:srgbClr val="97024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64406" y="1686996"/>
            <a:ext cx="114300" cy="36397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66"/>
              </a:lnSpc>
              <a:buNone/>
            </a:pPr>
            <a:r>
              <a:rPr lang="en-US" sz="3200" b="1" dirty="0">
                <a:solidFill>
                  <a:srgbClr val="E5E0DF"/>
                </a:solidFill>
                <a:latin typeface="Segoe UI Light" panose="020B0502040204020203" pitchFamily="34" charset="0"/>
                <a:ea typeface="Overpass" pitchFamily="34" charset="-122"/>
                <a:cs typeface="Segoe UI Light" panose="020B0502040204020203" pitchFamily="34" charset="0"/>
              </a:rPr>
              <a:t>1</a:t>
            </a:r>
            <a:endParaRPr lang="en-US" sz="3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813684" y="4714459"/>
            <a:ext cx="175260" cy="36397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66"/>
              </a:lnSpc>
              <a:buNone/>
            </a:pPr>
            <a:endParaRPr lang="en-US" sz="2293" dirty="0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144000" y="0"/>
            <a:ext cx="5486400" cy="82296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41984" y="7670643"/>
            <a:ext cx="2358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Yakuza Demo" pitchFamily="2" charset="0"/>
              </a:rPr>
              <a:t>The Hidden Zone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9" name="Picture 4" descr="https://cdn.discordapp.com/attachments/1026842203068321804/1156290450899083325/image1.png?ex=65146ee6&amp;is=65131d66&amp;hm=6dc7099b18a5b51b1f83ec91d355abae12161597d0b021fabeb18b1175b2dffd&amp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35" y="7542534"/>
            <a:ext cx="497441" cy="497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1464767" y="6816652"/>
            <a:ext cx="73152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DBDEE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 нашего проекта нет аналогов. Существуют похожие проекты, но они имеют другую направленность.</a:t>
            </a:r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64767" y="1451855"/>
            <a:ext cx="7315200" cy="52445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Zenly: Zenly был одним из первых приложений, предоставляющих функциональность трансляции </a:t>
            </a: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геопозиции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 и сосредотачивающихся на социальных встречах и местоположении друзей.</a:t>
            </a:r>
            <a:endParaRPr lang="ru-RU" sz="2400" dirty="0">
              <a:solidFill>
                <a:schemeClr val="bg1"/>
              </a:solidFill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Snapchat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Map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: </a:t>
            </a: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Snapchat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 предоставляет функцию </a:t>
            </a: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Snap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Map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, которая позволяет пользователям делиться своим местоположением и просматривать местоположение своих друзей в приложении.</a:t>
            </a:r>
            <a:endParaRPr lang="ru-RU" sz="2400" dirty="0">
              <a:solidFill>
                <a:schemeClr val="bg1"/>
              </a:solidFill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Google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Maps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: </a:t>
            </a: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Google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Maps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 имеет функцию "Реальное время", которая позволяет пользователям видеть местоположение друзей и делиться своим местоположением.</a:t>
            </a:r>
            <a:endParaRPr lang="ru-RU" sz="2400" dirty="0">
              <a:solidFill>
                <a:schemeClr val="bg1"/>
              </a:solidFill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Facebook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Live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Location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: </a:t>
            </a: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Facebook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 предоставляет функцию "</a:t>
            </a: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Live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Location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", с помощью которой пользователи могут транслировать свое местоположение в реальном времени.</a:t>
            </a:r>
            <a:endParaRPr lang="ru-RU" sz="2400" dirty="0">
              <a:solidFill>
                <a:schemeClr val="bg1"/>
              </a:solidFill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Find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My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 (например, </a:t>
            </a: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Find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My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iPhone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 от </a:t>
            </a:r>
            <a:r>
              <a:rPr lang="ru-RU" dirty="0" err="1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Apple</a:t>
            </a:r>
            <a:r>
              <a:rPr lang="ru-RU" dirty="0"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): Эти приложения предназначены для поиска утерянных устройств, но также могут использоваться для отслеживания местоположения согласившихся пользователей.</a:t>
            </a:r>
            <a:endParaRPr lang="ru-RU" sz="2400" dirty="0">
              <a:solidFill>
                <a:schemeClr val="bg1"/>
              </a:solidFill>
              <a:effectLst/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Shape 2"/>
          <p:cNvSpPr/>
          <p:nvPr/>
        </p:nvSpPr>
        <p:spPr>
          <a:xfrm>
            <a:off x="903195" y="2610359"/>
            <a:ext cx="436840" cy="436840"/>
          </a:xfrm>
          <a:prstGeom prst="roundRect">
            <a:avLst>
              <a:gd name="adj" fmla="val 20000"/>
            </a:avLst>
          </a:prstGeom>
          <a:solidFill>
            <a:srgbClr val="7E023C"/>
          </a:solidFill>
          <a:ln w="12025">
            <a:solidFill>
              <a:srgbClr val="970248"/>
            </a:solidFill>
            <a:prstDash val="solid"/>
          </a:ln>
        </p:spPr>
      </p:sp>
      <p:sp>
        <p:nvSpPr>
          <p:cNvPr id="16" name="Text 3"/>
          <p:cNvSpPr/>
          <p:nvPr/>
        </p:nvSpPr>
        <p:spPr>
          <a:xfrm>
            <a:off x="1064406" y="2646792"/>
            <a:ext cx="114300" cy="36397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66"/>
              </a:lnSpc>
              <a:buNone/>
            </a:pPr>
            <a:r>
              <a:rPr lang="ru-RU" sz="3200" b="1" dirty="0" smtClean="0">
                <a:solidFill>
                  <a:srgbClr val="E5E0DF"/>
                </a:solidFill>
                <a:latin typeface="Segoe UI Light" panose="020B0502040204020203" pitchFamily="34" charset="0"/>
                <a:ea typeface="Overpass" pitchFamily="34" charset="-122"/>
                <a:cs typeface="Segoe UI Light" panose="020B0502040204020203" pitchFamily="34" charset="0"/>
              </a:rPr>
              <a:t>2</a:t>
            </a:r>
            <a:endParaRPr lang="en-US" sz="3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Shape 2"/>
          <p:cNvSpPr/>
          <p:nvPr/>
        </p:nvSpPr>
        <p:spPr>
          <a:xfrm>
            <a:off x="903195" y="3660946"/>
            <a:ext cx="436840" cy="436840"/>
          </a:xfrm>
          <a:prstGeom prst="roundRect">
            <a:avLst>
              <a:gd name="adj" fmla="val 20000"/>
            </a:avLst>
          </a:prstGeom>
          <a:solidFill>
            <a:srgbClr val="7E023C"/>
          </a:solidFill>
          <a:ln w="12025">
            <a:solidFill>
              <a:srgbClr val="970248"/>
            </a:solidFill>
            <a:prstDash val="solid"/>
          </a:ln>
        </p:spPr>
      </p:sp>
      <p:sp>
        <p:nvSpPr>
          <p:cNvPr id="22" name="Text 3"/>
          <p:cNvSpPr/>
          <p:nvPr/>
        </p:nvSpPr>
        <p:spPr>
          <a:xfrm>
            <a:off x="1064406" y="3697379"/>
            <a:ext cx="114300" cy="36397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66"/>
              </a:lnSpc>
              <a:buNone/>
            </a:pPr>
            <a:r>
              <a:rPr lang="ru-RU" sz="3200" b="1" dirty="0">
                <a:solidFill>
                  <a:srgbClr val="E5E0DF"/>
                </a:solidFill>
                <a:latin typeface="Segoe UI Light" panose="020B0502040204020203" pitchFamily="34" charset="0"/>
                <a:ea typeface="Overpass" pitchFamily="34" charset="-122"/>
                <a:cs typeface="Segoe UI Light" panose="020B0502040204020203" pitchFamily="34" charset="0"/>
              </a:rPr>
              <a:t>3</a:t>
            </a:r>
            <a:endParaRPr lang="en-US" sz="3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3" name="Shape 2"/>
          <p:cNvSpPr/>
          <p:nvPr/>
        </p:nvSpPr>
        <p:spPr>
          <a:xfrm>
            <a:off x="903195" y="4641593"/>
            <a:ext cx="436840" cy="436840"/>
          </a:xfrm>
          <a:prstGeom prst="roundRect">
            <a:avLst>
              <a:gd name="adj" fmla="val 20000"/>
            </a:avLst>
          </a:prstGeom>
          <a:solidFill>
            <a:srgbClr val="7E023C"/>
          </a:solidFill>
          <a:ln w="12025">
            <a:solidFill>
              <a:srgbClr val="970248"/>
            </a:solidFill>
            <a:prstDash val="solid"/>
          </a:ln>
        </p:spPr>
      </p:sp>
      <p:sp>
        <p:nvSpPr>
          <p:cNvPr id="24" name="Text 3"/>
          <p:cNvSpPr/>
          <p:nvPr/>
        </p:nvSpPr>
        <p:spPr>
          <a:xfrm>
            <a:off x="1064406" y="4678026"/>
            <a:ext cx="114300" cy="36397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66"/>
              </a:lnSpc>
              <a:buNone/>
            </a:pPr>
            <a:r>
              <a:rPr lang="ru-RU" sz="3200" b="1" dirty="0" smtClean="0">
                <a:solidFill>
                  <a:srgbClr val="E5E0DF"/>
                </a:solidFill>
                <a:latin typeface="Segoe UI Light" panose="020B0502040204020203" pitchFamily="34" charset="0"/>
                <a:ea typeface="Overpass" pitchFamily="34" charset="-122"/>
                <a:cs typeface="Segoe UI Light" panose="020B0502040204020203" pitchFamily="34" charset="0"/>
              </a:rPr>
              <a:t>4</a:t>
            </a:r>
            <a:endParaRPr lang="en-US" sz="3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5" name="Shape 2"/>
          <p:cNvSpPr/>
          <p:nvPr/>
        </p:nvSpPr>
        <p:spPr>
          <a:xfrm>
            <a:off x="903195" y="5723210"/>
            <a:ext cx="436840" cy="436840"/>
          </a:xfrm>
          <a:prstGeom prst="roundRect">
            <a:avLst>
              <a:gd name="adj" fmla="val 20000"/>
            </a:avLst>
          </a:prstGeom>
          <a:solidFill>
            <a:srgbClr val="7E023C"/>
          </a:solidFill>
          <a:ln w="12025">
            <a:solidFill>
              <a:srgbClr val="970248"/>
            </a:solidFill>
            <a:prstDash val="solid"/>
          </a:ln>
        </p:spPr>
      </p:sp>
      <p:sp>
        <p:nvSpPr>
          <p:cNvPr id="26" name="Text 3"/>
          <p:cNvSpPr/>
          <p:nvPr/>
        </p:nvSpPr>
        <p:spPr>
          <a:xfrm>
            <a:off x="1064406" y="5759643"/>
            <a:ext cx="114300" cy="36397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66"/>
              </a:lnSpc>
              <a:buNone/>
            </a:pPr>
            <a:r>
              <a:rPr lang="ru-RU" sz="3200" b="1" dirty="0">
                <a:solidFill>
                  <a:srgbClr val="E5E0DF"/>
                </a:solidFill>
                <a:latin typeface="Segoe UI Light" panose="020B0502040204020203" pitchFamily="34" charset="0"/>
                <a:ea typeface="Overpass" pitchFamily="34" charset="-122"/>
                <a:cs typeface="Segoe UI Light" panose="020B0502040204020203" pitchFamily="34" charset="0"/>
              </a:rPr>
              <a:t>5</a:t>
            </a:r>
            <a:endParaRPr lang="en-US" sz="3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82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>
              <a:alpha val="57000"/>
            </a:srgbClr>
          </a:solidFill>
          <a:ln w="13811">
            <a:solidFill>
              <a:srgbClr val="565151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28067" y="428329"/>
            <a:ext cx="7687866" cy="12134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777"/>
              </a:lnSpc>
              <a:buNone/>
            </a:pPr>
            <a:endParaRPr lang="en-US" sz="3822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903195" y="4714459"/>
            <a:ext cx="114300" cy="36397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66"/>
              </a:lnSpc>
              <a:buNone/>
            </a:pPr>
            <a:endParaRPr lang="en-US" sz="2293" dirty="0"/>
          </a:p>
        </p:txBody>
      </p:sp>
      <p:sp>
        <p:nvSpPr>
          <p:cNvPr id="10" name="Text 7"/>
          <p:cNvSpPr/>
          <p:nvPr/>
        </p:nvSpPr>
        <p:spPr>
          <a:xfrm>
            <a:off x="4813684" y="4714459"/>
            <a:ext cx="175260" cy="36397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66"/>
              </a:lnSpc>
              <a:buNone/>
            </a:pPr>
            <a:endParaRPr lang="en-US" sz="2293" dirty="0"/>
          </a:p>
        </p:txBody>
      </p:sp>
      <p:sp>
        <p:nvSpPr>
          <p:cNvPr id="18" name="TextBox 17"/>
          <p:cNvSpPr txBox="1"/>
          <p:nvPr/>
        </p:nvSpPr>
        <p:spPr>
          <a:xfrm>
            <a:off x="3809680" y="5579951"/>
            <a:ext cx="5149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Yakuza Demo" pitchFamily="2" charset="0"/>
              </a:rPr>
              <a:t>The Hidden Zone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19" name="Picture 4" descr="https://cdn.discordapp.com/attachments/1026842203068321804/1156290450899083325/image1.png?ex=65146ee6&amp;is=65131d66&amp;hm=6dc7099b18a5b51b1f83ec91d355abae12161597d0b021fabeb18b1175b2dffd&amp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240" y="4961701"/>
            <a:ext cx="1775683" cy="1775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331344" y="1947965"/>
            <a:ext cx="7315200" cy="191597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Планируется </a:t>
            </a:r>
            <a:r>
              <a:rPr lang="ru-RU" sz="28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использовать цифровые каналы продвижения, такие как социальные медиа, веб-сайт, блоги и партнерские соглашения, чтобы достигнуть целевой аудитории.</a:t>
            </a:r>
            <a:endParaRPr lang="ru-RU" sz="3600" dirty="0">
              <a:solidFill>
                <a:schemeClr val="bg1"/>
              </a:solidFill>
              <a:effectLst/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36670" y="425157"/>
            <a:ext cx="54950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Каналы </a:t>
            </a:r>
            <a:r>
              <a:rPr lang="ru-RU" sz="4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продвижения</a:t>
            </a:r>
            <a:endParaRPr lang="ru-RU" sz="4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9144000" y="0"/>
            <a:ext cx="5486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9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>
              <a:alpha val="57000"/>
            </a:srgbClr>
          </a:solidFill>
          <a:ln w="13811">
            <a:solidFill>
              <a:srgbClr val="565151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28067" y="428329"/>
            <a:ext cx="7687866" cy="12134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777"/>
              </a:lnSpc>
              <a:buNone/>
            </a:pPr>
            <a:endParaRPr lang="en-US" sz="3822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903195" y="4714459"/>
            <a:ext cx="114300" cy="36397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66"/>
              </a:lnSpc>
              <a:buNone/>
            </a:pPr>
            <a:endParaRPr lang="en-US" sz="2293" dirty="0"/>
          </a:p>
        </p:txBody>
      </p:sp>
      <p:sp>
        <p:nvSpPr>
          <p:cNvPr id="10" name="Text 7"/>
          <p:cNvSpPr/>
          <p:nvPr/>
        </p:nvSpPr>
        <p:spPr>
          <a:xfrm>
            <a:off x="4813684" y="4714459"/>
            <a:ext cx="175260" cy="36397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66"/>
              </a:lnSpc>
              <a:buNone/>
            </a:pPr>
            <a:endParaRPr lang="en-US" sz="2293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91055"/>
            <a:ext cx="14641492" cy="568095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6438203" y="425781"/>
            <a:ext cx="21788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Расчеты</a:t>
            </a:r>
            <a:endParaRPr lang="ru-RU" sz="4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67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>
              <a:alpha val="57000"/>
            </a:srgbClr>
          </a:solidFill>
          <a:ln w="13811">
            <a:solidFill>
              <a:srgbClr val="565151"/>
            </a:solidFill>
            <a:prstDash val="solid"/>
          </a:ln>
        </p:spPr>
      </p:sp>
      <p:sp>
        <p:nvSpPr>
          <p:cNvPr id="8" name="Прямоугольник 7"/>
          <p:cNvSpPr/>
          <p:nvPr/>
        </p:nvSpPr>
        <p:spPr>
          <a:xfrm>
            <a:off x="10610850" y="5934710"/>
            <a:ext cx="35433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Плановый срок на выход к данной окупаемости от 3 месяцев до полугода, включая затраты времени на разработку и продвижение проекта.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054554"/>
              </p:ext>
            </p:extLst>
          </p:nvPr>
        </p:nvGraphicFramePr>
        <p:xfrm>
          <a:off x="228600" y="628644"/>
          <a:ext cx="4324350" cy="36004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775">
                  <a:extLst>
                    <a:ext uri="{9D8B030D-6E8A-4147-A177-3AD203B41FA5}">
                      <a16:colId xmlns:a16="http://schemas.microsoft.com/office/drawing/2014/main" val="114149914"/>
                    </a:ext>
                  </a:extLst>
                </a:gridCol>
                <a:gridCol w="2037575">
                  <a:extLst>
                    <a:ext uri="{9D8B030D-6E8A-4147-A177-3AD203B41FA5}">
                      <a16:colId xmlns:a16="http://schemas.microsoft.com/office/drawing/2014/main" val="1340294361"/>
                    </a:ext>
                  </a:extLst>
                </a:gridCol>
              </a:tblGrid>
              <a:tr h="3627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Позиция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Сумма (руб/месяц)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0959102"/>
                  </a:ext>
                </a:extLst>
              </a:tr>
              <a:tr h="362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Персонал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137"/>
                  </a:ext>
                </a:extLst>
              </a:tr>
              <a:tr h="7119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Разработчики (2 человека)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250,000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661055"/>
                  </a:ext>
                </a:extLst>
              </a:tr>
              <a:tr h="362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Тестировщик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62,500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6710693"/>
                  </a:ext>
                </a:extLst>
              </a:tr>
              <a:tr h="362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Дизайнер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83,500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9086361"/>
                  </a:ext>
                </a:extLst>
              </a:tr>
              <a:tr h="362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Менеджер проекта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83,500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558419"/>
                  </a:ext>
                </a:extLst>
              </a:tr>
              <a:tr h="362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Таргетолог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80,000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653993"/>
                  </a:ext>
                </a:extLst>
              </a:tr>
              <a:tr h="7119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Сумма расходов на персонал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534,500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574959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55454"/>
              </p:ext>
            </p:extLst>
          </p:nvPr>
        </p:nvGraphicFramePr>
        <p:xfrm>
          <a:off x="4946650" y="628644"/>
          <a:ext cx="4730750" cy="64579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01685">
                  <a:extLst>
                    <a:ext uri="{9D8B030D-6E8A-4147-A177-3AD203B41FA5}">
                      <a16:colId xmlns:a16="http://schemas.microsoft.com/office/drawing/2014/main" val="1026287452"/>
                    </a:ext>
                  </a:extLst>
                </a:gridCol>
                <a:gridCol w="2229065">
                  <a:extLst>
                    <a:ext uri="{9D8B030D-6E8A-4147-A177-3AD203B41FA5}">
                      <a16:colId xmlns:a16="http://schemas.microsoft.com/office/drawing/2014/main" val="1700082208"/>
                    </a:ext>
                  </a:extLst>
                </a:gridCol>
              </a:tblGrid>
              <a:tr h="762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Техническая инфраструктура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1830762"/>
                  </a:ext>
                </a:extLst>
              </a:tr>
              <a:tr h="762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Серверы и сетевое оборудование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100,000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088136"/>
                  </a:ext>
                </a:extLst>
              </a:tr>
              <a:tr h="762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Сетевые хранилища (</a:t>
                      </a:r>
                      <a:r>
                        <a:rPr lang="en-US" sz="1600" u="none" strike="noStrike">
                          <a:solidFill>
                            <a:schemeClr val="bg1"/>
                          </a:solidFill>
                          <a:effectLst/>
                        </a:rPr>
                        <a:t>NAS)</a:t>
                      </a:r>
                      <a:endParaRPr lang="en-US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50,000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5284851"/>
                  </a:ext>
                </a:extLst>
              </a:tr>
              <a:tr h="11362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Инфраструктурное программное обеспечение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12,500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92526"/>
                  </a:ext>
                </a:extLst>
              </a:tr>
              <a:tr h="11362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Сумма расходов на техническую инфраструктуру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162,500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573039"/>
                  </a:ext>
                </a:extLst>
              </a:tr>
              <a:tr h="762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Сертификация и публикация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300,000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7924355"/>
                  </a:ext>
                </a:extLst>
              </a:tr>
              <a:tr h="11362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Расходы на юридическое сопровождение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20,000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514796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507630"/>
              </p:ext>
            </p:extLst>
          </p:nvPr>
        </p:nvGraphicFramePr>
        <p:xfrm>
          <a:off x="10071100" y="666738"/>
          <a:ext cx="4292600" cy="4633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69985">
                  <a:extLst>
                    <a:ext uri="{9D8B030D-6E8A-4147-A177-3AD203B41FA5}">
                      <a16:colId xmlns:a16="http://schemas.microsoft.com/office/drawing/2014/main" val="2817521094"/>
                    </a:ext>
                  </a:extLst>
                </a:gridCol>
                <a:gridCol w="2022615">
                  <a:extLst>
                    <a:ext uri="{9D8B030D-6E8A-4147-A177-3AD203B41FA5}">
                      <a16:colId xmlns:a16="http://schemas.microsoft.com/office/drawing/2014/main" val="257730873"/>
                    </a:ext>
                  </a:extLst>
                </a:gridCol>
              </a:tblGrid>
              <a:tr h="6154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Маркетинговые издержки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39184"/>
                  </a:ext>
                </a:extLst>
              </a:tr>
              <a:tr h="31364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Выручка от подписок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2,500,000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41604"/>
                  </a:ext>
                </a:extLst>
              </a:tr>
              <a:tr h="6154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Выручка от подписок после вычета налогов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2,300,000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0509"/>
                  </a:ext>
                </a:extLst>
              </a:tr>
              <a:tr h="6154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Маркетинговые издержки в месяц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100,000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945468"/>
                  </a:ext>
                </a:extLst>
              </a:tr>
              <a:tr h="6154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Плановый размер инвестиций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582,500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185988"/>
                  </a:ext>
                </a:extLst>
              </a:tr>
              <a:tr h="31364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Текущие затраты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654,500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042640"/>
                  </a:ext>
                </a:extLst>
              </a:tr>
              <a:tr h="6154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Стоимость продукта проекта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smtClean="0">
                          <a:solidFill>
                            <a:schemeClr val="bg1"/>
                          </a:solidFill>
                          <a:effectLst/>
                        </a:rPr>
                        <a:t>754,500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426561"/>
                  </a:ext>
                </a:extLst>
              </a:tr>
              <a:tr h="31364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Прибыль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1,845,500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311962"/>
                  </a:ext>
                </a:extLst>
              </a:tr>
              <a:tr h="6154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Прибыль после вычета налогов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1,645,500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7668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8323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>
              <a:alpha val="57000"/>
            </a:srgbClr>
          </a:solidFill>
          <a:ln w="13811">
            <a:solidFill>
              <a:srgbClr val="565151"/>
            </a:solidFill>
            <a:prstDash val="solid"/>
          </a:ln>
        </p:spPr>
      </p:sp>
      <p:pic>
        <p:nvPicPr>
          <p:cNvPr id="1026" name="Picture 2" descr="https://cdn.discordapp.com/attachments/1026842203068321804/1168513918688301077/ima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1009035"/>
            <a:ext cx="11452225" cy="7220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536816" y="354568"/>
            <a:ext cx="97374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DBDEE1"/>
                </a:solidFill>
                <a:latin typeface="gg sans"/>
              </a:rPr>
              <a:t>Количество подписок на мобильные сети со смартфонов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41212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9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>
              <a:alpha val="57000"/>
            </a:srgbClr>
          </a:solidFill>
          <a:ln w="13811">
            <a:solidFill>
              <a:srgbClr val="565151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33199" y="2542937"/>
            <a:ext cx="7477601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FFFFFF"/>
                </a:solidFill>
                <a:latin typeface="Segoe UI Light" panose="020B0502040204020203" pitchFamily="34" charset="0"/>
                <a:ea typeface="Overpass" pitchFamily="34" charset="-122"/>
                <a:cs typeface="Segoe UI Light" panose="020B0502040204020203" pitchFamily="34" charset="0"/>
              </a:rPr>
              <a:t>Заключение и перспективы развития</a:t>
            </a:r>
            <a:endParaRPr lang="en-US" sz="4374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833199" y="4264938"/>
            <a:ext cx="747760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99"/>
              </a:lnSpc>
            </a:pPr>
            <a:r>
              <a:rPr lang="ru-RU" sz="1750" dirty="0">
                <a:solidFill>
                  <a:srgbClr val="E5E0DF"/>
                </a:solidFill>
                <a:latin typeface="Segoe UI Light" panose="020B0502040204020203" pitchFamily="34" charset="0"/>
                <a:ea typeface="Overpass" pitchFamily="34" charset="-122"/>
                <a:cs typeface="Segoe UI Light" panose="020B0502040204020203" pitchFamily="34" charset="0"/>
              </a:rPr>
              <a:t>С нашим приложением, вы получаете уникальную возможность объединиться с друзьями и насладиться разнообразными развлекательными мероприятиями в режиме реального </a:t>
            </a:r>
            <a:r>
              <a:rPr lang="ru-RU" sz="1750" dirty="0" smtClean="0">
                <a:solidFill>
                  <a:srgbClr val="E5E0DF"/>
                </a:solidFill>
                <a:latin typeface="Segoe UI Light" panose="020B0502040204020203" pitchFamily="34" charset="0"/>
                <a:ea typeface="Overpass" pitchFamily="34" charset="-122"/>
                <a:cs typeface="Segoe UI Light" panose="020B0502040204020203" pitchFamily="34" charset="0"/>
              </a:rPr>
              <a:t>времени. </a:t>
            </a:r>
            <a:r>
              <a:rPr lang="en-US" sz="1750" dirty="0" err="1" smtClean="0">
                <a:solidFill>
                  <a:srgbClr val="E5E0DF"/>
                </a:solidFill>
                <a:latin typeface="Segoe UI Light" panose="020B0502040204020203" pitchFamily="34" charset="0"/>
                <a:ea typeface="Overpass" pitchFamily="34" charset="-122"/>
                <a:cs typeface="Segoe UI Light" panose="020B0502040204020203" pitchFamily="34" charset="0"/>
              </a:rPr>
              <a:t>Мы</a:t>
            </a:r>
            <a:r>
              <a:rPr lang="en-US" sz="1750" dirty="0" smtClean="0">
                <a:solidFill>
                  <a:srgbClr val="E5E0DF"/>
                </a:solidFill>
                <a:latin typeface="Segoe UI Light" panose="020B0502040204020203" pitchFamily="34" charset="0"/>
                <a:ea typeface="Overpass" pitchFamily="34" charset="-122"/>
                <a:cs typeface="Segoe UI Light" panose="020B0502040204020203" pitchFamily="34" charset="0"/>
              </a:rPr>
              <a:t> </a:t>
            </a:r>
            <a:r>
              <a:rPr lang="en-US" sz="1750" dirty="0">
                <a:solidFill>
                  <a:srgbClr val="E5E0DF"/>
                </a:solidFill>
                <a:latin typeface="Segoe UI Light" panose="020B0502040204020203" pitchFamily="34" charset="0"/>
                <a:ea typeface="Overpass" pitchFamily="34" charset="-122"/>
                <a:cs typeface="Segoe UI Light" panose="020B0502040204020203" pitchFamily="34" charset="0"/>
              </a:rPr>
              <a:t>стремимся постоянно развиваться и предлагать новые игровые режимы, функциональности и возможности для наших пользователей. </a:t>
            </a:r>
            <a:endParaRPr lang="en-US" sz="175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1984" y="7670643"/>
            <a:ext cx="2358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Yakuza Demo" pitchFamily="2" charset="0"/>
              </a:rPr>
              <a:t>The Hidden Zone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Picture 4" descr="https://cdn.discordapp.com/attachments/1026842203068321804/1156290450899083325/image1.png?ex=65146ee6&amp;is=65131d66&amp;hm=6dc7099b18a5b51b1f83ec91d355abae12161597d0b021fabeb18b1175b2dffd&amp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35" y="7542534"/>
            <a:ext cx="497441" cy="497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9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>
              <a:alpha val="57000"/>
            </a:srgbClr>
          </a:solidFill>
          <a:ln w="13811">
            <a:solidFill>
              <a:srgbClr val="565151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33199" y="2542937"/>
            <a:ext cx="7477601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endParaRPr lang="en-US" sz="4374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833199" y="4264938"/>
            <a:ext cx="747760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99"/>
              </a:lnSpc>
            </a:pPr>
            <a:endParaRPr lang="en-US" sz="175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87916" y="7169225"/>
            <a:ext cx="59506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Yakuza Demo" pitchFamily="2" charset="0"/>
              </a:rPr>
              <a:t>The Hidden Zone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8" name="Picture 4" descr="https://cdn.discordapp.com/attachments/1026842203068321804/1156290450899083325/image1.png?ex=65146ee6&amp;is=65131d66&amp;hm=6dc7099b18a5b51b1f83ec91d355abae12161597d0b021fabeb18b1175b2dffd&amp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008" y="6848814"/>
            <a:ext cx="905185" cy="90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013625" y="1721668"/>
            <a:ext cx="1030159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Спасибо за внимание</a:t>
            </a:r>
            <a:endParaRPr lang="ru-RU" sz="48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61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127819" y="0"/>
            <a:ext cx="14630400" cy="8229600"/>
          </a:xfrm>
          <a:prstGeom prst="rect">
            <a:avLst/>
          </a:prstGeom>
          <a:solidFill>
            <a:srgbClr val="0C0C0C"/>
          </a:solidFill>
          <a:ln w="12025">
            <a:solidFill>
              <a:srgbClr val="565151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28067" y="428329"/>
            <a:ext cx="7687866" cy="12134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777"/>
              </a:lnSpc>
              <a:buNone/>
            </a:pPr>
            <a:endParaRPr lang="en-US" sz="3822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903195" y="4714459"/>
            <a:ext cx="114300" cy="36397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66"/>
              </a:lnSpc>
              <a:buNone/>
            </a:pPr>
            <a:endParaRPr lang="en-US" sz="2293" dirty="0"/>
          </a:p>
        </p:txBody>
      </p:sp>
      <p:sp>
        <p:nvSpPr>
          <p:cNvPr id="10" name="Text 7"/>
          <p:cNvSpPr/>
          <p:nvPr/>
        </p:nvSpPr>
        <p:spPr>
          <a:xfrm>
            <a:off x="4813684" y="4714459"/>
            <a:ext cx="175260" cy="36397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66"/>
              </a:lnSpc>
              <a:buNone/>
            </a:pPr>
            <a:endParaRPr lang="en-US" sz="2293" dirty="0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144000" y="0"/>
            <a:ext cx="5486400" cy="82296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528680" y="7485977"/>
            <a:ext cx="2358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Yakuza Demo" pitchFamily="2" charset="0"/>
              </a:rPr>
              <a:t>The Hidden Zone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9" name="Picture 4" descr="https://cdn.discordapp.com/attachments/1026842203068321804/1156290450899083325/image1.png?ex=65146ee6&amp;is=65131d66&amp;hm=6dc7099b18a5b51b1f83ec91d355abae12161597d0b021fabeb18b1175b2dffd&amp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659" y="6949009"/>
            <a:ext cx="1158547" cy="115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53962" y="321723"/>
            <a:ext cx="8436077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Персонал:</a:t>
            </a:r>
          </a:p>
          <a:p>
            <a:r>
              <a:rPr lang="ru-RU" dirty="0">
                <a:solidFill>
                  <a:schemeClr val="bg1"/>
                </a:solidFill>
              </a:rPr>
              <a:t>Разработчики (2 человека): 2 x 125,000 </a:t>
            </a:r>
            <a:r>
              <a:rPr lang="ru-RU" dirty="0" err="1">
                <a:solidFill>
                  <a:schemeClr val="bg1"/>
                </a:solidFill>
              </a:rPr>
              <a:t>руб</a:t>
            </a:r>
            <a:r>
              <a:rPr lang="ru-RU" dirty="0">
                <a:solidFill>
                  <a:schemeClr val="bg1"/>
                </a:solidFill>
              </a:rPr>
              <a:t>/месяц</a:t>
            </a:r>
          </a:p>
          <a:p>
            <a:r>
              <a:rPr lang="ru-RU" dirty="0" err="1">
                <a:solidFill>
                  <a:schemeClr val="bg1"/>
                </a:solidFill>
              </a:rPr>
              <a:t>Тестировщик</a:t>
            </a:r>
            <a:r>
              <a:rPr lang="ru-RU" dirty="0">
                <a:solidFill>
                  <a:schemeClr val="bg1"/>
                </a:solidFill>
              </a:rPr>
              <a:t>: 62,500 </a:t>
            </a:r>
            <a:r>
              <a:rPr lang="ru-RU" dirty="0" err="1">
                <a:solidFill>
                  <a:schemeClr val="bg1"/>
                </a:solidFill>
              </a:rPr>
              <a:t>руб</a:t>
            </a:r>
            <a:r>
              <a:rPr lang="ru-RU" dirty="0">
                <a:solidFill>
                  <a:schemeClr val="bg1"/>
                </a:solidFill>
              </a:rPr>
              <a:t>/месяц</a:t>
            </a:r>
          </a:p>
          <a:p>
            <a:r>
              <a:rPr lang="ru-RU" dirty="0">
                <a:solidFill>
                  <a:schemeClr val="bg1"/>
                </a:solidFill>
              </a:rPr>
              <a:t>Дизайнер: 83,500 </a:t>
            </a:r>
            <a:r>
              <a:rPr lang="ru-RU" dirty="0" err="1">
                <a:solidFill>
                  <a:schemeClr val="bg1"/>
                </a:solidFill>
              </a:rPr>
              <a:t>руб</a:t>
            </a:r>
            <a:r>
              <a:rPr lang="ru-RU" dirty="0">
                <a:solidFill>
                  <a:schemeClr val="bg1"/>
                </a:solidFill>
              </a:rPr>
              <a:t>/месяц</a:t>
            </a:r>
          </a:p>
          <a:p>
            <a:r>
              <a:rPr lang="ru-RU" dirty="0">
                <a:solidFill>
                  <a:schemeClr val="bg1"/>
                </a:solidFill>
              </a:rPr>
              <a:t>Менеджер проекта: 83,500 </a:t>
            </a:r>
            <a:r>
              <a:rPr lang="ru-RU" dirty="0" err="1">
                <a:solidFill>
                  <a:schemeClr val="bg1"/>
                </a:solidFill>
              </a:rPr>
              <a:t>руб</a:t>
            </a:r>
            <a:r>
              <a:rPr lang="ru-RU" dirty="0">
                <a:solidFill>
                  <a:schemeClr val="bg1"/>
                </a:solidFill>
              </a:rPr>
              <a:t>/месяц</a:t>
            </a:r>
          </a:p>
          <a:p>
            <a:r>
              <a:rPr lang="ru-RU" dirty="0" err="1">
                <a:solidFill>
                  <a:schemeClr val="bg1"/>
                </a:solidFill>
              </a:rPr>
              <a:t>Таргетолог</a:t>
            </a:r>
            <a:r>
              <a:rPr lang="ru-RU" dirty="0">
                <a:solidFill>
                  <a:schemeClr val="bg1"/>
                </a:solidFill>
              </a:rPr>
              <a:t>: 80,000 </a:t>
            </a:r>
            <a:r>
              <a:rPr lang="ru-RU" dirty="0" err="1">
                <a:solidFill>
                  <a:schemeClr val="bg1"/>
                </a:solidFill>
              </a:rPr>
              <a:t>руб</a:t>
            </a:r>
            <a:r>
              <a:rPr lang="ru-RU" dirty="0">
                <a:solidFill>
                  <a:schemeClr val="bg1"/>
                </a:solidFill>
              </a:rPr>
              <a:t>/месяц</a:t>
            </a:r>
          </a:p>
          <a:p>
            <a:r>
              <a:rPr lang="ru-RU" dirty="0">
                <a:solidFill>
                  <a:schemeClr val="bg1"/>
                </a:solidFill>
              </a:rPr>
              <a:t>Суммируем расходы на персонал: 125,000 * 2 + 62,500 + 83,500 + 83,500 + 80,000 = 534,500 </a:t>
            </a:r>
            <a:r>
              <a:rPr lang="ru-RU" dirty="0" err="1">
                <a:solidFill>
                  <a:schemeClr val="bg1"/>
                </a:solidFill>
              </a:rPr>
              <a:t>руб</a:t>
            </a:r>
            <a:r>
              <a:rPr lang="ru-RU" dirty="0">
                <a:solidFill>
                  <a:schemeClr val="bg1"/>
                </a:solidFill>
              </a:rPr>
              <a:t>/месяц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Техническая инфраструктура:</a:t>
            </a:r>
          </a:p>
          <a:p>
            <a:r>
              <a:rPr lang="ru-RU" dirty="0">
                <a:solidFill>
                  <a:schemeClr val="bg1"/>
                </a:solidFill>
              </a:rPr>
              <a:t>Серверы и сетевое оборудование: 100,000 </a:t>
            </a:r>
            <a:r>
              <a:rPr lang="ru-RU" dirty="0" err="1">
                <a:solidFill>
                  <a:schemeClr val="bg1"/>
                </a:solidFill>
              </a:rPr>
              <a:t>руб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Сетевые хранилища (NAS): 50,000 </a:t>
            </a:r>
            <a:r>
              <a:rPr lang="ru-RU" dirty="0" err="1">
                <a:solidFill>
                  <a:schemeClr val="bg1"/>
                </a:solidFill>
              </a:rPr>
              <a:t>руб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Инфраструктурное программное обеспечение: 12,500 </a:t>
            </a:r>
            <a:r>
              <a:rPr lang="ru-RU" dirty="0" err="1">
                <a:solidFill>
                  <a:schemeClr val="bg1"/>
                </a:solidFill>
              </a:rPr>
              <a:t>руб</a:t>
            </a:r>
            <a:r>
              <a:rPr lang="ru-RU" dirty="0">
                <a:solidFill>
                  <a:schemeClr val="bg1"/>
                </a:solidFill>
              </a:rPr>
              <a:t>/месяц</a:t>
            </a:r>
          </a:p>
          <a:p>
            <a:r>
              <a:rPr lang="ru-RU" dirty="0">
                <a:solidFill>
                  <a:schemeClr val="bg1"/>
                </a:solidFill>
              </a:rPr>
              <a:t>Суммируем расходы на техническую инфраструктуру: 100,000 + 50,000 + 12,500 = 162,500 </a:t>
            </a:r>
            <a:r>
              <a:rPr lang="ru-RU" dirty="0" err="1">
                <a:solidFill>
                  <a:schemeClr val="bg1"/>
                </a:solidFill>
              </a:rPr>
              <a:t>руб</a:t>
            </a:r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dirty="0">
                <a:solidFill>
                  <a:schemeClr val="bg1"/>
                </a:solidFill>
              </a:rPr>
              <a:t>Сертификация и публикация с учетом продвижения:</a:t>
            </a:r>
          </a:p>
          <a:p>
            <a:r>
              <a:rPr lang="ru-RU" dirty="0">
                <a:solidFill>
                  <a:schemeClr val="bg1"/>
                </a:solidFill>
              </a:rPr>
              <a:t>Сертификация и публикация: 300,000 </a:t>
            </a:r>
            <a:r>
              <a:rPr lang="ru-RU" dirty="0" err="1">
                <a:solidFill>
                  <a:schemeClr val="bg1"/>
                </a:solidFill>
              </a:rPr>
              <a:t>руб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Расходы на юридическое сопровождение:</a:t>
            </a:r>
          </a:p>
          <a:p>
            <a:r>
              <a:rPr lang="ru-RU" dirty="0">
                <a:solidFill>
                  <a:schemeClr val="bg1"/>
                </a:solidFill>
              </a:rPr>
              <a:t>Начнем с минимальной суммы: 20,000 </a:t>
            </a:r>
            <a:r>
              <a:rPr lang="ru-RU" dirty="0" err="1">
                <a:solidFill>
                  <a:schemeClr val="bg1"/>
                </a:solidFill>
              </a:rPr>
              <a:t>руб</a:t>
            </a:r>
            <a:r>
              <a:rPr lang="ru-RU" dirty="0">
                <a:solidFill>
                  <a:schemeClr val="bg1"/>
                </a:solidFill>
              </a:rPr>
              <a:t>/месяц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Маркетинговые издержки:</a:t>
            </a:r>
          </a:p>
          <a:p>
            <a:r>
              <a:rPr lang="ru-RU" dirty="0">
                <a:solidFill>
                  <a:schemeClr val="bg1"/>
                </a:solidFill>
              </a:rPr>
              <a:t>Маркетинговые издержки включают рекламу для привлечения клиентов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Статистические данные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Количество клиентов в год: 100,000</a:t>
            </a:r>
          </a:p>
          <a:p>
            <a:r>
              <a:rPr lang="ru-RU" dirty="0">
                <a:solidFill>
                  <a:schemeClr val="bg1"/>
                </a:solidFill>
              </a:rPr>
              <a:t>Цена подписки: 500 руб.</a:t>
            </a:r>
          </a:p>
          <a:p>
            <a:r>
              <a:rPr lang="ru-RU" dirty="0">
                <a:solidFill>
                  <a:schemeClr val="bg1"/>
                </a:solidFill>
              </a:rPr>
              <a:t>Пользователей с подпиской (5% от клиентов): 0.05 * 100,000 = 5,000</a:t>
            </a:r>
          </a:p>
          <a:p>
            <a:r>
              <a:rPr lang="ru-RU" dirty="0">
                <a:solidFill>
                  <a:schemeClr val="bg1"/>
                </a:solidFill>
              </a:rPr>
              <a:t>Маркетинговые издержки в месяц: 100,000 </a:t>
            </a:r>
            <a:r>
              <a:rPr lang="ru-RU" dirty="0" err="1">
                <a:solidFill>
                  <a:schemeClr val="bg1"/>
                </a:solidFill>
              </a:rPr>
              <a:t>руб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Выручка от подписок: 5,000 * 500 </a:t>
            </a:r>
            <a:r>
              <a:rPr lang="ru-RU" dirty="0" err="1">
                <a:solidFill>
                  <a:schemeClr val="bg1"/>
                </a:solidFill>
              </a:rPr>
              <a:t>руб</a:t>
            </a:r>
            <a:r>
              <a:rPr lang="ru-RU" dirty="0">
                <a:solidFill>
                  <a:schemeClr val="bg1"/>
                </a:solidFill>
              </a:rPr>
              <a:t> = 2,500,000 </a:t>
            </a:r>
            <a:r>
              <a:rPr lang="ru-RU" dirty="0" err="1">
                <a:solidFill>
                  <a:schemeClr val="bg1"/>
                </a:solidFill>
              </a:rPr>
              <a:t>руб</a:t>
            </a:r>
            <a:r>
              <a:rPr lang="ru-RU" dirty="0">
                <a:solidFill>
                  <a:schemeClr val="bg1"/>
                </a:solidFill>
              </a:rPr>
              <a:t>/месяц</a:t>
            </a:r>
          </a:p>
          <a:p>
            <a:r>
              <a:rPr lang="ru-RU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 </a:t>
            </a:r>
            <a:endParaRPr lang="ru-RU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87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9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>
              <a:alpha val="57000"/>
            </a:srgbClr>
          </a:solidFill>
          <a:ln w="13811">
            <a:solidFill>
              <a:srgbClr val="565151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33199" y="2542937"/>
            <a:ext cx="7477601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endParaRPr lang="en-US" sz="4374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833199" y="4264938"/>
            <a:ext cx="747760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99"/>
              </a:lnSpc>
            </a:pPr>
            <a:endParaRPr lang="en-US" sz="175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87916" y="7169225"/>
            <a:ext cx="59506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Yakuza Demo" pitchFamily="2" charset="0"/>
              </a:rPr>
              <a:t>The Hidden Zone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8" name="Picture 4" descr="https://cdn.discordapp.com/attachments/1026842203068321804/1156290450899083325/image1.png?ex=65146ee6&amp;is=65131d66&amp;hm=6dc7099b18a5b51b1f83ec91d355abae12161597d0b021fabeb18b1175b2dffd&amp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008" y="6848814"/>
            <a:ext cx="905185" cy="90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454612" y="433436"/>
            <a:ext cx="1030159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Источники статистики</a:t>
            </a:r>
            <a:endParaRPr lang="ru-RU" sz="48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54612" y="2823687"/>
            <a:ext cx="10301592" cy="31085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fontAlgn="base"/>
            <a:r>
              <a:rPr lang="en-US" sz="2800" dirty="0">
                <a:hlinkClick r:id="rId5" tooltip="https://www.statista.com/statistics/330695/number-of-smartphone-users-worldwide/"/>
              </a:rPr>
              <a:t>https://www.statista.com/statistics/330695/number-of-smartphone-users-worldwide</a:t>
            </a:r>
            <a:r>
              <a:rPr lang="en-US" sz="2800" dirty="0" smtClean="0">
                <a:hlinkClick r:id="rId5" tooltip="https://www.statista.com/statistics/330695/number-of-smartphone-users-worldwide/"/>
              </a:rPr>
              <a:t>/</a:t>
            </a:r>
            <a:endParaRPr lang="ru-RU" sz="2800" dirty="0" smtClean="0"/>
          </a:p>
          <a:p>
            <a:pPr fontAlgn="base"/>
            <a:r>
              <a:rPr lang="en-US" sz="2800" dirty="0">
                <a:hlinkClick r:id="rId6"/>
              </a:rPr>
              <a:t>https://expandedramblings.com/index.php/zenly</a:t>
            </a:r>
            <a:r>
              <a:rPr lang="en-US" sz="2800" dirty="0" smtClean="0">
                <a:hlinkClick r:id="rId6"/>
              </a:rPr>
              <a:t>/</a:t>
            </a:r>
            <a:endParaRPr lang="ru-RU" sz="2800" dirty="0" smtClean="0"/>
          </a:p>
          <a:p>
            <a:pPr fontAlgn="base"/>
            <a:r>
              <a:rPr lang="en-US" sz="2800" dirty="0">
                <a:hlinkClick r:id="rId7"/>
              </a:rPr>
              <a:t>https://habr.com/ru/news/580464</a:t>
            </a:r>
            <a:r>
              <a:rPr lang="en-US" sz="2800" dirty="0" smtClean="0">
                <a:hlinkClick r:id="rId7"/>
              </a:rPr>
              <a:t>/</a:t>
            </a:r>
            <a:endParaRPr lang="ru-RU" sz="2800" dirty="0" smtClean="0"/>
          </a:p>
          <a:p>
            <a:pPr fontAlgn="base"/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ru-RU" sz="48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34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844</Words>
  <Application>Microsoft Office PowerPoint</Application>
  <PresentationFormat>Произвольный</PresentationFormat>
  <Paragraphs>145</Paragraphs>
  <Slides>13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gg sans</vt:lpstr>
      <vt:lpstr>Overpass</vt:lpstr>
      <vt:lpstr>Segoe UI</vt:lpstr>
      <vt:lpstr>Segoe UI Light</vt:lpstr>
      <vt:lpstr>Yakuza Demo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Иван Голубев</cp:lastModifiedBy>
  <cp:revision>26</cp:revision>
  <dcterms:created xsi:type="dcterms:W3CDTF">2023-09-26T17:13:22Z</dcterms:created>
  <dcterms:modified xsi:type="dcterms:W3CDTF">2023-11-18T14:03:15Z</dcterms:modified>
</cp:coreProperties>
</file>