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20104100" cy="11309350"/>
  <p:notesSz cx="20104100" cy="1130935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3xV1dixQesL1tWsz0FLhDxWB/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0F017C-5AD0-4C4C-B99B-F4E12DBBC798}">
  <a:tblStyle styleId="{090F017C-5AD0-4C4C-B99B-F4E12DBBC7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tcBdr/>
        <a:fill>
          <a:solidFill>
            <a:srgbClr val="D7D2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D2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BB0E468-F956-425F-AE7B-FBEECAAC1B1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75" autoAdjust="0"/>
  </p:normalViewPr>
  <p:slideViewPr>
    <p:cSldViewPr snapToGrid="0">
      <p:cViewPr varScale="1">
        <p:scale>
          <a:sx n="48" d="100"/>
          <a:sy n="48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16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16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16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16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16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16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16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16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16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1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16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16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16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17"/>
          <p:cNvSpPr txBox="1"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 u="none" strike="noStrike" cap="non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"/>
          <p:cNvGrpSpPr/>
          <p:nvPr/>
        </p:nvGrpSpPr>
        <p:grpSpPr>
          <a:xfrm>
            <a:off x="12114814" y="963"/>
            <a:ext cx="7989674" cy="11307047"/>
            <a:chOff x="12114814" y="963"/>
            <a:chExt cx="7989674" cy="11307047"/>
          </a:xfrm>
        </p:grpSpPr>
        <p:sp>
          <p:nvSpPr>
            <p:cNvPr id="60" name="Google Shape;60;p1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5" name="Google Shape;75;p1"/>
          <p:cNvSpPr txBox="1"/>
          <p:nvPr/>
        </p:nvSpPr>
        <p:spPr>
          <a:xfrm>
            <a:off x="532087" y="5866655"/>
            <a:ext cx="8607425" cy="176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spAutoFit/>
          </a:bodyPr>
          <a:lstStyle/>
          <a:p>
            <a:pPr marL="12700" marR="5080" lvl="0" indent="0" algn="ctr" rtl="0">
              <a:lnSpc>
                <a:spcPct val="1162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Метаболический Гармонизатор </a:t>
            </a:r>
            <a:r>
              <a:rPr lang="ru-RU" sz="5600" b="1" dirty="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«ТреугольнИИк» </a:t>
            </a:r>
            <a:endParaRPr sz="5600" b="1" dirty="0">
              <a:solidFill>
                <a:srgbClr val="7030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400575" y="9312980"/>
            <a:ext cx="8491749" cy="13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Смолина Валерия Валерьевна лидер проекта 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Самарский государственный медицинский университет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2324" y="384616"/>
            <a:ext cx="2095668" cy="1743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"/>
          <p:cNvGrpSpPr/>
          <p:nvPr/>
        </p:nvGrpSpPr>
        <p:grpSpPr>
          <a:xfrm>
            <a:off x="1993961" y="1077625"/>
            <a:ext cx="1685876" cy="146510"/>
            <a:chOff x="1993961" y="1077625"/>
            <a:chExt cx="1685876" cy="146510"/>
          </a:xfrm>
        </p:grpSpPr>
        <p:pic>
          <p:nvPicPr>
            <p:cNvPr id="79" name="Google Shape;7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2" name="Google Shape;82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6" name="Google Shape;86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1"/>
          <p:cNvGrpSpPr/>
          <p:nvPr/>
        </p:nvGrpSpPr>
        <p:grpSpPr>
          <a:xfrm>
            <a:off x="1993961" y="1321274"/>
            <a:ext cx="883925" cy="146519"/>
            <a:chOff x="1993961" y="1321274"/>
            <a:chExt cx="883925" cy="146519"/>
          </a:xfrm>
        </p:grpSpPr>
        <p:pic>
          <p:nvPicPr>
            <p:cNvPr id="90" name="Google Shape;9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" name="Google Shape;9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53471" y="690253"/>
            <a:ext cx="1043025" cy="116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067718" y="455064"/>
            <a:ext cx="4183531" cy="160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730250" y="1386522"/>
            <a:ext cx="61144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775" rIns="0" bIns="0" anchor="t" anchorCtr="0">
            <a:spAutoFit/>
          </a:bodyPr>
          <a:lstStyle/>
          <a:p>
            <a:pPr marL="12700" marR="508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</a:t>
            </a:r>
            <a:endParaRPr sz="5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568325" y="2911474"/>
            <a:ext cx="15403195" cy="67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50" dirty="0">
                <a:latin typeface="Helvetica Neue" panose="020B0604020202020204" charset="0"/>
              </a:rPr>
              <a:t>Разработка интегрированной системы «ТреугольнИИк</a:t>
            </a:r>
            <a:r>
              <a:rPr lang="en-US" sz="2050" dirty="0">
                <a:latin typeface="Helvetica Neue" panose="020B0604020202020204" charset="0"/>
              </a:rPr>
              <a:t>»</a:t>
            </a:r>
            <a:r>
              <a:rPr lang="ru-RU" sz="2050" dirty="0">
                <a:latin typeface="Helvetica Neue" panose="020B0604020202020204" charset="0"/>
              </a:rPr>
              <a:t> направлена  для решения проблемы л</a:t>
            </a:r>
            <a:r>
              <a:rPr lang="ru-RU" altLang="ru-RU" sz="2050" dirty="0">
                <a:solidFill>
                  <a:schemeClr val="tx1"/>
                </a:solidFill>
                <a:latin typeface="Helvetica Neue" panose="020B0604020202020204" charset="0"/>
              </a:rPr>
              <a:t>иц с преддиабетом и ранними стадиями диабета 2 типа, диабетом 2 типа: для эффективного управления гликемией и предотвращения прогрессирования заболевания.</a:t>
            </a:r>
          </a:p>
          <a:p>
            <a:pPr lvl="0"/>
            <a:br>
              <a:rPr lang="ru-RU" sz="205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050" dirty="0">
                <a:latin typeface="Helvetica Neue"/>
                <a:ea typeface="Helvetica Neue"/>
                <a:cs typeface="Helvetica Neue"/>
                <a:sym typeface="Helvetica Neue"/>
              </a:rPr>
              <a:t>Текущие подходы к решению проблемы имеет следующие недостатки: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50" b="1" dirty="0">
                <a:latin typeface="Helvetica Neue"/>
                <a:ea typeface="Helvetica Neue"/>
                <a:cs typeface="Helvetica Neue"/>
                <a:sym typeface="Helvetica Neue"/>
              </a:rPr>
              <a:t>Игнорирование индивидуальности: </a:t>
            </a:r>
            <a:r>
              <a:rPr lang="ru-RU" sz="2050" dirty="0">
                <a:latin typeface="Helvetica Neue"/>
                <a:ea typeface="Helvetica Neue"/>
                <a:cs typeface="Helvetica Neue"/>
                <a:sym typeface="Helvetica Neue"/>
              </a:rPr>
              <a:t>один и тот же продукт может вызывать совершенно разный гликемический ответ у разных людей и даже у одного человека в разное время, зависящий от многих факторов.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50" dirty="0">
                <a:latin typeface="Helvetica Neue"/>
                <a:ea typeface="Helvetica Neue"/>
                <a:cs typeface="Helvetica Neue"/>
                <a:sym typeface="Helvetica Neue"/>
              </a:rPr>
              <a:t>Большинство людей узнают о негативной реакции на пищу после ее употребления, </a:t>
            </a:r>
            <a:r>
              <a:rPr lang="ru-RU" sz="2050" b="1" dirty="0">
                <a:latin typeface="Helvetica Neue"/>
                <a:ea typeface="Helvetica Neue"/>
                <a:cs typeface="Helvetica Neue"/>
                <a:sym typeface="Helvetica Neue"/>
              </a:rPr>
              <a:t>что не позволяет активно управлять своим состоянием.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50" b="1" dirty="0">
                <a:latin typeface="Helvetica Neue"/>
                <a:ea typeface="Helvetica Neue"/>
                <a:cs typeface="Helvetica Neue"/>
                <a:sym typeface="Helvetica Neue"/>
              </a:rPr>
              <a:t>Фокусируются только на глюкозе или только на активности</a:t>
            </a:r>
            <a:r>
              <a:rPr lang="ru-RU" sz="2050" dirty="0">
                <a:latin typeface="Helvetica Neue"/>
                <a:ea typeface="Helvetica Neue"/>
                <a:cs typeface="Helvetica Neue"/>
                <a:sym typeface="Helvetica Neue"/>
              </a:rPr>
              <a:t>, не объединяя эти критически важные факторы для целостной картины.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50" b="1" dirty="0">
                <a:latin typeface="Helvetica Neue"/>
                <a:ea typeface="Helvetica Neue"/>
                <a:cs typeface="Helvetica Neue"/>
                <a:sym typeface="Helvetica Neue"/>
              </a:rPr>
              <a:t>Самостоятельная интерпретация всех данных </a:t>
            </a:r>
            <a:r>
              <a:rPr lang="ru-RU" sz="2050" dirty="0">
                <a:latin typeface="Helvetica Neue"/>
                <a:ea typeface="Helvetica Neue"/>
                <a:cs typeface="Helvetica Neue"/>
                <a:sym typeface="Helvetica Neue"/>
              </a:rPr>
              <a:t>(НМГ, сон, активность, стресс) без экспертной помощи является сложной задачей для обычного пользователя.</a:t>
            </a:r>
          </a:p>
          <a:p>
            <a:pPr lvl="0"/>
            <a:endParaRPr lang="ru-RU" sz="205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ru-RU" sz="2050" b="1" dirty="0">
                <a:latin typeface="Helvetica Neue"/>
                <a:ea typeface="Helvetica Neue"/>
                <a:cs typeface="Helvetica Neue"/>
                <a:sym typeface="Helvetica Neue"/>
              </a:rPr>
              <a:t>Традиционные диетические рекомендации </a:t>
            </a:r>
            <a:r>
              <a:rPr lang="ru-RU" sz="2050" dirty="0">
                <a:latin typeface="Helvetica Neue"/>
                <a:ea typeface="Helvetica Neue"/>
                <a:cs typeface="Helvetica Neue"/>
                <a:sym typeface="Helvetica Neue"/>
              </a:rPr>
              <a:t>часто являются общими и не учитывают комплексное влияние индивидуальной физиологии, образа жизни и внешних факторов на гликемический ответ. </a:t>
            </a:r>
          </a:p>
          <a:p>
            <a:pPr lvl="0"/>
            <a:r>
              <a:rPr lang="ru-RU" sz="2050" b="1" dirty="0">
                <a:latin typeface="Helvetica Neue"/>
                <a:ea typeface="Helvetica Neue"/>
                <a:cs typeface="Helvetica Neue"/>
                <a:sym typeface="Helvetica Neue"/>
              </a:rPr>
              <a:t>Превентивная медицина </a:t>
            </a:r>
            <a:r>
              <a:rPr lang="ru-RU" sz="2050" dirty="0">
                <a:latin typeface="Helvetica Neue"/>
                <a:ea typeface="Helvetica Neue"/>
                <a:cs typeface="Helvetica Neue"/>
                <a:sym typeface="Helvetica Neue"/>
              </a:rPr>
              <a:t>требует многофакторных, персонализированных и инновационных инструментов для тонкой настройки метаболизма, улучшения качества жизни и предотвращения хронических заболеваний.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5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ru-RU" sz="2050" dirty="0">
                <a:latin typeface="Helvetica Neue"/>
                <a:ea typeface="Helvetica Neue"/>
                <a:cs typeface="Helvetica Neue"/>
                <a:sym typeface="Helvetica Neue"/>
              </a:rPr>
              <a:t>Наличие отдельных решений для НМГ, отслеживания активности или сна уже имеется, </a:t>
            </a:r>
            <a:r>
              <a:rPr lang="ru-RU" sz="2050" b="1" dirty="0">
                <a:latin typeface="Helvetica Neue"/>
                <a:ea typeface="Helvetica Neue"/>
                <a:cs typeface="Helvetica Neue"/>
                <a:sym typeface="Helvetica Neue"/>
              </a:rPr>
              <a:t>но отсутствует комплексное </a:t>
            </a:r>
            <a:r>
              <a:rPr lang="ru-RU" sz="2050" b="1" dirty="0" err="1">
                <a:latin typeface="Helvetica Neue"/>
                <a:ea typeface="Helvetica Neue"/>
                <a:cs typeface="Helvetica Neue"/>
                <a:sym typeface="Helvetica Neue"/>
              </a:rPr>
              <a:t>проактивное</a:t>
            </a:r>
            <a:r>
              <a:rPr lang="ru-RU" sz="2050" b="1" dirty="0">
                <a:latin typeface="Helvetica Neue"/>
                <a:ea typeface="Helvetica Neue"/>
                <a:cs typeface="Helvetica Neue"/>
                <a:sym typeface="Helvetica Neue"/>
              </a:rPr>
              <a:t> прогнозирование </a:t>
            </a:r>
            <a:r>
              <a:rPr lang="ru-RU" sz="2050" dirty="0">
                <a:latin typeface="Helvetica Neue"/>
                <a:ea typeface="Helvetica Neue"/>
                <a:cs typeface="Helvetica Neue"/>
                <a:sym typeface="Helvetica Neue"/>
              </a:rPr>
              <a:t>с такой глубиной анализа.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42A599-3064-4E00-9B98-2333198EE1F0}"/>
              </a:ext>
            </a:extLst>
          </p:cNvPr>
          <p:cNvSpPr/>
          <p:nvPr/>
        </p:nvSpPr>
        <p:spPr>
          <a:xfrm>
            <a:off x="16078200" y="2911474"/>
            <a:ext cx="3672840" cy="63849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Данные по заболеваемости сахарным диабетом (СД) в РФ: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Официально: &gt;5,6 млн пациентов (февраль/ноябрь 2025).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Реальная оценка: ≈12 млн человек (учтённые и неучтённые случаи).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Динамика: Заболеваемость растёт (в основном за счёт СД 2 типа)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941484" y="1073360"/>
            <a:ext cx="4478020" cy="9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150" rIns="0" bIns="0" anchor="t" anchorCtr="0">
            <a:spAutoFit/>
          </a:bodyPr>
          <a:lstStyle/>
          <a:p>
            <a:pPr marL="12700" marR="5080" lvl="0" indent="0" algn="just" rtl="0">
              <a:lnSpc>
                <a:spcPct val="1118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РЕШЕНИЕ</a:t>
            </a:r>
            <a:endParaRPr sz="5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667164" y="2010796"/>
            <a:ext cx="7836756" cy="892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Мобильное приложение, которое обеспечивает индивидуальный прогноз гликемического ответа до еды, а не постфактум. Пользователь узнает о возможных последствиях приема пищи еще до того, как съел блюдо, что позволяет активно управлять своим состоянием. Прогноз учитывает не только состав еды, но и комплекс физиологических факторов: качество сна, уровень стресса, физическую активность и даже время суток</a:t>
            </a:r>
          </a:p>
          <a:p>
            <a:pPr lvl="0"/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Система предоставляет </a:t>
            </a:r>
            <a:r>
              <a:rPr lang="ru-RU" sz="2800" dirty="0" err="1">
                <a:latin typeface="Helvetica Neue"/>
                <a:ea typeface="Helvetica Neue"/>
                <a:cs typeface="Helvetica Neue"/>
                <a:sym typeface="Helvetica Neue"/>
              </a:rPr>
              <a:t>проактивные</a:t>
            </a:r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 интервенции. </a:t>
            </a:r>
          </a:p>
          <a:p>
            <a:pPr lvl="0"/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Алгоритм автоматически обучается на данных каждого пользователя без обязательного участия врача. </a:t>
            </a:r>
          </a:p>
          <a:p>
            <a:pPr lvl="0"/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Система запоминает индивидуальные гликемические реакции на разные продукты и их сочетания, постоянно улучшая точность прогнозов и персонализацию рекомендаций.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0E89E4-3A6A-407C-A7CB-55C18753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189" y="1929471"/>
            <a:ext cx="3440767" cy="74504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49046E-A1E7-4969-B685-E8291F592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4956" y="1956606"/>
            <a:ext cx="3440767" cy="74504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95947B-43F2-407A-80CB-683B08E8E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5723" y="1956606"/>
            <a:ext cx="3415704" cy="73961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17758" y="961426"/>
            <a:ext cx="4412421" cy="170180"/>
            <a:chOff x="17758" y="961426"/>
            <a:chExt cx="4412421" cy="170180"/>
          </a:xfrm>
        </p:grpSpPr>
        <p:sp>
          <p:nvSpPr>
            <p:cNvPr id="120" name="Google Shape;120;p4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10075117" y="10832026"/>
            <a:ext cx="4021664" cy="476884"/>
            <a:chOff x="10075117" y="10832026"/>
            <a:chExt cx="4021664" cy="476884"/>
          </a:xfrm>
        </p:grpSpPr>
        <p:sp>
          <p:nvSpPr>
            <p:cNvPr id="126" name="Google Shape;126;p4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6106985" y="10832026"/>
            <a:ext cx="3997523" cy="476884"/>
            <a:chOff x="16106985" y="10832026"/>
            <a:chExt cx="3997523" cy="476884"/>
          </a:xfrm>
        </p:grpSpPr>
        <p:sp>
          <p:nvSpPr>
            <p:cNvPr id="129" name="Google Shape;129;p4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1" name="Google Shape;131;p4"/>
          <p:cNvGrpSpPr/>
          <p:nvPr/>
        </p:nvGrpSpPr>
        <p:grpSpPr>
          <a:xfrm>
            <a:off x="24142" y="10832026"/>
            <a:ext cx="10053320" cy="476884"/>
            <a:chOff x="24142" y="10832026"/>
            <a:chExt cx="10053320" cy="476884"/>
          </a:xfrm>
        </p:grpSpPr>
        <p:sp>
          <p:nvSpPr>
            <p:cNvPr id="132" name="Google Shape;132;p4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6" name="Google Shape;136;p4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4"/>
          <p:cNvSpPr txBox="1"/>
          <p:nvPr/>
        </p:nvSpPr>
        <p:spPr>
          <a:xfrm>
            <a:off x="886226" y="1497725"/>
            <a:ext cx="14957024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ТЕХНОЛОГИЧЕСКОЕ ЯДРО ПРОЕКТА</a:t>
            </a:r>
            <a:endParaRPr sz="5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605206" y="2422978"/>
            <a:ext cx="10052050" cy="784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sz="2400" b="1" dirty="0">
                <a:latin typeface="Helvetica Neue" panose="020B0604020202020204" charset="0"/>
              </a:rPr>
              <a:t>Критическая технология: </a:t>
            </a:r>
            <a:r>
              <a:rPr lang="ru-RU" altLang="ru-RU" sz="2400" dirty="0">
                <a:latin typeface="Helvetica Neue" panose="020B0604020202020204" charset="0"/>
              </a:rPr>
              <a:t>технологии персонализированного, лечебного и функционального питания для </a:t>
            </a:r>
            <a:r>
              <a:rPr lang="ru-RU" altLang="ru-RU" sz="2400" dirty="0" err="1">
                <a:latin typeface="Helvetica Neue" panose="020B0604020202020204" charset="0"/>
              </a:rPr>
              <a:t>здоровьесбережения</a:t>
            </a:r>
            <a:r>
              <a:rPr lang="ru-RU" altLang="ru-RU" sz="2400" dirty="0">
                <a:latin typeface="Helvetica Neue" panose="020B0604020202020204" charset="0"/>
              </a:rPr>
              <a:t>.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Helvetica Neue" panose="020B0604020202020204" charset="0"/>
              </a:rPr>
              <a:t> Алгоритм прогноза гликемического ответа (AI на основе градиентного </a:t>
            </a:r>
            <a:r>
              <a:rPr lang="ru-RU" altLang="ru-RU" sz="2400" dirty="0" err="1">
                <a:latin typeface="Helvetica Neue" panose="020B0604020202020204" charset="0"/>
              </a:rPr>
              <a:t>бустинга</a:t>
            </a:r>
            <a:r>
              <a:rPr lang="ru-RU" altLang="ru-RU" sz="2400" dirty="0">
                <a:latin typeface="Helvetica Neue" panose="020B0604020202020204" charset="0"/>
              </a:rPr>
              <a:t> и LSTM), обученный на многомерных временных рядах: глюкоза + активность + сон + стресс + состав пищи.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Helvetica Neue" panose="020B0604020202020204" charset="0"/>
              </a:rPr>
              <a:t>Модуль компьютерного зрения для идентификации продуктов и оценки порций по фото.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Helvetica Neue" panose="020B0604020202020204" charset="0"/>
              </a:rPr>
              <a:t>Система интеграции разнородных данных (НМГ, BLE-часы, ручной ввод) в единую модель.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Helvetica Neue" panose="020B0604020202020204" charset="0"/>
              </a:rPr>
              <a:t> </a:t>
            </a:r>
            <a:r>
              <a:rPr lang="ru-RU" altLang="ru-RU" sz="2400" dirty="0" err="1">
                <a:latin typeface="Helvetica Neue" panose="020B0604020202020204" charset="0"/>
              </a:rPr>
              <a:t>Проактивный</a:t>
            </a:r>
            <a:r>
              <a:rPr lang="ru-RU" altLang="ru-RU" sz="2400" dirty="0">
                <a:latin typeface="Helvetica Neue" panose="020B0604020202020204" charset="0"/>
              </a:rPr>
              <a:t> рекомендательный движок (коррекция блюда, времени еды, подсказка о прогулке/дыхании).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Helvetica Neue" panose="020B0604020202020204" charset="0"/>
              </a:rPr>
              <a:t>Индивидуальная библиотека гликемических реакций — самообучающаяся база продуктов для каждого пользователя.</a:t>
            </a:r>
            <a:endParaRPr lang="id-ID" altLang="ru-RU" sz="2400" dirty="0">
              <a:latin typeface="Helvetica Neue" panose="020B0604020202020204" charset="0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5138" y="2225675"/>
            <a:ext cx="11458962" cy="90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146" name="Google Shape;146;p5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152" name="Google Shape;152;p5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6089216" y="10832026"/>
            <a:ext cx="4015314" cy="476884"/>
            <a:chOff x="16089216" y="10832026"/>
            <a:chExt cx="4015314" cy="476884"/>
          </a:xfrm>
        </p:grpSpPr>
        <p:sp>
          <p:nvSpPr>
            <p:cNvPr id="155" name="Google Shape;155;p5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7" name="Google Shape;157;p5"/>
          <p:cNvGrpSpPr/>
          <p:nvPr/>
        </p:nvGrpSpPr>
        <p:grpSpPr>
          <a:xfrm>
            <a:off x="6375" y="10832026"/>
            <a:ext cx="10053320" cy="476884"/>
            <a:chOff x="6375" y="10832026"/>
            <a:chExt cx="10053320" cy="476884"/>
          </a:xfrm>
        </p:grpSpPr>
        <p:sp>
          <p:nvSpPr>
            <p:cNvPr id="158" name="Google Shape;158;p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5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КОНКУРЕНТЫ И АНАЛОГИ</a:t>
            </a:r>
            <a:endParaRPr/>
          </a:p>
        </p:txBody>
      </p:sp>
      <p:graphicFrame>
        <p:nvGraphicFramePr>
          <p:cNvPr id="165" name="Google Shape;165;p5"/>
          <p:cNvGraphicFramePr/>
          <p:nvPr>
            <p:extLst>
              <p:ext uri="{D42A27DB-BD31-4B8C-83A1-F6EECF244321}">
                <p14:modId xmlns:p14="http://schemas.microsoft.com/office/powerpoint/2010/main" val="2497344888"/>
              </p:ext>
            </p:extLst>
          </p:nvPr>
        </p:nvGraphicFramePr>
        <p:xfrm>
          <a:off x="724088" y="2422976"/>
          <a:ext cx="18175125" cy="8098058"/>
        </p:xfrm>
        <a:graphic>
          <a:graphicData uri="http://schemas.openxmlformats.org/drawingml/2006/table">
            <a:tbl>
              <a:tblPr firstRow="1" bandRow="1">
                <a:noFill/>
                <a:tableStyleId>{090F017C-5AD0-4C4C-B99B-F4E12DBBC798}</a:tableStyleId>
              </a:tblPr>
              <a:tblGrid>
                <a:gridCol w="36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5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2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u="none" strike="noStrike" cap="none" dirty="0"/>
                        <a:t>Характеристики продукта</a:t>
                      </a:r>
                      <a:endParaRPr lang="ru-RU"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/>
                        <a:t>Метаболический Гармонизатор «ТреугольнИИк» (Россия)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err="1"/>
                        <a:t>Levels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Health</a:t>
                      </a:r>
                      <a:r>
                        <a:rPr lang="ru-RU" sz="2400" dirty="0"/>
                        <a:t> (США)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err="1"/>
                        <a:t>January</a:t>
                      </a:r>
                      <a:r>
                        <a:rPr lang="ru-RU" sz="2400" dirty="0"/>
                        <a:t> AI (США) 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err="1"/>
                        <a:t>Veri</a:t>
                      </a:r>
                      <a:r>
                        <a:rPr lang="ru-RU" sz="2400" dirty="0"/>
                        <a:t> (Финляндия) 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8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Мониторинг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НМГ + сон/стресс/активность + AI-прогноз до еды + </a:t>
                      </a:r>
                      <a:r>
                        <a:rPr lang="ru-RU" sz="2400" dirty="0" err="1"/>
                        <a:t>проактивные</a:t>
                      </a:r>
                      <a:r>
                        <a:rPr lang="ru-RU" sz="2400" dirty="0"/>
                        <a:t> интервенции (дыхание, прогулка). 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НМГ + сон/стресс/активность . 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Уровень глюкозы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Отсутствует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81577028"/>
                  </a:ext>
                </a:extLst>
              </a:tr>
              <a:tr h="4924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Предикативная аналитика на основе ИИ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Есть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Нет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Есть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Нет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5884769"/>
                  </a:ext>
                </a:extLst>
              </a:tr>
              <a:tr h="9095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Интеграция данных с носимыми устройствами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err="1"/>
                        <a:t>Пульсометрия</a:t>
                      </a:r>
                      <a:r>
                        <a:rPr lang="ru-RU" sz="2400" dirty="0"/>
                        <a:t>, акселерометры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CGM‑датчики с информацией о питании, физической активности, сне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CGM‑устройства непрерывного мониторинга глюкозы.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Нет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532377611"/>
                  </a:ext>
                </a:extLst>
              </a:tr>
              <a:tr h="9095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Персональные рекомендации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Есть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Нет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Есть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Нет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17939209"/>
                  </a:ext>
                </a:extLst>
              </a:tr>
              <a:tr h="9095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Отслеживание рациона питания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Есть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Есть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Есть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Есть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645965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6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171" name="Google Shape;171;p6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" name="Google Shape;176;p6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177" name="Google Shape;177;p6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" name="Google Shape;179;p6"/>
          <p:cNvGrpSpPr/>
          <p:nvPr/>
        </p:nvGrpSpPr>
        <p:grpSpPr>
          <a:xfrm>
            <a:off x="16089216" y="10832026"/>
            <a:ext cx="4015314" cy="476884"/>
            <a:chOff x="16089216" y="10832026"/>
            <a:chExt cx="4015314" cy="476884"/>
          </a:xfrm>
        </p:grpSpPr>
        <p:sp>
          <p:nvSpPr>
            <p:cNvPr id="180" name="Google Shape;180;p6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2" name="Google Shape;182;p6"/>
          <p:cNvGrpSpPr/>
          <p:nvPr/>
        </p:nvGrpSpPr>
        <p:grpSpPr>
          <a:xfrm>
            <a:off x="6375" y="10832026"/>
            <a:ext cx="10053320" cy="476884"/>
            <a:chOff x="6375" y="10832026"/>
            <a:chExt cx="10053320" cy="476884"/>
          </a:xfrm>
        </p:grpSpPr>
        <p:sp>
          <p:nvSpPr>
            <p:cNvPr id="183" name="Google Shape;183;p6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7" name="Google Shape;187;p6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6"/>
          <p:cNvSpPr txBox="1"/>
          <p:nvPr/>
        </p:nvSpPr>
        <p:spPr>
          <a:xfrm>
            <a:off x="587448" y="1294896"/>
            <a:ext cx="18784783" cy="92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МОДЕЛЬ МОНЕТИЗАЦИИ, РЫНОК И ПОТРЕБИТЕЛИ</a:t>
            </a:r>
            <a:endParaRPr dirty="0"/>
          </a:p>
        </p:txBody>
      </p:sp>
      <p:sp>
        <p:nvSpPr>
          <p:cNvPr id="189" name="Google Shape;189;p6"/>
          <p:cNvSpPr/>
          <p:nvPr/>
        </p:nvSpPr>
        <p:spPr>
          <a:xfrm>
            <a:off x="587448" y="2229306"/>
            <a:ext cx="17180123" cy="892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b="1" dirty="0"/>
              <a:t>Потенциальные потребительские сегменты</a:t>
            </a:r>
            <a:r>
              <a:rPr lang="ru-RU" sz="2800" dirty="0"/>
              <a:t>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B2C</a:t>
            </a:r>
            <a:endParaRPr lang="ru-RU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Люди с преддиабетом и диабетом 2 типа (25–65 лет), с инсулинорезистентностью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Люди с избыточным весом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err="1"/>
              <a:t>Биохакинг</a:t>
            </a:r>
            <a:r>
              <a:rPr lang="ru-RU" sz="2800" dirty="0"/>
              <a:t>-энтузиасты, сторонники персонализированного питания 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География: города-миллионники, Россия + экспорт (Европа, Ближний Восток)</a:t>
            </a:r>
            <a:endParaRPr lang="en-US" sz="2800" dirty="0"/>
          </a:p>
          <a:p>
            <a:pPr marL="514350" lvl="0" indent="-514350">
              <a:buAutoNum type="arabicPeriod" startAt="2"/>
            </a:pPr>
            <a:r>
              <a:rPr lang="ru-RU" sz="2800" b="1" dirty="0"/>
              <a:t>B2B</a:t>
            </a:r>
            <a:endParaRPr lang="en-US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 Эндокринологические центры и клиники превентивной медицины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 Санатории, программы управления весом </a:t>
            </a:r>
            <a:endParaRPr lang="en-US" sz="2800" dirty="0"/>
          </a:p>
          <a:p>
            <a:pPr lvl="0"/>
            <a:r>
              <a:rPr lang="ru-RU" sz="2800" dirty="0"/>
              <a:t>Спрос: 5% взрослого населения — </a:t>
            </a:r>
            <a:r>
              <a:rPr lang="ru-RU" sz="2800" dirty="0" err="1"/>
              <a:t>преддиабет</a:t>
            </a:r>
            <a:r>
              <a:rPr lang="ru-RU" sz="2800" dirty="0"/>
              <a:t>, еще 5–10% — инсулинорезистентность.</a:t>
            </a:r>
          </a:p>
          <a:p>
            <a:pPr lvl="0"/>
            <a:r>
              <a:rPr lang="ru-RU" sz="2800" dirty="0"/>
              <a:t>Рынок персонализированного питания растет на 15–20% в год. </a:t>
            </a:r>
          </a:p>
          <a:p>
            <a:pPr lvl="0"/>
            <a:r>
              <a:rPr lang="ru-RU" sz="2800" dirty="0"/>
              <a:t>Рынок персонализированного питания (Россия): Объём достиг 42 млрд рублей (рост ≈18% год к году, 2025). Рынок цифрового здравоохранения / </a:t>
            </a:r>
            <a:r>
              <a:rPr lang="ru-RU" sz="2800" dirty="0" err="1"/>
              <a:t>mHealth</a:t>
            </a:r>
            <a:r>
              <a:rPr lang="ru-RU" sz="2800" dirty="0"/>
              <a:t> (Россия): Рынок медицинских технологий в I полугодии 2025 г. — 9,9 млрд руб. (телемедицина, доля 35,87%).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/>
              <a:t>Рынок систем мониторинга глюкозы (Россия): Объём госзакупок систем непрерывного мониторинга глюкозы (СНМГ) за 9 мес. 2025 г. — 15,4 млрд руб. (рост в 1,8 раза)</a:t>
            </a:r>
            <a:endParaRPr lang="ru-RU" sz="2800" dirty="0">
              <a:highlight>
                <a:srgbClr val="FFFF00"/>
              </a:highlight>
            </a:endParaRPr>
          </a:p>
          <a:p>
            <a:pPr lvl="0"/>
            <a:br>
              <a:rPr lang="ru-RU" sz="2800" dirty="0"/>
            </a:br>
            <a:r>
              <a:rPr lang="ru-RU" sz="2800" dirty="0"/>
              <a:t>Модель монетизации: Базовый доход — ежемесячная подписка (B2C), расширенная аналитика для врачей и лицензия на платформу для клиник (B2B).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7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196" name="Google Shape;196;p7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1" name="Google Shape;201;p7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202" name="Google Shape;202;p7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4" name="Google Shape;204;p7"/>
          <p:cNvGrpSpPr/>
          <p:nvPr/>
        </p:nvGrpSpPr>
        <p:grpSpPr>
          <a:xfrm>
            <a:off x="16089216" y="10832026"/>
            <a:ext cx="4015314" cy="476884"/>
            <a:chOff x="16089216" y="10832026"/>
            <a:chExt cx="4015314" cy="476884"/>
          </a:xfrm>
        </p:grpSpPr>
        <p:sp>
          <p:nvSpPr>
            <p:cNvPr id="205" name="Google Shape;205;p7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7" name="Google Shape;207;p7"/>
          <p:cNvGrpSpPr/>
          <p:nvPr/>
        </p:nvGrpSpPr>
        <p:grpSpPr>
          <a:xfrm>
            <a:off x="6375" y="10832026"/>
            <a:ext cx="10053320" cy="476884"/>
            <a:chOff x="6375" y="10832026"/>
            <a:chExt cx="10053320" cy="476884"/>
          </a:xfrm>
        </p:grpSpPr>
        <p:sp>
          <p:nvSpPr>
            <p:cNvPr id="208" name="Google Shape;208;p7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2" name="Google Shape;212;p7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7"/>
          <p:cNvSpPr txBox="1"/>
          <p:nvPr/>
        </p:nvSpPr>
        <p:spPr>
          <a:xfrm>
            <a:off x="868467" y="1576346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КОМАНДА </a:t>
            </a:r>
            <a:endParaRPr dirty="0"/>
          </a:p>
        </p:txBody>
      </p:sp>
      <p:sp>
        <p:nvSpPr>
          <p:cNvPr id="214" name="Google Shape;214;p7"/>
          <p:cNvSpPr/>
          <p:nvPr/>
        </p:nvSpPr>
        <p:spPr>
          <a:xfrm>
            <a:off x="868467" y="3257993"/>
            <a:ext cx="15584383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Смолина Валерия Валерьевна лидер проекта  студентка Самарское государственного медицинского университета 5 курса </a:t>
            </a:r>
          </a:p>
          <a:p>
            <a:pPr marL="514350" indent="-514350">
              <a:buFont typeface="Arial"/>
              <a:buAutoNum type="arabicPeriod"/>
            </a:pPr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Вишневский Максим Дмитриевич студент Самарское государственного медицинского университета 5 курса, производитель</a:t>
            </a:r>
          </a:p>
          <a:p>
            <a:pPr marL="514350" lvl="0" indent="-514350">
              <a:buAutoNum type="arabicPeriod"/>
            </a:pPr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Кривко Валерия Владимировна студентка Самарское государственного медицинского университета 5 курса, администратор</a:t>
            </a:r>
          </a:p>
          <a:p>
            <a:pPr marL="514350" lvl="0" indent="-514350">
              <a:buAutoNum type="arabicPeriod"/>
            </a:pPr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Гафуров Айдар </a:t>
            </a:r>
            <a:r>
              <a:rPr lang="ru-RU" sz="2800" dirty="0" err="1">
                <a:latin typeface="Helvetica Neue"/>
                <a:ea typeface="Helvetica Neue"/>
                <a:cs typeface="Helvetica Neue"/>
                <a:sym typeface="Helvetica Neue"/>
              </a:rPr>
              <a:t>Раисович</a:t>
            </a:r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 студент Самарское государственного медицинского университета 5 курса, маркетолог</a:t>
            </a:r>
          </a:p>
          <a:p>
            <a:pPr marL="514350" lvl="0" indent="-514350">
              <a:buAutoNum type="arabicPeriod"/>
            </a:pPr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Молодцов Егор Сергеевич студент Самарское государственного медицинского университета 5 курса, бизнес-разработчик</a:t>
            </a:r>
            <a:b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5" name="Google Shape;2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3544" y="4968875"/>
            <a:ext cx="10692406" cy="7559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1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299" name="Google Shape;299;p11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4" name="Google Shape;304;p11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305" name="Google Shape;305;p11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7" name="Google Shape;307;p11"/>
          <p:cNvGrpSpPr/>
          <p:nvPr/>
        </p:nvGrpSpPr>
        <p:grpSpPr>
          <a:xfrm>
            <a:off x="16089216" y="10832026"/>
            <a:ext cx="4015314" cy="476884"/>
            <a:chOff x="16089216" y="10832026"/>
            <a:chExt cx="4015314" cy="476884"/>
          </a:xfrm>
        </p:grpSpPr>
        <p:sp>
          <p:nvSpPr>
            <p:cNvPr id="308" name="Google Shape;308;p11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10" name="Google Shape;310;p11"/>
          <p:cNvGrpSpPr/>
          <p:nvPr/>
        </p:nvGrpSpPr>
        <p:grpSpPr>
          <a:xfrm>
            <a:off x="6375" y="10832026"/>
            <a:ext cx="10053320" cy="476884"/>
            <a:chOff x="6375" y="10832026"/>
            <a:chExt cx="10053320" cy="476884"/>
          </a:xfrm>
        </p:grpSpPr>
        <p:sp>
          <p:nvSpPr>
            <p:cNvPr id="311" name="Google Shape;311;p11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5" name="Google Shape;315;p11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1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ПЛАНЫ РАЗВИТИЯ</a:t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793555" y="2789093"/>
            <a:ext cx="1005205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Планируется разработка прототипа мобильного приложения и проведение </a:t>
            </a:r>
            <a:r>
              <a:rPr lang="ru-RU" sz="2800" dirty="0" err="1">
                <a:latin typeface="Helvetica Neue"/>
                <a:ea typeface="Helvetica Neue"/>
                <a:cs typeface="Helvetica Neue"/>
                <a:sym typeface="Helvetica Neue"/>
              </a:rPr>
              <a:t>решенческих</a:t>
            </a:r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 интервью. </a:t>
            </a:r>
          </a:p>
          <a:p>
            <a:pPr lvl="0"/>
            <a:endParaRPr lang="ru-RU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Усиленное продвижение проекта в социальных сетях, медиа, университете для привлечения потенциальных потребительских сегментов, партнеров, возможных инвесторов.</a:t>
            </a:r>
          </a:p>
          <a:p>
            <a:pPr lvl="0"/>
            <a:endParaRPr lang="ru-RU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Анализ и оценка рынка.</a:t>
            </a:r>
          </a:p>
          <a:p>
            <a:pPr lvl="0"/>
            <a:endParaRPr lang="ru-RU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Поиск в команду технического специалиста</a:t>
            </a:r>
          </a:p>
          <a:p>
            <a:pPr lvl="0"/>
            <a:r>
              <a:rPr lang="ru-RU" sz="2800" dirty="0">
                <a:latin typeface="Helvetica Neue"/>
                <a:ea typeface="Helvetica Neue"/>
                <a:cs typeface="Helvetica Neue"/>
                <a:sym typeface="Helvetica Neue"/>
              </a:rPr>
              <a:t>Разработка финансовой и бизнес модели</a:t>
            </a:r>
          </a:p>
        </p:txBody>
      </p:sp>
      <p:pic>
        <p:nvPicPr>
          <p:cNvPr id="318" name="Google Shape;3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8980" y="613329"/>
            <a:ext cx="7559055" cy="10692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886</Words>
  <Application>Microsoft Office PowerPoint</Application>
  <PresentationFormat>Произвольный</PresentationFormat>
  <Paragraphs>96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Helvetica Neue</vt:lpstr>
      <vt:lpstr>Arial</vt:lpstr>
      <vt:lpstr>Trebuchet MS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vovak</dc:creator>
  <cp:lastModifiedBy>Валери Кривко</cp:lastModifiedBy>
  <cp:revision>29</cp:revision>
  <dcterms:created xsi:type="dcterms:W3CDTF">2026-02-16T12:08:47Z</dcterms:created>
  <dcterms:modified xsi:type="dcterms:W3CDTF">2026-04-15T16:27:38Z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