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media/image1.jpeg" ContentType="image/jpeg"/>
  <Override PartName="/ppt/media/image8.png" ContentType="image/png"/>
  <Override PartName="/ppt/media/image2.jpeg" ContentType="image/jpeg"/>
  <Override PartName="/ppt/media/image7.png" ContentType="image/pn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1786CB7-1A8B-489C-8530-189E236347F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673CF37-BCB1-491C-B784-E13A1EA2371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4171DC0-D6C3-4FF7-B10C-0B8E935FA0D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6F6DE5B-2758-4A87-A261-87884D6944B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6844176-A78A-4DAC-8FE3-C86C18FE2BA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160" cy="61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75D8110-A796-4AC0-9161-16742B73C42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74BF3A9-A4DA-4079-B0D8-D42CB3B8983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930E362-7812-43EC-8FC3-E0878063650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208A0BD-7F3B-494F-B0BB-3778B3F18D1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0CA1C05-6369-407A-A68C-94E6B7F1E63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FD58C44-E7EA-4B9D-9437-0003D3CDB1B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5203275-6F33-4C2C-9978-49AB91FDEB5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6763427-3003-41A8-A613-17457337061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2B41402-08FA-4D25-89EE-E71625A4540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17F9F37-6532-4669-AF00-82292AF04BA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72A0938-F99E-40EE-8392-DD49097BB97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01E3ED5-62DA-4022-B90A-82A00DE133C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160" cy="61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80DC63F-1097-4B6C-9C54-C89066AEA70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343E86A-1BB2-4D7F-A4DB-D3A4ECDFAD3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E5C063C-54F0-4D04-82F8-31E727BDF72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6F838A5-52CF-4621-98E3-44552A0BE2D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3CF3DA5-B0C2-40D3-9110-62A6FBE9EEE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17A1158-C63C-4D51-8B57-5F936A166C7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391C08A-719B-4270-9B94-E5F32915447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C98FA56-F01A-4D42-9C95-4B223AAB1A5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365F1C4-1FD1-42F7-92CD-95DEF32E20C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6BCA9C3-F0A9-434D-ADAC-ACACFDE58B7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8FF61BE-D4DC-445B-BAC7-A20B65091B5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7AA1430-0323-4B72-8CF7-3D00D11DF0F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160" cy="614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5932A0E-5BDF-490F-8BB5-755434E92A1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D8F1D7E-7D5A-40D2-8D82-3FC3A3085BF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48D793E-B428-4890-A253-3F732660182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6F4DC40-8CF5-45B0-9015-FDE77B7874D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598360A-7E48-4E23-9490-B3322239D53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42E2B94-9663-4A49-8AD0-1DC1860A875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3D531E8-5C0E-4C4E-AED4-DD2290AEBD8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029040" y="6356520"/>
            <a:ext cx="308556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6458040" y="6356520"/>
            <a:ext cx="20566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492C45E-9143-4485-9C77-5A95231C4940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628560" y="6356520"/>
            <a:ext cx="20566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029040" y="6356520"/>
            <a:ext cx="308556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6458040" y="6356520"/>
            <a:ext cx="20566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7BEE387-FDA0-4272-8AB5-73CA3E7C2EEF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628560" y="6356520"/>
            <a:ext cx="20566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ftr" idx="7"/>
          </p:nvPr>
        </p:nvSpPr>
        <p:spPr>
          <a:xfrm>
            <a:off x="3029040" y="6356520"/>
            <a:ext cx="308556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sldNum" idx="8"/>
          </p:nvPr>
        </p:nvSpPr>
        <p:spPr>
          <a:xfrm>
            <a:off x="6458040" y="6356520"/>
            <a:ext cx="20566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0EE29A1-F8AF-43D9-A80C-A4A5021CCD03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dt" idx="9"/>
          </p:nvPr>
        </p:nvSpPr>
        <p:spPr>
          <a:xfrm>
            <a:off x="628560" y="6356520"/>
            <a:ext cx="20566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1143000" y="2661120"/>
            <a:ext cx="6857280" cy="96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br>
              <a:rPr sz="2400"/>
            </a:b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Лабораторный индукционный нагреватель</a:t>
            </a:r>
            <a:br>
              <a:rPr sz="2400"/>
            </a:b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TextBox 5"/>
          <p:cNvSpPr/>
          <p:nvPr/>
        </p:nvSpPr>
        <p:spPr>
          <a:xfrm>
            <a:off x="2637360" y="4158000"/>
            <a:ext cx="626040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Разработал</a:t>
            </a:r>
            <a:br>
              <a:rPr sz="1800"/>
            </a:b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Зайцев Игорь Александрович</a:t>
            </a:r>
            <a:br>
              <a:rPr sz="1800"/>
            </a:br>
            <a:br>
              <a:rPr sz="1800"/>
            </a:b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TextBox 6"/>
          <p:cNvSpPr/>
          <p:nvPr/>
        </p:nvSpPr>
        <p:spPr>
          <a:xfrm>
            <a:off x="3976200" y="5963760"/>
            <a:ext cx="130212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Псков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2023 г.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83920" y="527040"/>
            <a:ext cx="7886160" cy="508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 indent="0"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ВВЕДЕНИЕ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45480" y="1428840"/>
            <a:ext cx="7886160" cy="3668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indent="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Целью данной работы является разработка лабораторного индукционного нагревателя.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Для достижения этой цели были поставлены следующие задачи: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571680" indent="-343080" algn="just">
              <a:lnSpc>
                <a:spcPct val="150000"/>
              </a:lnSpc>
              <a:buClr>
                <a:srgbClr val="000000"/>
              </a:buClr>
              <a:buFont typeface="Calibri Light"/>
              <a:buAutoNum type="arabicParenR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изучить историю создания лабораторного индукционного нагревателя;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571680" indent="-343080" algn="just">
              <a:lnSpc>
                <a:spcPct val="150000"/>
              </a:lnSpc>
              <a:buClr>
                <a:srgbClr val="000000"/>
              </a:buClr>
              <a:buFont typeface="Calibri Light"/>
              <a:buAutoNum type="arabicParenR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изучить физические принципы индукционного нагрева;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571680" indent="-343080" algn="just">
              <a:lnSpc>
                <a:spcPct val="150000"/>
              </a:lnSpc>
              <a:buClr>
                <a:srgbClr val="000000"/>
              </a:buClr>
              <a:buFont typeface="Calibri Light"/>
              <a:buAutoNum type="arabicParenR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изучить электрооборудование установок индукционного нагрева;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571680" indent="-343080" algn="just">
              <a:lnSpc>
                <a:spcPct val="150000"/>
              </a:lnSpc>
              <a:buClr>
                <a:srgbClr val="000000"/>
              </a:buClr>
              <a:buFont typeface="Calibri Light"/>
              <a:buAutoNum type="arabicParenR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рассмотреть классификацию и назначение индукционных установок;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571680" indent="-343080" algn="just">
              <a:lnSpc>
                <a:spcPct val="150000"/>
              </a:lnSpc>
              <a:buClr>
                <a:srgbClr val="000000"/>
              </a:buClr>
              <a:buFont typeface="Calibri Light"/>
              <a:buAutoNum type="arabicParenR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разработать лабораторный индукционный нагреватель;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571680" indent="-343080" algn="just">
              <a:lnSpc>
                <a:spcPct val="150000"/>
              </a:lnSpc>
              <a:buClr>
                <a:srgbClr val="000000"/>
              </a:buClr>
              <a:buFont typeface="Calibri Light"/>
              <a:buAutoNum type="arabicParenR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произвести расчёт экономических показателей.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TextBox 6"/>
          <p:cNvSpPr/>
          <p:nvPr/>
        </p:nvSpPr>
        <p:spPr>
          <a:xfrm>
            <a:off x="8472600" y="6330960"/>
            <a:ext cx="247680" cy="24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0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Box 6"/>
          <p:cNvSpPr/>
          <p:nvPr/>
        </p:nvSpPr>
        <p:spPr>
          <a:xfrm>
            <a:off x="8472600" y="6266160"/>
            <a:ext cx="247680" cy="24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0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83920" y="591840"/>
            <a:ext cx="7886160" cy="508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 indent="0"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История создания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1" name="Объект 3" descr=""/>
          <p:cNvPicPr/>
          <p:nvPr/>
        </p:nvPicPr>
        <p:blipFill>
          <a:blip r:embed="rId1"/>
          <a:stretch/>
        </p:blipFill>
        <p:spPr>
          <a:xfrm>
            <a:off x="723240" y="2405160"/>
            <a:ext cx="3985920" cy="3188520"/>
          </a:xfrm>
          <a:prstGeom prst="rect">
            <a:avLst/>
          </a:prstGeom>
          <a:ln w="0">
            <a:noFill/>
          </a:ln>
        </p:spPr>
      </p:pic>
      <p:sp>
        <p:nvSpPr>
          <p:cNvPr id="132" name="TextBox 9"/>
          <p:cNvSpPr/>
          <p:nvPr/>
        </p:nvSpPr>
        <p:spPr>
          <a:xfrm>
            <a:off x="882360" y="5736600"/>
            <a:ext cx="3668040" cy="4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5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Британский инженер Себастьян Ферранти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Прямоугольник 5"/>
          <p:cNvSpPr/>
          <p:nvPr/>
        </p:nvSpPr>
        <p:spPr>
          <a:xfrm>
            <a:off x="554400" y="1200960"/>
            <a:ext cx="8112240" cy="104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5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Первыми установками индукционного нагрева были индукционные плавильные печи с магнитопроводами. Опытная печь с открытым горизонтальным каналом была построена в Англии в 1887 г. Ферранти, а первая промышленная печь того же типа – в Швеции Кьеллином.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TextBox 9"/>
          <p:cNvSpPr/>
          <p:nvPr/>
        </p:nvSpPr>
        <p:spPr>
          <a:xfrm>
            <a:off x="5202000" y="5778720"/>
            <a:ext cx="3185280" cy="4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5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Шведский химик Фредрик Кьеллин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5" name="Рисунок 9" descr=""/>
          <p:cNvPicPr/>
          <p:nvPr/>
        </p:nvPicPr>
        <p:blipFill>
          <a:blip r:embed="rId2"/>
          <a:stretch/>
        </p:blipFill>
        <p:spPr>
          <a:xfrm>
            <a:off x="5789520" y="2418840"/>
            <a:ext cx="2010600" cy="3188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83920" y="537120"/>
            <a:ext cx="7886160" cy="508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Физические принципы индукционного нагрева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7" name="Объект 3" descr=""/>
          <p:cNvPicPr/>
          <p:nvPr/>
        </p:nvPicPr>
        <p:blipFill>
          <a:blip r:embed="rId1"/>
          <a:stretch/>
        </p:blipFill>
        <p:spPr>
          <a:xfrm>
            <a:off x="2756880" y="1972440"/>
            <a:ext cx="3704760" cy="3704760"/>
          </a:xfrm>
          <a:prstGeom prst="rect">
            <a:avLst/>
          </a:prstGeom>
          <a:ln w="0">
            <a:noFill/>
          </a:ln>
        </p:spPr>
      </p:pic>
      <p:sp>
        <p:nvSpPr>
          <p:cNvPr id="138" name="TextBox 6"/>
          <p:cNvSpPr/>
          <p:nvPr/>
        </p:nvSpPr>
        <p:spPr>
          <a:xfrm>
            <a:off x="8472600" y="6320880"/>
            <a:ext cx="247680" cy="24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0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4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TextBox 9"/>
          <p:cNvSpPr/>
          <p:nvPr/>
        </p:nvSpPr>
        <p:spPr>
          <a:xfrm>
            <a:off x="2756880" y="5716800"/>
            <a:ext cx="3704760" cy="4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5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Работа индукционного нагревателя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Прямоугольник 6"/>
          <p:cNvSpPr/>
          <p:nvPr/>
        </p:nvSpPr>
        <p:spPr>
          <a:xfrm>
            <a:off x="691560" y="1180080"/>
            <a:ext cx="8030520" cy="72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5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333333"/>
                </a:solidFill>
                <a:latin typeface="Times New Roman"/>
                <a:ea typeface="DejaVu Sans"/>
              </a:rPr>
              <a:t>Принцип индукционного нагрева заключается в преобразовании энергии электромагнитного поля, поглощаемой электропроводным нагреваемым объектом, в тепловую энергию.</a:t>
            </a:r>
            <a:r>
              <a:rPr b="0" lang="en-US" sz="1400" spc="-1" strike="noStrike">
                <a:solidFill>
                  <a:srgbClr val="333333"/>
                </a:solidFill>
                <a:latin typeface="Times New Roman"/>
                <a:ea typeface="DejaVu Sans"/>
              </a:rPr>
              <a:t> 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736640" y="425880"/>
            <a:ext cx="5670360" cy="508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Электрооборудование установок  индукционного нагрева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331560" y="3702600"/>
            <a:ext cx="2868840" cy="3978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Генератор высокой частоты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TextBox 6"/>
          <p:cNvSpPr/>
          <p:nvPr/>
        </p:nvSpPr>
        <p:spPr>
          <a:xfrm>
            <a:off x="8443440" y="6375600"/>
            <a:ext cx="247680" cy="24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0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5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Объект 9"/>
          <p:cNvSpPr/>
          <p:nvPr/>
        </p:nvSpPr>
        <p:spPr>
          <a:xfrm>
            <a:off x="6096240" y="4315680"/>
            <a:ext cx="2868840" cy="38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760" rIns="68760" tIns="34200" bIns="34200" anchor="t">
            <a:spAutoFit/>
          </a:bodyPr>
          <a:p>
            <a:pPr algn="ctr">
              <a:lnSpc>
                <a:spcPct val="15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Индуктор 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Объект 9"/>
          <p:cNvSpPr/>
          <p:nvPr/>
        </p:nvSpPr>
        <p:spPr>
          <a:xfrm>
            <a:off x="3226320" y="6191280"/>
            <a:ext cx="2868840" cy="38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760" rIns="68760" tIns="34200" bIns="34200" anchor="t">
            <a:spAutoFit/>
          </a:bodyPr>
          <a:p>
            <a:pPr algn="ctr">
              <a:lnSpc>
                <a:spcPct val="15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Блок конденсаторов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6" name="Рисунок 2" descr=""/>
          <p:cNvPicPr/>
          <p:nvPr/>
        </p:nvPicPr>
        <p:blipFill>
          <a:blip r:embed="rId1"/>
          <a:stretch/>
        </p:blipFill>
        <p:spPr>
          <a:xfrm>
            <a:off x="3226320" y="4038840"/>
            <a:ext cx="2869560" cy="2152080"/>
          </a:xfrm>
          <a:prstGeom prst="rect">
            <a:avLst/>
          </a:prstGeom>
          <a:ln w="0">
            <a:noFill/>
          </a:ln>
        </p:spPr>
      </p:pic>
      <p:pic>
        <p:nvPicPr>
          <p:cNvPr id="147" name="Рисунок 6" descr=""/>
          <p:cNvPicPr/>
          <p:nvPr/>
        </p:nvPicPr>
        <p:blipFill>
          <a:blip r:embed="rId2"/>
          <a:srcRect l="14764" t="8349" r="0" b="24677"/>
          <a:stretch/>
        </p:blipFill>
        <p:spPr>
          <a:xfrm>
            <a:off x="6141600" y="1288440"/>
            <a:ext cx="2551320" cy="2673000"/>
          </a:xfrm>
          <a:prstGeom prst="rect">
            <a:avLst/>
          </a:prstGeom>
          <a:ln w="0">
            <a:noFill/>
          </a:ln>
        </p:spPr>
      </p:pic>
      <p:pic>
        <p:nvPicPr>
          <p:cNvPr id="148" name="Рисунок 12" descr=""/>
          <p:cNvPicPr/>
          <p:nvPr/>
        </p:nvPicPr>
        <p:blipFill>
          <a:blip r:embed="rId3"/>
          <a:srcRect l="11231" t="0" r="0" b="16874"/>
          <a:stretch/>
        </p:blipFill>
        <p:spPr>
          <a:xfrm rot="16200000">
            <a:off x="801720" y="1108800"/>
            <a:ext cx="2152080" cy="2687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28560" y="346320"/>
            <a:ext cx="7886160" cy="335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 indent="0"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Разработка лабораторного индукционного нагревателя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0" name="Объект 14" descr=""/>
          <p:cNvPicPr/>
          <p:nvPr/>
        </p:nvPicPr>
        <p:blipFill>
          <a:blip r:embed="rId1"/>
          <a:stretch/>
        </p:blipFill>
        <p:spPr>
          <a:xfrm>
            <a:off x="1253880" y="879840"/>
            <a:ext cx="7141320" cy="5227920"/>
          </a:xfrm>
          <a:prstGeom prst="rect">
            <a:avLst/>
          </a:prstGeom>
          <a:ln w="0">
            <a:noFill/>
          </a:ln>
        </p:spPr>
      </p:pic>
      <p:sp>
        <p:nvSpPr>
          <p:cNvPr id="151" name="TextBox 6"/>
          <p:cNvSpPr/>
          <p:nvPr/>
        </p:nvSpPr>
        <p:spPr>
          <a:xfrm>
            <a:off x="8517240" y="6257880"/>
            <a:ext cx="247680" cy="24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0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6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Объект 9"/>
          <p:cNvSpPr/>
          <p:nvPr/>
        </p:nvSpPr>
        <p:spPr>
          <a:xfrm>
            <a:off x="1873800" y="6080760"/>
            <a:ext cx="5395320" cy="38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760" rIns="68760" tIns="34200" bIns="34200" anchor="t">
            <a:spAutoFit/>
          </a:bodyPr>
          <a:p>
            <a:pPr algn="ctr">
              <a:lnSpc>
                <a:spcPct val="15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Структурная схема лабораторного индукционного нагревателя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628560" y="438480"/>
            <a:ext cx="7886160" cy="3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 indent="0"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Разработка лабораторного индукционного нагревателя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TextBox 6"/>
          <p:cNvSpPr/>
          <p:nvPr/>
        </p:nvSpPr>
        <p:spPr>
          <a:xfrm>
            <a:off x="8470440" y="6293520"/>
            <a:ext cx="247680" cy="24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0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7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Объект 9"/>
          <p:cNvSpPr/>
          <p:nvPr/>
        </p:nvSpPr>
        <p:spPr>
          <a:xfrm>
            <a:off x="1869480" y="5918400"/>
            <a:ext cx="5404320" cy="38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760" rIns="68760" tIns="34200" bIns="34200" anchor="t">
            <a:spAutoFit/>
          </a:bodyPr>
          <a:p>
            <a:pPr algn="ctr">
              <a:lnSpc>
                <a:spcPct val="15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Принципиальная схема лабораторного индукционного нагревателя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6" name="Рисунок 3" descr=""/>
          <p:cNvPicPr/>
          <p:nvPr/>
        </p:nvPicPr>
        <p:blipFill>
          <a:blip r:embed="rId1"/>
          <a:stretch/>
        </p:blipFill>
        <p:spPr>
          <a:xfrm>
            <a:off x="0" y="939600"/>
            <a:ext cx="9143280" cy="4464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628560" y="420840"/>
            <a:ext cx="7886160" cy="508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 indent="0"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Расчёт экономических показателей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58" name="Объект 3"/>
          <p:cNvGraphicFramePr/>
          <p:nvPr/>
        </p:nvGraphicFramePr>
        <p:xfrm>
          <a:off x="778320" y="1059480"/>
          <a:ext cx="7585920" cy="5195160"/>
        </p:xfrm>
        <a:graphic>
          <a:graphicData uri="http://schemas.openxmlformats.org/drawingml/2006/table">
            <a:tbl>
              <a:tblPr/>
              <a:tblGrid>
                <a:gridCol w="2925360"/>
                <a:gridCol w="1580400"/>
                <a:gridCol w="1700640"/>
                <a:gridCol w="1379880"/>
              </a:tblGrid>
              <a:tr h="812160"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Цена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Кол-во изделий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Стоимость на 1 изделие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51800"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Электрические компоненты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29 156 672,16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5544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5 259,14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51800"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Расходные материалы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16 920 731,52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5544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3 052,08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51800"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Зарплатный фонд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1 037 628,90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5544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187,16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51800"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Амортизация оборудования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1 779,46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5544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0,32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51800"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Электроэнергия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7 943,32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5544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1,43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51800"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Вода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112,42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5544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0,02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51800"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Общепроизводственные расходы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103 762,89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5544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18,72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51800"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Общехозяйственные расходы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103 762,89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5544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18,72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51800"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51120" rIns="51120" anchor="ctr">
                      <a:noAutofit/>
                    </a:bodyPr>
                    <a:p>
                      <a:pPr algn="ctr">
                        <a:lnSpc>
                          <a:spcPct val="15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8 537,59 ₽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1120" marR="51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9" name="TextBox 6"/>
          <p:cNvSpPr/>
          <p:nvPr/>
        </p:nvSpPr>
        <p:spPr>
          <a:xfrm>
            <a:off x="8391240" y="6310080"/>
            <a:ext cx="247680" cy="24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0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8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628560" y="492120"/>
            <a:ext cx="7886160" cy="39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 indent="0"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ЗАКЛЮЧЕНИЕ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/>
          </p:nvPr>
        </p:nvSpPr>
        <p:spPr>
          <a:xfrm>
            <a:off x="628560" y="1434600"/>
            <a:ext cx="7886160" cy="3793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indent="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Был разработан и собран лабораторный индукционный нагреватель. Для достижения цели проекта были выполнены следующие задачи: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450000" algn="just">
              <a:lnSpc>
                <a:spcPct val="150000"/>
              </a:lnSpc>
              <a:buClr>
                <a:srgbClr val="000000"/>
              </a:buClr>
              <a:buFont typeface="Calibri Light"/>
              <a:buAutoNum type="arabicParenR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изучена история создания лабораторного индукционного нагревателя;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450000" algn="just">
              <a:lnSpc>
                <a:spcPct val="150000"/>
              </a:lnSpc>
              <a:buClr>
                <a:srgbClr val="000000"/>
              </a:buClr>
              <a:buFont typeface="Calibri Light"/>
              <a:buAutoNum type="arabicParenR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изучены физические принципы индукционного нагрева;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450000" algn="just">
              <a:lnSpc>
                <a:spcPct val="150000"/>
              </a:lnSpc>
              <a:buClr>
                <a:srgbClr val="000000"/>
              </a:buClr>
              <a:buFont typeface="Calibri Light"/>
              <a:buAutoNum type="arabicParenR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изучено электрооборудование установок индукционного нагрева;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450000" algn="just">
              <a:lnSpc>
                <a:spcPct val="150000"/>
              </a:lnSpc>
              <a:buClr>
                <a:srgbClr val="000000"/>
              </a:buClr>
              <a:buFont typeface="Calibri Light"/>
              <a:buAutoNum type="arabicParenR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рассмотрена классификация и назначение индукционных установок;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450000" algn="just">
              <a:lnSpc>
                <a:spcPct val="150000"/>
              </a:lnSpc>
              <a:buClr>
                <a:srgbClr val="000000"/>
              </a:buClr>
              <a:buFont typeface="Calibri Light"/>
              <a:buAutoNum type="arabicParenR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разработан лабораторный индукционный нагреватель;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450000" algn="just">
              <a:lnSpc>
                <a:spcPct val="150000"/>
              </a:lnSpc>
              <a:buClr>
                <a:srgbClr val="000000"/>
              </a:buClr>
              <a:buFont typeface="Calibri Light"/>
              <a:buAutoNum type="arabicParenR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произведён расчёт экономических показателей.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algn="l" pos="0"/>
              </a:tabLst>
            </a:pP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TextBox 6"/>
          <p:cNvSpPr/>
          <p:nvPr/>
        </p:nvSpPr>
        <p:spPr>
          <a:xfrm>
            <a:off x="8390880" y="6324120"/>
            <a:ext cx="248040" cy="24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0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9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641160" y="2585880"/>
            <a:ext cx="7886160" cy="99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4400" spc="-1" strike="noStrike">
                <a:solidFill>
                  <a:srgbClr val="000000"/>
                </a:solidFill>
                <a:latin typeface="Times New Roman"/>
              </a:rPr>
              <a:t>Спасибо за внимание!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3410</TotalTime>
  <Application>LibreOffice/7.5.1.2$Windows_X86_64 LibreOffice_project/fcbaee479e84c6cd81291587d2ee68cba099e129</Application>
  <AppVersion>15.0000</AppVersion>
  <Words>415</Words>
  <Paragraphs>94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2023-06-08T17:34:44Z</dcterms:created>
  <dc:creator>Максим Шалгачёв</dc:creator>
  <dc:description/>
  <dc:language>ru-RU</dc:language>
  <cp:lastModifiedBy/>
  <dcterms:modified xsi:type="dcterms:W3CDTF">2023-11-23T13:14:42Z</dcterms:modified>
  <cp:revision>67</cp:revision>
  <dc:subject/>
  <dc:title>Выпускная квалификационная работа «ЭЛЕКТРООБОРУДОВАНИЕ КОРОТКОВОЛНОВОГО АНТЕННОГО КОМПЛЕКСА»     Выполнила студент группы 0314-10АТПП Погодина Алёна Александровна Научный руководитель Обвалова Алина Денисовна    ПСКОВ 2023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PresentationFormat">
    <vt:lpwstr>Экран (4:3)</vt:lpwstr>
  </property>
  <property fmtid="{D5CDD505-2E9C-101B-9397-08002B2CF9AE}" pid="4" name="Slides">
    <vt:i4>11</vt:i4>
  </property>
</Properties>
</file>