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24" y="-35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86F1B-B006-465C-9C7A-094134E0B2C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54313-475A-4EF7-BB85-1429492CA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E67-2BFD-416B-A6CA-B516B64B05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4313-475A-4EF7-BB85-1429492CA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6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4313-475A-4EF7-BB85-1429492CAA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3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4313-475A-4EF7-BB85-1429492CAA3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0-ai-dietitian-app-nine.vercel.app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FA1218-B591-0380-0BCA-CBE7DFCE565C}"/>
              </a:ext>
            </a:extLst>
          </p:cNvPr>
          <p:cNvSpPr/>
          <p:nvPr/>
        </p:nvSpPr>
        <p:spPr>
          <a:xfrm>
            <a:off x="8228531" y="0"/>
            <a:ext cx="3961883" cy="4155540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ilroy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32E329-1F9F-86CD-C06D-FFFCF1B69544}"/>
              </a:ext>
            </a:extLst>
          </p:cNvPr>
          <p:cNvSpPr/>
          <p:nvPr/>
        </p:nvSpPr>
        <p:spPr>
          <a:xfrm>
            <a:off x="8228531" y="4155540"/>
            <a:ext cx="3961883" cy="198271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1713E6-A269-1603-9A76-B305EF48B7D4}"/>
              </a:ext>
            </a:extLst>
          </p:cNvPr>
          <p:cNvSpPr/>
          <p:nvPr/>
        </p:nvSpPr>
        <p:spPr>
          <a:xfrm>
            <a:off x="3394608" y="6138250"/>
            <a:ext cx="8795806" cy="71975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C705E1-32D5-52CA-AF8D-925C78681BE6}"/>
              </a:ext>
            </a:extLst>
          </p:cNvPr>
          <p:cNvSpPr/>
          <p:nvPr/>
        </p:nvSpPr>
        <p:spPr>
          <a:xfrm>
            <a:off x="1" y="4155540"/>
            <a:ext cx="3394607" cy="270246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Гаджиадамова Амина </a:t>
            </a:r>
            <a:r>
              <a:rPr lang="ru-RU" dirty="0" smtClean="0"/>
              <a:t>Абуталибовна</a:t>
            </a:r>
          </a:p>
          <a:p>
            <a:r>
              <a:rPr lang="ru-RU" dirty="0" smtClean="0"/>
              <a:t>Ерёмин </a:t>
            </a:r>
            <a:r>
              <a:rPr lang="ru-RU" dirty="0"/>
              <a:t>Максим Вадимович</a:t>
            </a:r>
          </a:p>
          <a:p>
            <a:r>
              <a:rPr lang="ru-RU" dirty="0" err="1"/>
              <a:t>Наумкин</a:t>
            </a:r>
            <a:r>
              <a:rPr lang="ru-RU" dirty="0"/>
              <a:t> Егор Сергеевич</a:t>
            </a:r>
          </a:p>
          <a:p>
            <a:r>
              <a:rPr lang="ru-RU" dirty="0" err="1"/>
              <a:t>Палютин</a:t>
            </a:r>
            <a:r>
              <a:rPr lang="ru-RU" dirty="0"/>
              <a:t> Игорь Андреевич</a:t>
            </a:r>
          </a:p>
          <a:p>
            <a:r>
              <a:rPr lang="ru-RU" dirty="0" err="1"/>
              <a:t>Злыдин</a:t>
            </a:r>
            <a:r>
              <a:rPr lang="ru-RU" dirty="0"/>
              <a:t> Павел </a:t>
            </a:r>
            <a:r>
              <a:rPr lang="ru-RU" dirty="0" err="1" smtClean="0"/>
              <a:t>Максимови</a:t>
            </a:r>
            <a:endParaRPr lang="ru-RU" dirty="0" smtClean="0"/>
          </a:p>
          <a:p>
            <a:r>
              <a:rPr lang="ru-RU" dirty="0" smtClean="0"/>
              <a:t>Черкашин </a:t>
            </a:r>
            <a:r>
              <a:rPr lang="ru-RU" dirty="0"/>
              <a:t>Артём Петрович</a:t>
            </a:r>
          </a:p>
          <a:p>
            <a:r>
              <a:rPr lang="ru-RU" dirty="0" err="1" smtClean="0"/>
              <a:t>Куулар</a:t>
            </a:r>
            <a:r>
              <a:rPr lang="ru-RU" dirty="0" smtClean="0"/>
              <a:t> </a:t>
            </a:r>
            <a:r>
              <a:rPr lang="ru-RU" dirty="0" err="1"/>
              <a:t>Айсаан</a:t>
            </a:r>
            <a:r>
              <a:rPr lang="ru-RU" dirty="0"/>
              <a:t> </a:t>
            </a:r>
            <a:r>
              <a:rPr lang="ru-RU" dirty="0" err="1"/>
              <a:t>Омакович</a:t>
            </a:r>
            <a:endParaRPr lang="ru-RU" dirty="0"/>
          </a:p>
          <a:p>
            <a:r>
              <a:rPr lang="ru-RU" dirty="0"/>
              <a:t>Ким Альберт </a:t>
            </a:r>
            <a:r>
              <a:rPr lang="ru-RU" dirty="0" smtClean="0"/>
              <a:t>Викторович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9373FC-1B9A-44DD-D9CC-DAFA860B2075}"/>
              </a:ext>
            </a:extLst>
          </p:cNvPr>
          <p:cNvSpPr/>
          <p:nvPr/>
        </p:nvSpPr>
        <p:spPr>
          <a:xfrm>
            <a:off x="3394608" y="4155540"/>
            <a:ext cx="4833921" cy="198271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E90510-3D90-D04E-BF61-D2F2BCBA52B3}"/>
              </a:ext>
            </a:extLst>
          </p:cNvPr>
          <p:cNvSpPr txBox="1"/>
          <p:nvPr/>
        </p:nvSpPr>
        <p:spPr>
          <a:xfrm>
            <a:off x="153889" y="850965"/>
            <a:ext cx="7968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Gilroy" panose="00000500000000000000" pitchFamily="2" charset="-52"/>
              </a:rPr>
              <a:t>ФИТОПИТ</a:t>
            </a:r>
          </a:p>
          <a:p>
            <a:r>
              <a:rPr lang="ru-RU" sz="6000" b="1" dirty="0">
                <a:latin typeface="Gilroy" panose="00000500000000000000" pitchFamily="2" charset="-52"/>
              </a:rPr>
              <a:t>Персональный план питания от 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929551A-BD45-7BD6-49F5-EC49F082B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49" y="6333728"/>
            <a:ext cx="3442251" cy="3287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FE47CCE-A8BF-C97C-1907-EE2F7C636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07" y="6179317"/>
            <a:ext cx="826492" cy="6443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1C18C7D-D356-7E95-913A-6488A94A2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72" y="6233326"/>
            <a:ext cx="1382504" cy="52959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Шрифт, символ, График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CB015A8D-7A47-3A27-D458-ADAA3B9CD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1" y="6189425"/>
            <a:ext cx="1603758" cy="617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30" y="0"/>
            <a:ext cx="3961883" cy="415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-1105594" y="3717032"/>
            <a:ext cx="4655046" cy="439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Arial Black" panose="020B0A04020102020204" pitchFamily="34" charset="0"/>
                <a:ea typeface="+mn-ea"/>
                <a:cs typeface="+mn-cs"/>
              </a:rPr>
              <a:t>Планы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Тестирование </a:t>
            </a:r>
            <a:r>
              <a:rPr lang="ru-RU" dirty="0"/>
              <a:t>MVP на 100-500 пользователей </a:t>
            </a:r>
            <a:endParaRPr lang="ru-RU" dirty="0" smtClean="0"/>
          </a:p>
          <a:p>
            <a:pPr lvl="0"/>
            <a:r>
              <a:rPr lang="ru-RU" dirty="0" smtClean="0"/>
              <a:t>Запуск </a:t>
            </a:r>
            <a:r>
              <a:rPr lang="ru-RU" dirty="0"/>
              <a:t>полной </a:t>
            </a:r>
            <a:r>
              <a:rPr lang="ru-RU" dirty="0" smtClean="0"/>
              <a:t>версии, </a:t>
            </a:r>
            <a:r>
              <a:rPr lang="ru-RU" dirty="0"/>
              <a:t>монетизация </a:t>
            </a:r>
            <a:r>
              <a:rPr lang="ru-RU" dirty="0" smtClean="0"/>
              <a:t>(</a:t>
            </a:r>
            <a:r>
              <a:rPr lang="en-US" dirty="0" smtClean="0"/>
              <a:t>Premium </a:t>
            </a:r>
            <a:r>
              <a:rPr lang="ru-RU" dirty="0" smtClean="0"/>
              <a:t>и </a:t>
            </a:r>
            <a:r>
              <a:rPr lang="ru-RU" dirty="0"/>
              <a:t>партнёрства с магазинами).</a:t>
            </a:r>
          </a:p>
          <a:p>
            <a:pPr lvl="0"/>
            <a:r>
              <a:rPr lang="ru-RU" dirty="0" smtClean="0"/>
              <a:t>Масштабирование </a:t>
            </a:r>
            <a:r>
              <a:rPr lang="ru-RU" dirty="0"/>
              <a:t>(маркетинг: </a:t>
            </a:r>
            <a:r>
              <a:rPr lang="ru-RU" dirty="0" err="1"/>
              <a:t>соцсети</a:t>
            </a:r>
            <a:r>
              <a:rPr lang="ru-RU" dirty="0"/>
              <a:t>/</a:t>
            </a:r>
            <a:r>
              <a:rPr lang="ru-RU" dirty="0" err="1"/>
              <a:t>инфлюенсеры</a:t>
            </a:r>
            <a:r>
              <a:rPr lang="ru-RU" dirty="0"/>
              <a:t>, </a:t>
            </a:r>
            <a:r>
              <a:rPr lang="ru-RU" dirty="0" smtClean="0"/>
              <a:t>увеличение числа пользователей)</a:t>
            </a:r>
          </a:p>
          <a:p>
            <a:pPr lvl="0"/>
            <a:r>
              <a:rPr lang="ru-RU" dirty="0" smtClean="0"/>
              <a:t>Добавление фото-трекинга, как отдельную подписку (</a:t>
            </a:r>
            <a:r>
              <a:rPr lang="en-US" dirty="0" smtClean="0"/>
              <a:t>Platinum)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415686" y="-243408"/>
            <a:ext cx="4032448" cy="39604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983638" y="-387424"/>
            <a:ext cx="1800200" cy="17281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Нам нужны:</a:t>
            </a:r>
          </a:p>
          <a:p>
            <a:r>
              <a:rPr lang="ru-RU" dirty="0" smtClean="0"/>
              <a:t>Партнеры</a:t>
            </a:r>
          </a:p>
          <a:p>
            <a:r>
              <a:rPr lang="ru-RU" dirty="0" smtClean="0"/>
              <a:t>Инвесторы</a:t>
            </a:r>
          </a:p>
          <a:p>
            <a:r>
              <a:rPr lang="ru-RU" dirty="0" smtClean="0"/>
              <a:t>Технологи и </a:t>
            </a:r>
            <a:r>
              <a:rPr lang="ru-RU" dirty="0" err="1" smtClean="0"/>
              <a:t>лид</a:t>
            </a:r>
            <a:r>
              <a:rPr lang="ru-RU" dirty="0" smtClean="0"/>
              <a:t>-разработчики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Наши контакты:</a:t>
            </a:r>
          </a:p>
          <a:p>
            <a:pPr marL="0" indent="0">
              <a:buNone/>
            </a:pPr>
            <a:r>
              <a:rPr lang="ru-RU" dirty="0" smtClean="0"/>
              <a:t>+7 963 837 0105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adzhiadamova.aa@dvfu.ru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53477" y="188640"/>
            <a:ext cx="6714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ФИТОПИТ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Персональный план питания от 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1700808"/>
            <a:ext cx="39624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598" y="10754"/>
            <a:ext cx="10971372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+mn-ea"/>
                <a:cs typeface="+mn-cs"/>
              </a:rPr>
              <a:t>Наш потенциальный клиент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1025351"/>
            <a:ext cx="4536504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0714" y="1484784"/>
            <a:ext cx="4472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Михаил</a:t>
            </a:r>
          </a:p>
          <a:p>
            <a:pPr algn="ctr"/>
            <a:r>
              <a:rPr lang="ru-RU" sz="2800" dirty="0" smtClean="0"/>
              <a:t>28 лет</a:t>
            </a:r>
          </a:p>
          <a:p>
            <a:pPr algn="ctr"/>
            <a:r>
              <a:rPr lang="ru-RU" sz="2800" dirty="0" smtClean="0"/>
              <a:t>Работает в офисе с графиком 5/2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15086" y="3877233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«Хочу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начать питаться сбалансированно, вкусно и полезно, чтобы поддерживать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форму».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7482" y="0"/>
            <a:ext cx="13440022" cy="6984776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  <a:ea typeface="+mn-ea"/>
                <a:cs typeface="+mn-cs"/>
              </a:rPr>
              <a:t>Здоровое тело начинается в тарелке</a:t>
            </a:r>
            <a:endParaRPr lang="ru-RU" sz="4000" b="1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1340769"/>
            <a:ext cx="1097137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Вы тратите часы на планирование еды, но результат не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радует</a:t>
            </a:r>
          </a:p>
          <a:p>
            <a:pPr marL="892175"/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Поиск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рецептов</a:t>
            </a:r>
          </a:p>
          <a:p>
            <a:pPr marL="892175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Подсчет КБЖУ</a:t>
            </a:r>
          </a:p>
          <a:p>
            <a:pPr marL="892175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Список покупок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892175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Вопросы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без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ответа</a:t>
            </a:r>
          </a:p>
          <a:p>
            <a:pPr marL="0" indent="0">
              <a:buNone/>
            </a:pPr>
            <a:r>
              <a:rPr lang="ru-RU" sz="3400" b="1" u="sng" dirty="0">
                <a:solidFill>
                  <a:schemeClr val="tx2">
                    <a:lumMod val="50000"/>
                  </a:schemeClr>
                </a:solidFill>
              </a:rPr>
              <a:t>Итог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: Нет системы, нет прогресса. Постоянный стресс, а не удовольствие от здоровой жизни.</a:t>
            </a:r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86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574926" y="1268760"/>
            <a:ext cx="4824536" cy="453650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379" y="2852936"/>
            <a:ext cx="4981629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Мобильное приложение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Фитопит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82838" y="598376"/>
            <a:ext cx="6408712" cy="587727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5684" y="908719"/>
            <a:ext cx="3459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Полная персонализация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3742828" y="944724"/>
            <a:ext cx="648072" cy="6480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03273" y="944724"/>
            <a:ext cx="648072" cy="6480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5992" y="756801"/>
            <a:ext cx="3108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algn="ctr"/>
            <a:r>
              <a:rPr lang="ru-RU" sz="2400" b="1" dirty="0"/>
              <a:t>План питания с рецептами</a:t>
            </a:r>
          </a:p>
        </p:txBody>
      </p:sp>
      <p:sp>
        <p:nvSpPr>
          <p:cNvPr id="9" name="Овал 8"/>
          <p:cNvSpPr/>
          <p:nvPr/>
        </p:nvSpPr>
        <p:spPr>
          <a:xfrm>
            <a:off x="2782838" y="4389813"/>
            <a:ext cx="648072" cy="6480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867514" y="3068960"/>
            <a:ext cx="648072" cy="6480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050273" y="35370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Чат-бот с ИИ для вопросов по питанию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27309" y="5301208"/>
            <a:ext cx="648072" cy="6480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485606" y="5806494"/>
            <a:ext cx="371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Генерация списка продуктов и их </a:t>
            </a:r>
            <a:r>
              <a:rPr lang="ru-RU" sz="2400" b="1" dirty="0" smtClean="0"/>
              <a:t>доставка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988" y="5070375"/>
            <a:ext cx="315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Аналитика и прогресс</a:t>
            </a:r>
          </a:p>
        </p:txBody>
      </p:sp>
    </p:spTree>
    <p:extLst>
      <p:ext uri="{BB962C8B-B14F-4D97-AF65-F5344CB8AC3E}">
        <p14:creationId xmlns:p14="http://schemas.microsoft.com/office/powerpoint/2010/main" val="32176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974" y="188640"/>
            <a:ext cx="3829501" cy="106613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Прототип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1628800"/>
            <a:ext cx="4383309" cy="431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083789"/>
            <a:ext cx="11237677" cy="561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Arial Black" panose="020B0A04020102020204" pitchFamily="34" charset="0"/>
                <a:ea typeface="+mn-ea"/>
                <a:cs typeface="+mn-cs"/>
              </a:rPr>
              <a:t>Монетизация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Freemium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200" dirty="0"/>
              <a:t>Генерация базового плана питания на 3 </a:t>
            </a:r>
            <a:r>
              <a:rPr lang="ru-RU" sz="2200" dirty="0" smtClean="0"/>
              <a:t>дня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200" dirty="0"/>
              <a:t>Ограниченное число запросов в ИИ-чате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200" dirty="0"/>
              <a:t>Базовый ручной трекинг </a:t>
            </a:r>
            <a:r>
              <a:rPr lang="ru-RU" sz="2200" dirty="0" smtClean="0"/>
              <a:t>калорий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/>
              <a:t>Premium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200" dirty="0" smtClean="0"/>
              <a:t>Еженедельный </a:t>
            </a:r>
            <a:r>
              <a:rPr lang="ru-RU" sz="2200" dirty="0"/>
              <a:t>ИИ-план питания с полной </a:t>
            </a:r>
            <a:r>
              <a:rPr lang="ru-RU" sz="2200" dirty="0" smtClean="0"/>
              <a:t>персонализацией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200" dirty="0"/>
              <a:t>Неограниченный ИИ-чат с персональным «диетологом»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200" dirty="0"/>
              <a:t>Расширенная аналитика: сравнение недель, прогресс по целям, динамика показателей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200" dirty="0" smtClean="0"/>
              <a:t>Генерация </a:t>
            </a:r>
            <a:r>
              <a:rPr lang="ru-RU" sz="2200" dirty="0"/>
              <a:t>списка покупок в 1 </a:t>
            </a:r>
            <a:r>
              <a:rPr lang="ru-RU" sz="2200" dirty="0" smtClean="0"/>
              <a:t>клик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200" dirty="0"/>
              <a:t>Приоритетная поддержка</a:t>
            </a:r>
          </a:p>
          <a:p>
            <a:pPr marL="0" lvl="1" indent="0">
              <a:buNone/>
            </a:pPr>
            <a:endParaRPr lang="ru-RU" dirty="0"/>
          </a:p>
          <a:p>
            <a:pPr marL="0" lvl="1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9911630" y="0"/>
            <a:ext cx="1296144" cy="1484784"/>
          </a:xfrm>
          <a:prstGeom prst="triangle">
            <a:avLst>
              <a:gd name="adj" fmla="val 100000"/>
            </a:avLst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9911630" y="-1"/>
            <a:ext cx="1296144" cy="1484784"/>
          </a:xfrm>
          <a:prstGeom prst="triangle">
            <a:avLst>
              <a:gd name="adj" fmla="val 0"/>
            </a:avLst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95406" y="621852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700 руб./мес.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08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64" y="0"/>
            <a:ext cx="1097137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Black" panose="020B0A04020102020204" pitchFamily="34" charset="0"/>
                <a:ea typeface="+mn-ea"/>
                <a:cs typeface="+mn-cs"/>
              </a:rPr>
              <a:t>Объем рынка приложений для здоровья и фитнеса</a:t>
            </a:r>
          </a:p>
        </p:txBody>
      </p:sp>
      <p:sp>
        <p:nvSpPr>
          <p:cNvPr id="4" name="Овал 3"/>
          <p:cNvSpPr/>
          <p:nvPr/>
        </p:nvSpPr>
        <p:spPr>
          <a:xfrm>
            <a:off x="-456414" y="1412776"/>
            <a:ext cx="13173744" cy="10009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492460" y="3068959"/>
            <a:ext cx="13173744" cy="97561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02536" y="1628800"/>
            <a:ext cx="2589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TAM</a:t>
            </a:r>
          </a:p>
          <a:p>
            <a:pPr algn="ctr"/>
            <a:r>
              <a:rPr lang="en-US" sz="3200" b="1" dirty="0" smtClean="0"/>
              <a:t>554 </a:t>
            </a:r>
            <a:r>
              <a:rPr lang="ru-RU" sz="3200" b="1" dirty="0" smtClean="0"/>
              <a:t>млрд </a:t>
            </a:r>
            <a:r>
              <a:rPr lang="ru-RU" sz="3200" b="1" dirty="0" err="1" smtClean="0"/>
              <a:t>руб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84045" y="3645024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SAM</a:t>
            </a:r>
          </a:p>
          <a:p>
            <a:pPr algn="ctr"/>
            <a:r>
              <a:rPr lang="en-US" sz="3200" b="1" dirty="0"/>
              <a:t>7 </a:t>
            </a:r>
            <a:r>
              <a:rPr lang="ru-RU" sz="3200" b="1" dirty="0"/>
              <a:t>млрд </a:t>
            </a:r>
            <a:r>
              <a:rPr lang="ru-RU" sz="3200" b="1" dirty="0" err="1"/>
              <a:t>руб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-334116" y="4941168"/>
            <a:ext cx="13173744" cy="97561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90498" y="646807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*по оценке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SmartRanking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FitStars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fitnessdata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6464" y="5301208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SOM</a:t>
            </a:r>
            <a:endParaRPr lang="en-US" sz="3200" b="1" dirty="0"/>
          </a:p>
          <a:p>
            <a:pPr algn="ctr"/>
            <a:r>
              <a:rPr lang="en-US" sz="3200" b="1" dirty="0" smtClean="0"/>
              <a:t>2</a:t>
            </a:r>
            <a:r>
              <a:rPr lang="ru-RU" sz="3200" b="1" dirty="0" smtClean="0"/>
              <a:t>0</a:t>
            </a:r>
            <a:r>
              <a:rPr lang="en-US" sz="3200" b="1" dirty="0" smtClean="0"/>
              <a:t> </a:t>
            </a:r>
            <a:r>
              <a:rPr lang="ru-RU" sz="3200" b="1" dirty="0" smtClean="0"/>
              <a:t>млн </a:t>
            </a:r>
            <a:r>
              <a:rPr lang="ru-RU" sz="3200" b="1" dirty="0" err="1" smtClean="0"/>
              <a:t>руб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618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  <a:ea typeface="+mn-ea"/>
                <a:cs typeface="+mn-cs"/>
              </a:rPr>
              <a:t>Доходы и расходы</a:t>
            </a:r>
            <a:endParaRPr lang="ru-RU" sz="4000" b="1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охвате 10 000 пользователей Владивостока, допустим, что 600 из них оформят ежемесячную подписку, тогда ср. годовая выручка составит </a:t>
            </a:r>
            <a:r>
              <a:rPr lang="en-US" b="1" dirty="0" smtClean="0"/>
              <a:t>~ </a:t>
            </a:r>
            <a:r>
              <a:rPr lang="ru-RU" b="1" dirty="0" smtClean="0"/>
              <a:t>5</a:t>
            </a:r>
            <a:r>
              <a:rPr lang="en-US" b="1" dirty="0" smtClean="0"/>
              <a:t> </a:t>
            </a:r>
            <a:r>
              <a:rPr lang="ru-RU" b="1" dirty="0" smtClean="0"/>
              <a:t>млн руб. </a:t>
            </a:r>
          </a:p>
          <a:p>
            <a:endParaRPr lang="ru-RU" b="1" dirty="0"/>
          </a:p>
          <a:p>
            <a:r>
              <a:rPr lang="ru-RU" dirty="0"/>
              <a:t>ФОТ (только </a:t>
            </a:r>
            <a:r>
              <a:rPr lang="ru-RU" dirty="0" err="1"/>
              <a:t>founders</a:t>
            </a:r>
            <a:r>
              <a:rPr lang="ru-RU" dirty="0"/>
              <a:t> + </a:t>
            </a:r>
            <a:r>
              <a:rPr lang="ru-RU" dirty="0" err="1"/>
              <a:t>фриланс</a:t>
            </a:r>
            <a:r>
              <a:rPr lang="ru-RU" dirty="0"/>
              <a:t>) → </a:t>
            </a:r>
            <a:r>
              <a:rPr lang="ru-RU" b="1" dirty="0"/>
              <a:t>800 </a:t>
            </a:r>
            <a:r>
              <a:rPr lang="ru-RU" b="1" dirty="0" err="1" smtClean="0"/>
              <a:t>тыс</a:t>
            </a:r>
            <a:r>
              <a:rPr lang="ru-RU" b="1" dirty="0" smtClean="0"/>
              <a:t> </a:t>
            </a:r>
            <a:r>
              <a:rPr lang="ru-RU" b="1" dirty="0"/>
              <a:t>руб./год</a:t>
            </a:r>
            <a:r>
              <a:rPr lang="ru-RU" dirty="0"/>
              <a:t>, </a:t>
            </a:r>
            <a:r>
              <a:rPr lang="ru-RU" dirty="0" smtClean="0"/>
              <a:t>Маркетинг </a:t>
            </a:r>
            <a:r>
              <a:rPr lang="ru-RU" dirty="0"/>
              <a:t>(точечный) → </a:t>
            </a:r>
            <a:r>
              <a:rPr lang="ru-RU" b="1" dirty="0"/>
              <a:t>600 </a:t>
            </a:r>
            <a:r>
              <a:rPr lang="ru-RU" b="1" dirty="0" err="1" smtClean="0"/>
              <a:t>тыс</a:t>
            </a:r>
            <a:r>
              <a:rPr lang="ru-RU" b="1" dirty="0" smtClean="0"/>
              <a:t> </a:t>
            </a:r>
            <a:r>
              <a:rPr lang="ru-RU" b="1" dirty="0"/>
              <a:t>руб./год</a:t>
            </a:r>
            <a:r>
              <a:rPr lang="ru-RU" dirty="0"/>
              <a:t>.  </a:t>
            </a:r>
            <a:r>
              <a:rPr lang="ru-RU" dirty="0" smtClean="0"/>
              <a:t>                      </a:t>
            </a:r>
            <a:r>
              <a:rPr lang="ru-RU" dirty="0" smtClean="0"/>
              <a:t>       ИИ-модель </a:t>
            </a:r>
            <a:r>
              <a:rPr lang="ru-RU" dirty="0" smtClean="0"/>
              <a:t>→</a:t>
            </a:r>
            <a:r>
              <a:rPr lang="ru-RU" dirty="0"/>
              <a:t> </a:t>
            </a:r>
            <a:r>
              <a:rPr lang="ru-RU" b="1" dirty="0" smtClean="0"/>
              <a:t>~ 600 </a:t>
            </a:r>
            <a:r>
              <a:rPr lang="ru-RU" b="1" dirty="0"/>
              <a:t>тыс. руб./год</a:t>
            </a:r>
            <a:r>
              <a:rPr lang="ru-RU" dirty="0" smtClean="0"/>
              <a:t>.</a:t>
            </a:r>
          </a:p>
          <a:p>
            <a:endParaRPr lang="ru-RU" b="1" dirty="0"/>
          </a:p>
          <a:p>
            <a:r>
              <a:rPr lang="ru-RU" dirty="0" smtClean="0"/>
              <a:t>Операционная прибыль (первые 12 месяцев)  </a:t>
            </a:r>
            <a:r>
              <a:rPr lang="en-US" dirty="0" smtClean="0"/>
              <a:t>~ </a:t>
            </a:r>
            <a:r>
              <a:rPr lang="ru-RU" b="1" dirty="0" smtClean="0"/>
              <a:t>3 </a:t>
            </a:r>
            <a:r>
              <a:rPr lang="ru-RU" b="1" dirty="0" smtClean="0"/>
              <a:t>млн </a:t>
            </a:r>
            <a:r>
              <a:rPr lang="ru-RU" b="1" dirty="0" err="1" smtClean="0"/>
              <a:t>руб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9911630" y="0"/>
            <a:ext cx="1296144" cy="1484784"/>
          </a:xfrm>
          <a:prstGeom prst="triangle">
            <a:avLst>
              <a:gd name="adj" fmla="val 100000"/>
            </a:avLst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9882845" y="-15688"/>
            <a:ext cx="1296144" cy="1484784"/>
          </a:xfrm>
          <a:prstGeom prst="triangle">
            <a:avLst>
              <a:gd name="adj" fmla="val 0"/>
            </a:avLst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Arial Black" panose="020B0A04020102020204" pitchFamily="34" charset="0"/>
                <a:ea typeface="+mn-ea"/>
                <a:cs typeface="+mn-cs"/>
              </a:rPr>
              <a:t>Конкуренты</a:t>
            </a:r>
            <a:endParaRPr lang="ru-RU" sz="4000" b="1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47425"/>
              </p:ext>
            </p:extLst>
          </p:nvPr>
        </p:nvGraphicFramePr>
        <p:xfrm>
          <a:off x="23479" y="-8995"/>
          <a:ext cx="12118405" cy="686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6812"/>
                <a:gridCol w="3349582"/>
                <a:gridCol w="2832167"/>
                <a:gridCol w="2559844"/>
              </a:tblGrid>
              <a:tr h="25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Функция / Характеристика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"Фитопит" 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FatSecret / Yazio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"Еда и Здоровье" 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25619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Персонализация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4258" marR="4258" marT="42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Индивидуальный ИИ-план питания на неделю/месяц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Автогенерация с учетом ВСЕХ данных (аллергии, цели, предпочтения)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Шаблонные планы или ручной подбор рецептов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Рекомендации на основе целей, но не полноценный автоплан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388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Учет аллергий и </a:t>
                      </a:r>
                      <a:r>
                        <a:rPr lang="ru-RU" sz="1600" u="none" strike="noStrike" dirty="0" err="1">
                          <a:effectLst/>
                        </a:rPr>
                        <a:t>непереносимостей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Детальный учет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Базовый учет 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Базовый учет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754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Учет локальных пищевых привычек (РФ/ДВ)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Можно обучать ИИ на локальных данных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Глобальная база, нет локальных особенностей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Есть российские продукты, но без регионального фокуса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2545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ИИ-помощник</a:t>
                      </a:r>
                      <a:endParaRPr lang="ru-RU" sz="1600" b="1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4258" marR="4258" marT="42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Чат-бот с ИИ для вопросов по питанию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Есть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❌ 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❌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504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Адаптация плана при пропуске приема пищи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Автоматически (ИИ предлагает коррекцию)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❌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❌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2545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Интеграция и удобство</a:t>
                      </a:r>
                      <a:endParaRPr lang="ru-RU" sz="1600" b="1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4258" marR="4258" marT="42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Интеграция с доставкой продуктов (Владивосток)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Планируется, уникально для региона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❌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❌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388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Фото-трекинг еды (</a:t>
                      </a:r>
                      <a:r>
                        <a:rPr lang="en-US" sz="1600" u="none" strike="noStrike">
                          <a:effectLst/>
                        </a:rPr>
                        <a:t>Computer Vision)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 планах, как премиум-фича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Yazio, </a:t>
                      </a:r>
                      <a:r>
                        <a:rPr lang="ru-RU" sz="1600" u="none" strike="noStrike">
                          <a:effectLst/>
                        </a:rPr>
                        <a:t>премиум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Есть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2545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Аналитика и прогресс</a:t>
                      </a:r>
                      <a:endParaRPr lang="ru-RU" sz="1600" b="1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4258" marR="4258" marT="42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Сравнение недель, динамика целей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Детальная аналитика в премиум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Есть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Есть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504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Психологическая поддержка / мотивация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Через </a:t>
                      </a:r>
                      <a:r>
                        <a:rPr lang="ru-RU" sz="1600" u="none" strike="noStrike" dirty="0" smtClean="0">
                          <a:effectLst/>
                        </a:rPr>
                        <a:t>ИИ-чат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Сообщества, статьи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Сообщества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2545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Монетизация и доступность</a:t>
                      </a:r>
                      <a:endParaRPr lang="ru-RU" sz="1600" b="1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4258" marR="4258" marT="42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Бесплатный функционал (</a:t>
                      </a:r>
                      <a:r>
                        <a:rPr lang="en-US" sz="1600" u="none" strike="noStrike">
                          <a:effectLst/>
                        </a:rPr>
                        <a:t>Freemium)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План на 3 дня, базовый трекинг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Есть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Есть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  <a:tr h="25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Цена подписки (в месяц)</a:t>
                      </a:r>
                      <a:endParaRPr lang="ru-RU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700 </a:t>
                      </a:r>
                      <a:r>
                        <a:rPr lang="ru-RU" sz="1600" u="none" strike="noStrike" dirty="0" err="1">
                          <a:effectLst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~$9.99 / ~1000 руб. (</a:t>
                      </a:r>
                      <a:r>
                        <a:rPr lang="en-US" sz="1600" u="none" strike="noStrike">
                          <a:effectLst/>
                        </a:rPr>
                        <a:t>Yazio)</a:t>
                      </a:r>
                      <a:endParaRPr lang="en-US" sz="1600" b="0" i="0" u="none" strike="noStrike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~299-599 руб.</a:t>
                      </a:r>
                      <a:endParaRPr lang="ru-RU" sz="16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51093" marR="4258" marT="42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459</Words>
  <Application>Microsoft Office PowerPoint</Application>
  <PresentationFormat>Произвольный</PresentationFormat>
  <Paragraphs>129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Наш потенциальный клиент</vt:lpstr>
      <vt:lpstr>Здоровое тело начинается в тарелке</vt:lpstr>
      <vt:lpstr>Мобильное приложение «Фитопит»</vt:lpstr>
      <vt:lpstr>Прототип</vt:lpstr>
      <vt:lpstr>Монетизация</vt:lpstr>
      <vt:lpstr>Объем рынка приложений для здоровья и фитнеса</vt:lpstr>
      <vt:lpstr>Доходы и расходы</vt:lpstr>
      <vt:lpstr>Конкуренты</vt:lpstr>
      <vt:lpstr>Планы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2025-12-12T00:42:34Z</dcterms:created>
  <dcterms:modified xsi:type="dcterms:W3CDTF">2025-12-12T06:59:35Z</dcterms:modified>
</cp:coreProperties>
</file>