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0" r:id="rId6"/>
    <p:sldId id="263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лас олексенко" initials="во" lastIdx="1" clrIdx="0">
    <p:extLst>
      <p:ext uri="{19B8F6BF-5375-455C-9EA6-DF929625EA0E}">
        <p15:presenceInfo xmlns:p15="http://schemas.microsoft.com/office/powerpoint/2012/main" userId="b45e5b9fd516835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7" autoAdjust="0"/>
    <p:restoredTop sz="94660"/>
  </p:normalViewPr>
  <p:slideViewPr>
    <p:cSldViewPr snapToGrid="0">
      <p:cViewPr varScale="1">
        <p:scale>
          <a:sx n="72" d="100"/>
          <a:sy n="72" d="100"/>
        </p:scale>
        <p:origin x="5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ACF2EF-FD0C-4B91-855C-33FA7738F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725405-56B7-4DB4-8D42-CE433FA228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BE16CA-214A-4BBC-A6FB-84DCD51CF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9A4B2-52A0-4B45-8CA5-E65FCB13616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840D5E-2D8C-45B6-BC76-9277B029C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FC9145-0158-4507-9FB2-BBE257B45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DCE9-A917-47EF-B625-9F07C01FE2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222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8D4DFB-4F74-49CB-9336-A1BF0F654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D1BE30-6ECF-45E4-981F-8DD5E679FF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12EF41-F122-416D-9DE1-8C32AF000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9A4B2-52A0-4B45-8CA5-E65FCB13616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661C54-859A-42E3-B048-A3D5F3CD2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E51EBB-3298-4191-A13E-01353195D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DCE9-A917-47EF-B625-9F07C01FE2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779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58DC04-F23A-4D1C-A6FF-5699B31C1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05EE1A-881F-4345-A025-CCDF7365D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DE7E16-553E-477C-9EAE-44F7CFD5E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9A4B2-52A0-4B45-8CA5-E65FCB13616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93AAA4-A514-42D4-A327-4BB608F3A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AFC108-EF67-43D5-ADE3-1A420A5F0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DCE9-A917-47EF-B625-9F07C01FE2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198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5E0BF1-CD36-4ED3-A920-9F9361D77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DBBF72-0659-4E63-85F1-1543E2BAF7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E172913-5655-43CF-858F-31CFB85427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8BA8EE-11AE-426A-B93A-B44E72E35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9A4B2-52A0-4B45-8CA5-E65FCB13616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182D41-D6DF-4EC0-A6A5-C21B76609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FCFD0A-EF70-408E-A49D-40C741077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DCE9-A917-47EF-B625-9F07C01FE2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4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3A4A91-7DFB-45CC-9B5A-5F3FE73B9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7460DE-73AD-4F03-B4AD-E9C03F024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7E2C0D7-FE89-43B0-A453-CC3A6A0B37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BE76019-15A5-4810-9404-857B17F1DF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21179C9-EF4E-4174-8444-34122D0E69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F657709-BC7F-4930-B1A4-46D0E99F7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9A4B2-52A0-4B45-8CA5-E65FCB13616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B6F2997-38CA-4E24-AB7C-7A9F16B9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87C4FCF-5E4C-41FA-9466-B9EA47E3B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DCE9-A917-47EF-B625-9F07C01FE2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342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4E49AD-DAE3-4A86-BD49-3A1EEA49B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434A641-7AA5-4E0D-8D63-7B1312008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9A4B2-52A0-4B45-8CA5-E65FCB13616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7B3CED5-2B6F-4516-9C83-8492F31A3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AF2353A-659D-4DB2-946D-7EB3A9512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DCE9-A917-47EF-B625-9F07C01FE2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029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695E1C9-5825-4D24-B3DC-765F4E8D2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9A4B2-52A0-4B45-8CA5-E65FCB13616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DA5B70E-1624-452D-A5C2-940A13D66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DFA7A40-330D-46F4-8198-73BADC8D4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DCE9-A917-47EF-B625-9F07C01FE2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101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0DC93-36E9-4772-97BC-730C7921B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38E57C-DC05-4EB6-BAA4-1B54DF839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4DFDE73-D3AD-478D-BFB6-93391E479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A2C780-76CA-4100-8533-17C4CABF0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9A4B2-52A0-4B45-8CA5-E65FCB13616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CD0A4B-52D4-499D-9EC9-FF04FE6CE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17DD45-2797-4885-83F6-3F991A653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DCE9-A917-47EF-B625-9F07C01FE2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842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36DDA-B6D7-47CD-8B9E-D5F8255D9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392E0EB-5B5F-443F-A418-301C919EAC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D49CD0B-ED30-46AD-AC27-81C4225464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F82FD5-1D45-4935-9D7E-A66CC1CC2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9A4B2-52A0-4B45-8CA5-E65FCB13616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637DFF2-EEAF-4ACA-83B4-44F61D444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2D0B2C-B96C-4BD4-84E5-80A5F8C6F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DCE9-A917-47EF-B625-9F07C01FE2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819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1ABFED-8A8A-48FF-B8CB-8ADEFBEC1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CC1C9CF-4F9B-4508-9270-D1AE5E1715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4519A0-AF14-487C-8394-2B976F439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9A4B2-52A0-4B45-8CA5-E65FCB13616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E4352C-C2D3-4CBA-B563-45771F3A5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A8DED5-E0F8-4978-8E0E-500387097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DCE9-A917-47EF-B625-9F07C01FE2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006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45F567A-D7C9-429C-914F-A72BB7E515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2DAD427-BE54-4EB6-A505-8811E2F083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D25AC0-3ECE-4F1A-9BBE-1BDDE805D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9A4B2-52A0-4B45-8CA5-E65FCB13616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37FCB5-9475-4B30-B1D8-3CE36EC8A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93E037-EECD-43D3-B49F-210AAE4A8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DCE9-A917-47EF-B625-9F07C01FE2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694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10" b="0" i="0">
                <a:solidFill>
                  <a:schemeClr val="bg1"/>
                </a:solidFill>
                <a:latin typeface="Peugeot"/>
                <a:cs typeface="Peugeo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0521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289159-2B6A-4FF8-A432-DD1EC8578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24A0EC-E081-4C90-A4CD-32413C10B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98386A-BD8D-4780-9C81-BBAEBDF166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9A4B2-52A0-4B45-8CA5-E65FCB13616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6FA40F-4DB5-45F2-8098-9771036AA3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25280F-607D-43A9-846C-E8B9A8ECBA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FDCE9-A917-47EF-B625-9F07C01FE2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883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02BE9D-6DDA-4DEB-A584-A4007ED35F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DDA8DCB-740D-4950-811B-F83549C9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95B21F-36E3-4658-A5AA-1E053FCB02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6" t="18740" r="30915" b="14185"/>
          <a:stretch/>
        </p:blipFill>
        <p:spPr>
          <a:xfrm>
            <a:off x="3181455" y="854052"/>
            <a:ext cx="4636394" cy="4597758"/>
          </a:xfrm>
          <a:prstGeom prst="rect">
            <a:avLst/>
          </a:prstGeom>
        </p:spPr>
      </p:pic>
      <p:sp>
        <p:nvSpPr>
          <p:cNvPr id="14" name="НАЗВАНИЕ ПРОЕКТА">
            <a:extLst>
              <a:ext uri="{FF2B5EF4-FFF2-40B4-BE49-F238E27FC236}">
                <a16:creationId xmlns:a16="http://schemas.microsoft.com/office/drawing/2014/main" id="{AB7778AA-382D-42C8-B24A-284B4BBEC383}"/>
              </a:ext>
            </a:extLst>
          </p:cNvPr>
          <p:cNvSpPr txBox="1">
            <a:spLocks/>
          </p:cNvSpPr>
          <p:nvPr/>
        </p:nvSpPr>
        <p:spPr>
          <a:xfrm>
            <a:off x="3181455" y="3667863"/>
            <a:ext cx="5074161" cy="1828801"/>
          </a:xfrm>
          <a:prstGeom prst="rect">
            <a:avLst/>
          </a:prstGeom>
        </p:spPr>
        <p:txBody>
          <a:bodyPr vert="horz" lIns="45699" tIns="45699" rIns="45699" bIns="45699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6000" b="0" spc="0">
                <a:solidFill>
                  <a:srgbClr val="FF0000"/>
                </a:solidFill>
                <a:latin typeface="Gilroy-Medium"/>
                <a:ea typeface="Gilroy-Medium"/>
                <a:cs typeface="Gilroy-Medium"/>
                <a:sym typeface="Gilroy-Medium"/>
              </a:defRPr>
            </a:pP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Gilroy-Medium"/>
                <a:ea typeface="Gilroy-Medium"/>
                <a:cs typeface="Gilroy-Medium"/>
                <a:sym typeface="Gilroy-Medium"/>
              </a:rPr>
              <a:t>AquaApp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Gilroy-Medium"/>
              <a:ea typeface="Gilroy-Medium"/>
              <a:cs typeface="Gilroy-Medium"/>
              <a:sym typeface="Gilroy-Medium"/>
            </a:endParaRPr>
          </a:p>
        </p:txBody>
      </p:sp>
    </p:spTree>
    <p:extLst>
      <p:ext uri="{BB962C8B-B14F-4D97-AF65-F5344CB8AC3E}">
        <p14:creationId xmlns:p14="http://schemas.microsoft.com/office/powerpoint/2010/main" val="5784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F01C7D-BCBC-4D75-9D7C-2568DA1E3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91" y="18255"/>
            <a:ext cx="10515600" cy="1325563"/>
          </a:xfrm>
        </p:spPr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59920D-42B4-4E36-9617-AD61BA7D6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еобходимо максимально точно сформулировать целевую аудиторию и проблему/проблемы потребителя вашего продукта. Не рекомендуем указывать больше 2-3 проблем.…">
            <a:extLst>
              <a:ext uri="{FF2B5EF4-FFF2-40B4-BE49-F238E27FC236}">
                <a16:creationId xmlns:a16="http://schemas.microsoft.com/office/drawing/2014/main" id="{1E186AC6-0A08-4281-832F-B91C28E7B976}"/>
              </a:ext>
            </a:extLst>
          </p:cNvPr>
          <p:cNvSpPr txBox="1"/>
          <p:nvPr/>
        </p:nvSpPr>
        <p:spPr>
          <a:xfrm>
            <a:off x="556591" y="1125869"/>
            <a:ext cx="10797209" cy="5550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defTabSz="914400">
              <a:spcBef>
                <a:spcPts val="0"/>
              </a:spcBef>
              <a:defRPr sz="2400" b="1">
                <a:latin typeface="Gilroy-Bold"/>
                <a:ea typeface="Gilroy-Bold"/>
                <a:cs typeface="Gilroy-Bold"/>
                <a:sym typeface="Gilroy-Bold"/>
              </a:defRPr>
            </a:pPr>
            <a:endParaRPr dirty="0"/>
          </a:p>
          <a:p>
            <a:pPr defTabSz="914400">
              <a:spcBef>
                <a:spcPts val="0"/>
              </a:spcBef>
              <a:defRPr sz="2200" b="1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ru-RU" b="0" dirty="0">
                <a:latin typeface="Gilroy-Regular"/>
                <a:ea typeface="Gilroy-Regular"/>
                <a:cs typeface="Gilroy-Regular"/>
                <a:sym typeface="Gilroy-Regular"/>
              </a:rPr>
              <a:t>Домохозяйства: семьи, заботящиеся о здоровье и благополучии, которые стремятся улучшить качество питьевой воды в своих домах.</a:t>
            </a:r>
          </a:p>
          <a:p>
            <a:pPr defTabSz="914400">
              <a:spcBef>
                <a:spcPts val="0"/>
              </a:spcBef>
              <a:defRPr sz="2200" b="1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ru-RU" b="0" dirty="0">
                <a:latin typeface="Gilroy-Regular"/>
                <a:ea typeface="Gilroy-Regular"/>
                <a:cs typeface="Gilroy-Regular"/>
                <a:sym typeface="Gilroy-Regular"/>
              </a:rPr>
              <a:t>  </a:t>
            </a:r>
          </a:p>
          <a:p>
            <a:pPr defTabSz="914400">
              <a:spcBef>
                <a:spcPts val="0"/>
              </a:spcBef>
              <a:defRPr sz="2200" b="1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ru-RU" b="0" dirty="0">
                <a:latin typeface="Gilroy-Regular"/>
                <a:ea typeface="Gilroy-Regular"/>
                <a:cs typeface="Gilroy-Regular"/>
                <a:sym typeface="Gilroy-Regular"/>
              </a:rPr>
              <a:t>- Малые предприятия: кафе, рестораны и магазины, которые хотят обеспечивать своих клиентов качественной водой без значительных затрат на её обслуживание.</a:t>
            </a:r>
          </a:p>
          <a:p>
            <a:pPr defTabSz="914400">
              <a:spcBef>
                <a:spcPts val="0"/>
              </a:spcBef>
              <a:defRPr sz="2200" b="1">
                <a:latin typeface="Gilroy-Bold"/>
                <a:ea typeface="Gilroy-Bold"/>
                <a:cs typeface="Gilroy-Bold"/>
                <a:sym typeface="Gilroy-Bold"/>
              </a:defRPr>
            </a:pPr>
            <a:endParaRPr lang="ru-RU" b="0" dirty="0">
              <a:latin typeface="Gilroy-Regular"/>
              <a:ea typeface="Gilroy-Regular"/>
              <a:cs typeface="Gilroy-Regular"/>
              <a:sym typeface="Gilroy-Regular"/>
            </a:endParaRPr>
          </a:p>
          <a:p>
            <a:pPr defTabSz="914400">
              <a:spcBef>
                <a:spcPts val="0"/>
              </a:spcBef>
              <a:defRPr sz="2200" b="1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ru-RU" b="0" dirty="0">
                <a:latin typeface="Gilroy-Regular"/>
                <a:ea typeface="Gilroy-Regular"/>
                <a:cs typeface="Gilroy-Regular"/>
                <a:sym typeface="Gilroy-Regular"/>
              </a:rPr>
              <a:t>- Сельское население: жители отдаленных и сельских районов, где доступ к чистой воде ограничен и есть проблемы с её качеством.</a:t>
            </a:r>
          </a:p>
          <a:p>
            <a:pPr defTabSz="914400">
              <a:spcBef>
                <a:spcPts val="0"/>
              </a:spcBef>
              <a:defRPr sz="2200" b="1">
                <a:latin typeface="Gilroy-Bold"/>
                <a:ea typeface="Gilroy-Bold"/>
                <a:cs typeface="Gilroy-Bold"/>
                <a:sym typeface="Gilroy-Bold"/>
              </a:defRPr>
            </a:pPr>
            <a:endParaRPr lang="ru-RU" b="0" dirty="0">
              <a:latin typeface="Gilroy-Regular"/>
              <a:ea typeface="Gilroy-Regular"/>
              <a:cs typeface="Gilroy-Regular"/>
              <a:sym typeface="Gilroy-Regular"/>
            </a:endParaRPr>
          </a:p>
          <a:p>
            <a:pPr defTabSz="914400">
              <a:spcBef>
                <a:spcPts val="0"/>
              </a:spcBef>
              <a:defRPr sz="2200" b="1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ru-RU" b="0" dirty="0">
                <a:latin typeface="Gilroy-Regular"/>
                <a:ea typeface="Gilroy-Regular"/>
                <a:cs typeface="Gilroy-Regular"/>
                <a:sym typeface="Gilroy-Regular"/>
              </a:rPr>
              <a:t>- Учебные заведения: школы и детские сады, заботящиеся о здоровье детей и стремящиеся обеспечить их безопасной питьевой водой.</a:t>
            </a:r>
          </a:p>
          <a:p>
            <a:pPr defTabSz="914400">
              <a:spcBef>
                <a:spcPts val="0"/>
              </a:spcBef>
              <a:defRPr sz="2200" b="1">
                <a:latin typeface="Gilroy-Bold"/>
                <a:ea typeface="Gilroy-Bold"/>
                <a:cs typeface="Gilroy-Bold"/>
                <a:sym typeface="Gilroy-Bold"/>
              </a:defRPr>
            </a:pPr>
            <a:endParaRPr lang="ru-RU" b="0" dirty="0">
              <a:latin typeface="Gilroy-Regular"/>
              <a:ea typeface="Gilroy-Regular"/>
              <a:cs typeface="Gilroy-Regular"/>
              <a:sym typeface="Gilroy-Regular"/>
            </a:endParaRPr>
          </a:p>
          <a:p>
            <a:pPr defTabSz="914400">
              <a:spcBef>
                <a:spcPts val="0"/>
              </a:spcBef>
              <a:defRPr sz="2200" b="1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ru-RU" b="0" dirty="0">
                <a:latin typeface="Gilroy-Regular"/>
                <a:ea typeface="Gilroy-Regular"/>
                <a:cs typeface="Gilroy-Regular"/>
                <a:sym typeface="Gilroy-Regular"/>
              </a:rPr>
              <a:t>- Охрана окружающей среды: организации и активисты, занимающиеся проблемами экологии и стремящиеся снизить количество пластиковых отходов от использования бутилированной воды</a:t>
            </a:r>
            <a:r>
              <a:rPr lang="en-US" b="0" dirty="0">
                <a:latin typeface="Gilroy-Regular"/>
                <a:ea typeface="Gilroy-Regular"/>
                <a:cs typeface="Gilroy-Regular"/>
                <a:sym typeface="Gilroy-Regular"/>
              </a:rPr>
              <a:t> </a:t>
            </a:r>
            <a:endParaRPr b="0" dirty="0">
              <a:latin typeface="Gilroy-Regular"/>
              <a:ea typeface="Gilroy-Regular"/>
              <a:cs typeface="Gilroy-Regular"/>
              <a:sym typeface="Gilroy-Regular"/>
            </a:endParaRPr>
          </a:p>
        </p:txBody>
      </p:sp>
    </p:spTree>
    <p:extLst>
      <p:ext uri="{BB962C8B-B14F-4D97-AF65-F5344CB8AC3E}">
        <p14:creationId xmlns:p14="http://schemas.microsoft.com/office/powerpoint/2010/main" val="3873687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CE978B-56D7-41DC-9ECA-C6AC7A778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Проблемы</a:t>
            </a:r>
          </a:p>
        </p:txBody>
      </p:sp>
      <p:sp>
        <p:nvSpPr>
          <p:cNvPr id="4" name="Необходимо максимально точно сформулировать целевую аудиторию и проблему/проблемы потребителя вашего продукта. Не рекомендуем указывать больше 2-3 проблем.…">
            <a:extLst>
              <a:ext uri="{FF2B5EF4-FFF2-40B4-BE49-F238E27FC236}">
                <a16:creationId xmlns:a16="http://schemas.microsoft.com/office/drawing/2014/main" id="{98653136-2826-4FFB-997E-5ABF3F8D1A5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93644" y="1690688"/>
            <a:ext cx="10515600" cy="3786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defTabSz="914400">
              <a:spcBef>
                <a:spcPts val="0"/>
              </a:spcBef>
              <a:defRPr sz="2400" b="1">
                <a:latin typeface="Gilroy-Bold"/>
                <a:ea typeface="Gilroy-Bold"/>
                <a:cs typeface="Gilroy-Bold"/>
                <a:sym typeface="Gilroy-Bold"/>
              </a:defRPr>
            </a:pPr>
            <a:endParaRPr dirty="0"/>
          </a:p>
          <a:p>
            <a:pPr defTabSz="914400">
              <a:spcBef>
                <a:spcPts val="0"/>
              </a:spcBef>
              <a:defRPr sz="2200" b="1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ru-RU" b="0" dirty="0">
                <a:latin typeface="Gilroy-Regular"/>
                <a:ea typeface="Gilroy-Regular"/>
                <a:cs typeface="Gilroy-Regular"/>
                <a:sym typeface="Gilroy-Regular"/>
              </a:rPr>
              <a:t>Качество воды: Многие потребители сталкиваются с проблемами загрязненной или некачественной водопроводной воды, содержащей вредные примеси, такие как хлор, тяжелые металлы, бактерии и другие загрязнители, которые могут негативно сказаться на здоровье.</a:t>
            </a:r>
          </a:p>
          <a:p>
            <a:pPr defTabSz="914400">
              <a:spcBef>
                <a:spcPts val="0"/>
              </a:spcBef>
              <a:defRPr sz="2200" b="1">
                <a:latin typeface="Gilroy-Bold"/>
                <a:ea typeface="Gilroy-Bold"/>
                <a:cs typeface="Gilroy-Bold"/>
                <a:sym typeface="Gilroy-Bold"/>
              </a:defRPr>
            </a:pPr>
            <a:endParaRPr lang="ru-RU" b="0" dirty="0">
              <a:latin typeface="Gilroy-Regular"/>
              <a:ea typeface="Gilroy-Regular"/>
              <a:cs typeface="Gilroy-Regular"/>
              <a:sym typeface="Gilroy-Regular"/>
            </a:endParaRPr>
          </a:p>
          <a:p>
            <a:pPr defTabSz="914400">
              <a:spcBef>
                <a:spcPts val="0"/>
              </a:spcBef>
              <a:defRPr sz="2200" b="1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ru-RU" b="0" dirty="0">
                <a:latin typeface="Gilroy-Regular"/>
                <a:ea typeface="Gilroy-Regular"/>
                <a:cs typeface="Gilroy-Regular"/>
                <a:sym typeface="Gilroy-Regular"/>
              </a:rPr>
              <a:t>2. Отсутствие доступа к чистой воде: В удаленных или сельских районах доступ к качественной питьевой воде может быть ограничен, что приводит к необходимости использования неэффективных или небезопасных источников.</a:t>
            </a:r>
          </a:p>
          <a:p>
            <a:pPr defTabSz="914400">
              <a:spcBef>
                <a:spcPts val="0"/>
              </a:spcBef>
              <a:defRPr sz="2200" b="1">
                <a:latin typeface="Gilroy-Bold"/>
                <a:ea typeface="Gilroy-Bold"/>
                <a:cs typeface="Gilroy-Bold"/>
                <a:sym typeface="Gilroy-Bold"/>
              </a:defRPr>
            </a:pPr>
            <a:endParaRPr lang="ru-RU" b="0" dirty="0">
              <a:latin typeface="Gilroy-Regular"/>
              <a:ea typeface="Gilroy-Regular"/>
              <a:cs typeface="Gilroy-Regular"/>
              <a:sym typeface="Gilroy-Regular"/>
            </a:endParaRPr>
          </a:p>
          <a:p>
            <a:pPr defTabSz="914400">
              <a:spcBef>
                <a:spcPts val="0"/>
              </a:spcBef>
              <a:defRPr sz="2200" b="1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ru-RU" b="0" dirty="0">
                <a:latin typeface="Gilroy-Regular"/>
                <a:ea typeface="Gilroy-Regular"/>
                <a:cs typeface="Gilroy-Regular"/>
                <a:sym typeface="Gilroy-Regular"/>
              </a:rPr>
              <a:t>3. Климатические условия: В некоторых регионах проблемы с илистостью водоемов и засухой также могут повлиять на качество доступной воды.</a:t>
            </a:r>
            <a:endParaRPr b="0" dirty="0">
              <a:latin typeface="Gilroy-Regular"/>
              <a:ea typeface="Gilroy-Regular"/>
              <a:cs typeface="Gilroy-Regular"/>
              <a:sym typeface="Gilroy-Regular"/>
            </a:endParaRPr>
          </a:p>
        </p:txBody>
      </p:sp>
    </p:spTree>
    <p:extLst>
      <p:ext uri="{BB962C8B-B14F-4D97-AF65-F5344CB8AC3E}">
        <p14:creationId xmlns:p14="http://schemas.microsoft.com/office/powerpoint/2010/main" val="4270220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6862C3-AD0E-4765-A9BF-1F0752F64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  <a:r>
              <a:rPr lang="en-US" dirty="0"/>
              <a:t>: </a:t>
            </a:r>
            <a:r>
              <a:rPr lang="ru-RU" dirty="0"/>
              <a:t>Технологической составляющей (Промышленная версия)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3701D1C-0A50-4079-974C-1740E3846A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815" y="1833059"/>
            <a:ext cx="7939727" cy="4244183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428B602-2CFB-40D9-ABD8-4B9EF26C0BC8}"/>
              </a:ext>
            </a:extLst>
          </p:cNvPr>
          <p:cNvSpPr/>
          <p:nvPr/>
        </p:nvSpPr>
        <p:spPr>
          <a:xfrm>
            <a:off x="3052689" y="1955410"/>
            <a:ext cx="4572000" cy="4501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E53EE70-541A-43EA-98AB-CBB15DB27B26}"/>
              </a:ext>
            </a:extLst>
          </p:cNvPr>
          <p:cNvSpPr/>
          <p:nvPr/>
        </p:nvSpPr>
        <p:spPr>
          <a:xfrm>
            <a:off x="5008098" y="5641144"/>
            <a:ext cx="450167" cy="1969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405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858BD3D-CEFD-A113-3923-3E3388F2D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160" y="1089324"/>
            <a:ext cx="3940233" cy="572542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72687" y="1759765"/>
            <a:ext cx="1811453" cy="207629"/>
          </a:xfrm>
          <a:prstGeom prst="rect">
            <a:avLst/>
          </a:prstGeom>
        </p:spPr>
        <p:txBody>
          <a:bodyPr vert="horz" wrap="square" lIns="0" tIns="12390" rIns="0" bIns="0" rtlCol="0">
            <a:spAutoFit/>
          </a:bodyPr>
          <a:lstStyle/>
          <a:p>
            <a:pPr marL="12390">
              <a:spcBef>
                <a:spcPts val="98"/>
              </a:spcBef>
            </a:pPr>
            <a:r>
              <a:rPr sz="1268" b="1" spc="-15" dirty="0">
                <a:solidFill>
                  <a:srgbClr val="142347"/>
                </a:solidFill>
                <a:latin typeface="Peugeot"/>
                <a:cs typeface="Peugeot"/>
              </a:rPr>
              <a:t>Верхний</a:t>
            </a:r>
            <a:r>
              <a:rPr sz="1268" b="1" spc="-78" dirty="0">
                <a:solidFill>
                  <a:srgbClr val="142347"/>
                </a:solidFill>
                <a:latin typeface="Peugeot"/>
                <a:cs typeface="Peugeot"/>
              </a:rPr>
              <a:t> </a:t>
            </a:r>
            <a:r>
              <a:rPr sz="1268" b="1" spc="-15" dirty="0">
                <a:solidFill>
                  <a:srgbClr val="142347"/>
                </a:solidFill>
                <a:latin typeface="Peugeot"/>
                <a:cs typeface="Peugeot"/>
              </a:rPr>
              <a:t>дистрибьютор</a:t>
            </a:r>
            <a:endParaRPr sz="1268" dirty="0">
              <a:latin typeface="Peugeot"/>
              <a:cs typeface="Peugeo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9795" y="2091323"/>
            <a:ext cx="1743306" cy="584820"/>
          </a:xfrm>
          <a:prstGeom prst="rect">
            <a:avLst/>
          </a:prstGeom>
        </p:spPr>
        <p:txBody>
          <a:bodyPr vert="horz" wrap="square" lIns="0" tIns="47083" rIns="0" bIns="0" rtlCol="0">
            <a:spAutoFit/>
          </a:bodyPr>
          <a:lstStyle/>
          <a:p>
            <a:pPr marL="12390" marR="4956">
              <a:lnSpc>
                <a:spcPts val="1385"/>
              </a:lnSpc>
              <a:spcBef>
                <a:spcPts val="371"/>
              </a:spcBef>
            </a:pPr>
            <a:r>
              <a:rPr sz="1366" b="1" spc="-5" dirty="0">
                <a:solidFill>
                  <a:srgbClr val="142347"/>
                </a:solidFill>
                <a:latin typeface="Peugeot"/>
                <a:cs typeface="Peugeot"/>
              </a:rPr>
              <a:t>Инертный</a:t>
            </a:r>
            <a:r>
              <a:rPr sz="1366" b="1" spc="-78" dirty="0">
                <a:solidFill>
                  <a:srgbClr val="142347"/>
                </a:solidFill>
                <a:latin typeface="Peugeot"/>
                <a:cs typeface="Peugeot"/>
              </a:rPr>
              <a:t> </a:t>
            </a:r>
            <a:r>
              <a:rPr sz="1366" b="1" spc="-5" dirty="0">
                <a:solidFill>
                  <a:srgbClr val="142347"/>
                </a:solidFill>
                <a:latin typeface="Peugeot"/>
                <a:cs typeface="Peugeot"/>
              </a:rPr>
              <a:t>материал  </a:t>
            </a:r>
            <a:r>
              <a:rPr sz="1268" spc="-5" dirty="0">
                <a:solidFill>
                  <a:srgbClr val="6D6E71"/>
                </a:solidFill>
                <a:latin typeface="Calibri"/>
                <a:cs typeface="Calibri"/>
              </a:rPr>
              <a:t>улучшает </a:t>
            </a:r>
            <a:r>
              <a:rPr sz="1268" dirty="0">
                <a:solidFill>
                  <a:srgbClr val="6D6E71"/>
                </a:solidFill>
                <a:latin typeface="Calibri"/>
                <a:cs typeface="Calibri"/>
              </a:rPr>
              <a:t>обратную  промывку</a:t>
            </a:r>
            <a:endParaRPr sz="1268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2164" y="2831444"/>
            <a:ext cx="5064980" cy="225199"/>
          </a:xfrm>
          <a:prstGeom prst="rect">
            <a:avLst/>
          </a:prstGeom>
        </p:spPr>
        <p:txBody>
          <a:bodyPr vert="horz" wrap="square" lIns="0" tIns="14868" rIns="0" bIns="0" rtlCol="0">
            <a:spAutoFit/>
          </a:bodyPr>
          <a:lstStyle/>
          <a:p>
            <a:pPr marL="12390">
              <a:spcBef>
                <a:spcPts val="117"/>
              </a:spcBef>
            </a:pPr>
            <a:r>
              <a:rPr lang="ru-RU" sz="1366" b="1" spc="-5" dirty="0">
                <a:solidFill>
                  <a:srgbClr val="142347"/>
                </a:solidFill>
                <a:latin typeface="Peugeot"/>
                <a:cs typeface="Peugeot"/>
              </a:rPr>
              <a:t>Смесь хлора и засыпки оксидов</a:t>
            </a:r>
            <a:endParaRPr sz="1366" dirty="0">
              <a:latin typeface="Peugeot"/>
              <a:cs typeface="Peugeo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8883" y="3021266"/>
            <a:ext cx="1447800" cy="394629"/>
          </a:xfrm>
          <a:prstGeom prst="rect">
            <a:avLst/>
          </a:prstGeom>
        </p:spPr>
        <p:txBody>
          <a:bodyPr vert="horz" wrap="square" lIns="0" tIns="32834" rIns="0" bIns="0" rtlCol="0">
            <a:spAutoFit/>
          </a:bodyPr>
          <a:lstStyle/>
          <a:p>
            <a:pPr marL="12390" marR="4956">
              <a:lnSpc>
                <a:spcPts val="1385"/>
              </a:lnSpc>
              <a:spcBef>
                <a:spcPts val="259"/>
              </a:spcBef>
            </a:pPr>
            <a:r>
              <a:rPr sz="1268" spc="-5" dirty="0">
                <a:solidFill>
                  <a:srgbClr val="6D6E71"/>
                </a:solidFill>
                <a:latin typeface="Calibri"/>
                <a:cs typeface="Calibri"/>
              </a:rPr>
              <a:t>удаляет </a:t>
            </a:r>
            <a:r>
              <a:rPr sz="1268" dirty="0">
                <a:solidFill>
                  <a:srgbClr val="6D6E71"/>
                </a:solidFill>
                <a:latin typeface="Calibri"/>
                <a:cs typeface="Calibri"/>
              </a:rPr>
              <a:t>соединения  железа и</a:t>
            </a:r>
            <a:r>
              <a:rPr sz="1268" spc="39" dirty="0">
                <a:solidFill>
                  <a:srgbClr val="6D6E71"/>
                </a:solidFill>
                <a:latin typeface="Calibri"/>
                <a:cs typeface="Calibri"/>
              </a:rPr>
              <a:t> </a:t>
            </a:r>
            <a:r>
              <a:rPr sz="1268" dirty="0">
                <a:solidFill>
                  <a:srgbClr val="6D6E71"/>
                </a:solidFill>
                <a:latin typeface="Calibri"/>
                <a:cs typeface="Calibri"/>
              </a:rPr>
              <a:t>марганца</a:t>
            </a:r>
            <a:endParaRPr sz="1268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3609" y="3574088"/>
            <a:ext cx="2474674" cy="225199"/>
          </a:xfrm>
          <a:prstGeom prst="rect">
            <a:avLst/>
          </a:prstGeom>
        </p:spPr>
        <p:txBody>
          <a:bodyPr vert="horz" wrap="square" lIns="0" tIns="14868" rIns="0" bIns="0" rtlCol="0">
            <a:spAutoFit/>
          </a:bodyPr>
          <a:lstStyle/>
          <a:p>
            <a:pPr marL="12390">
              <a:spcBef>
                <a:spcPts val="117"/>
              </a:spcBef>
            </a:pPr>
            <a:r>
              <a:rPr lang="ru-RU" sz="1366" b="1" spc="-5" dirty="0">
                <a:solidFill>
                  <a:srgbClr val="142347"/>
                </a:solidFill>
                <a:latin typeface="Peugeot"/>
                <a:cs typeface="Peugeot"/>
              </a:rPr>
              <a:t>Уголь или сульфат </a:t>
            </a:r>
            <a:r>
              <a:rPr lang="ru-RU" sz="1366" b="1" spc="-5" dirty="0" err="1">
                <a:solidFill>
                  <a:srgbClr val="142347"/>
                </a:solidFill>
                <a:latin typeface="Peugeot"/>
                <a:cs typeface="Peugeot"/>
              </a:rPr>
              <a:t>аллюминия</a:t>
            </a:r>
            <a:r>
              <a:rPr lang="ru-RU" sz="1366" b="1" spc="-5" dirty="0">
                <a:solidFill>
                  <a:srgbClr val="142347"/>
                </a:solidFill>
                <a:latin typeface="Peugeot"/>
                <a:cs typeface="Peugeot"/>
              </a:rPr>
              <a:t> </a:t>
            </a:r>
            <a:endParaRPr sz="1366" dirty="0">
              <a:latin typeface="Peugeot"/>
              <a:cs typeface="Peugeo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5185" y="5479895"/>
            <a:ext cx="1646168" cy="602416"/>
          </a:xfrm>
          <a:prstGeom prst="rect">
            <a:avLst/>
          </a:prstGeom>
        </p:spPr>
        <p:txBody>
          <a:bodyPr vert="horz" wrap="square" lIns="0" tIns="12390" rIns="0" bIns="0" rtlCol="0">
            <a:spAutoFit/>
          </a:bodyPr>
          <a:lstStyle/>
          <a:p>
            <a:pPr marL="12390">
              <a:lnSpc>
                <a:spcPts val="1454"/>
              </a:lnSpc>
              <a:spcBef>
                <a:spcPts val="98"/>
              </a:spcBef>
              <a:tabLst>
                <a:tab pos="1249544" algn="l"/>
              </a:tabLst>
            </a:pPr>
            <a:r>
              <a:rPr lang="ru-RU" sz="1268" b="1" spc="-15" dirty="0">
                <a:solidFill>
                  <a:srgbClr val="142347"/>
                </a:solidFill>
                <a:latin typeface="Peugeot"/>
                <a:cs typeface="Peugeot"/>
              </a:rPr>
              <a:t>Кварцевый</a:t>
            </a:r>
            <a:r>
              <a:rPr lang="ru-RU" sz="1268" b="1" spc="-44" dirty="0">
                <a:solidFill>
                  <a:srgbClr val="142347"/>
                </a:solidFill>
                <a:latin typeface="Peugeot"/>
                <a:cs typeface="Peugeot"/>
              </a:rPr>
              <a:t> </a:t>
            </a:r>
            <a:r>
              <a:rPr lang="ru-RU" sz="1268" b="1" spc="-15" dirty="0">
                <a:solidFill>
                  <a:srgbClr val="142347"/>
                </a:solidFill>
                <a:latin typeface="Peugeot"/>
                <a:cs typeface="Peugeot"/>
              </a:rPr>
              <a:t>песок </a:t>
            </a:r>
          </a:p>
          <a:p>
            <a:pPr marL="12390">
              <a:lnSpc>
                <a:spcPts val="1454"/>
              </a:lnSpc>
              <a:spcBef>
                <a:spcPts val="98"/>
              </a:spcBef>
              <a:tabLst>
                <a:tab pos="1249544" algn="l"/>
              </a:tabLst>
            </a:pPr>
            <a:r>
              <a:rPr sz="1268" dirty="0" err="1">
                <a:solidFill>
                  <a:srgbClr val="6D6E71"/>
                </a:solidFill>
                <a:latin typeface="Calibri"/>
                <a:cs typeface="Calibri"/>
              </a:rPr>
              <a:t>для</a:t>
            </a:r>
            <a:r>
              <a:rPr sz="1268" spc="24" dirty="0">
                <a:solidFill>
                  <a:srgbClr val="6D6E71"/>
                </a:solidFill>
                <a:latin typeface="Calibri"/>
                <a:cs typeface="Calibri"/>
              </a:rPr>
              <a:t> </a:t>
            </a:r>
            <a:r>
              <a:rPr sz="1268" dirty="0" err="1">
                <a:solidFill>
                  <a:srgbClr val="6D6E71"/>
                </a:solidFill>
                <a:latin typeface="Calibri"/>
                <a:cs typeface="Calibri"/>
              </a:rPr>
              <a:t>равномерного</a:t>
            </a:r>
            <a:r>
              <a:rPr lang="ru-RU" sz="1268" dirty="0">
                <a:latin typeface="Calibri"/>
                <a:cs typeface="Calibri"/>
              </a:rPr>
              <a:t> </a:t>
            </a:r>
            <a:r>
              <a:rPr sz="1268" dirty="0" err="1">
                <a:solidFill>
                  <a:srgbClr val="6D6E71"/>
                </a:solidFill>
                <a:latin typeface="Calibri"/>
                <a:cs typeface="Calibri"/>
              </a:rPr>
              <a:t>распределения</a:t>
            </a:r>
            <a:r>
              <a:rPr sz="1268" spc="29" dirty="0">
                <a:solidFill>
                  <a:srgbClr val="6D6E71"/>
                </a:solidFill>
                <a:latin typeface="Calibri"/>
                <a:cs typeface="Calibri"/>
              </a:rPr>
              <a:t> </a:t>
            </a:r>
            <a:r>
              <a:rPr sz="1268" spc="-5" dirty="0">
                <a:solidFill>
                  <a:srgbClr val="6D6E71"/>
                </a:solidFill>
                <a:latin typeface="Calibri"/>
                <a:cs typeface="Calibri"/>
              </a:rPr>
              <a:t>потока</a:t>
            </a:r>
            <a:endParaRPr sz="1268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0752" y="6225184"/>
            <a:ext cx="1799062" cy="207629"/>
          </a:xfrm>
          <a:prstGeom prst="rect">
            <a:avLst/>
          </a:prstGeom>
        </p:spPr>
        <p:txBody>
          <a:bodyPr vert="horz" wrap="square" lIns="0" tIns="12390" rIns="0" bIns="0" rtlCol="0">
            <a:spAutoFit/>
          </a:bodyPr>
          <a:lstStyle/>
          <a:p>
            <a:pPr marL="12390">
              <a:spcBef>
                <a:spcPts val="98"/>
              </a:spcBef>
            </a:pPr>
            <a:r>
              <a:rPr sz="1268" b="1" spc="-15" dirty="0">
                <a:solidFill>
                  <a:srgbClr val="142347"/>
                </a:solidFill>
                <a:latin typeface="Peugeot"/>
                <a:cs typeface="Peugeot"/>
              </a:rPr>
              <a:t>Нижний</a:t>
            </a:r>
            <a:r>
              <a:rPr sz="1268" b="1" spc="-78" dirty="0">
                <a:solidFill>
                  <a:srgbClr val="142347"/>
                </a:solidFill>
                <a:latin typeface="Peugeot"/>
                <a:cs typeface="Peugeot"/>
              </a:rPr>
              <a:t> </a:t>
            </a:r>
            <a:r>
              <a:rPr sz="1268" b="1" spc="-15" dirty="0">
                <a:solidFill>
                  <a:srgbClr val="142347"/>
                </a:solidFill>
                <a:latin typeface="Peugeot"/>
                <a:cs typeface="Peugeot"/>
              </a:rPr>
              <a:t>дистрибьютор</a:t>
            </a:r>
            <a:endParaRPr sz="1268" dirty="0">
              <a:latin typeface="Peugeot"/>
              <a:cs typeface="Peugeo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075762" y="1942171"/>
            <a:ext cx="1237785" cy="0"/>
          </a:xfrm>
          <a:custGeom>
            <a:avLst/>
            <a:gdLst/>
            <a:ahLst/>
            <a:cxnLst/>
            <a:rect l="l" t="t" r="r" b="b"/>
            <a:pathLst>
              <a:path w="1268729">
                <a:moveTo>
                  <a:pt x="0" y="0"/>
                </a:moveTo>
                <a:lnTo>
                  <a:pt x="1268577" y="0"/>
                </a:lnTo>
              </a:path>
            </a:pathLst>
          </a:custGeom>
          <a:ln w="31750"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1756" dirty="0"/>
          </a:p>
        </p:txBody>
      </p:sp>
      <p:sp>
        <p:nvSpPr>
          <p:cNvPr id="21" name="object 21"/>
          <p:cNvSpPr/>
          <p:nvPr/>
        </p:nvSpPr>
        <p:spPr>
          <a:xfrm>
            <a:off x="1923462" y="3218580"/>
            <a:ext cx="1231590" cy="0"/>
          </a:xfrm>
          <a:custGeom>
            <a:avLst/>
            <a:gdLst/>
            <a:ahLst/>
            <a:cxnLst/>
            <a:rect l="l" t="t" r="r" b="b"/>
            <a:pathLst>
              <a:path w="1262379">
                <a:moveTo>
                  <a:pt x="0" y="0"/>
                </a:moveTo>
                <a:lnTo>
                  <a:pt x="1262202" y="0"/>
                </a:lnTo>
              </a:path>
            </a:pathLst>
          </a:custGeom>
          <a:ln w="31750"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1756"/>
          </a:p>
        </p:txBody>
      </p:sp>
      <p:sp>
        <p:nvSpPr>
          <p:cNvPr id="22" name="object 22"/>
          <p:cNvSpPr/>
          <p:nvPr/>
        </p:nvSpPr>
        <p:spPr>
          <a:xfrm>
            <a:off x="1923462" y="2316309"/>
            <a:ext cx="1327180" cy="728152"/>
          </a:xfrm>
          <a:custGeom>
            <a:avLst/>
            <a:gdLst>
              <a:gd name="connsiteX0" fmla="*/ 1530323 w 1530324"/>
              <a:gd name="connsiteY0" fmla="*/ 558040 h 558040"/>
              <a:gd name="connsiteX1" fmla="*/ 0 w 1530324"/>
              <a:gd name="connsiteY1" fmla="*/ 0 h 558040"/>
              <a:gd name="connsiteX2" fmla="*/ 780720 w 1530324"/>
              <a:gd name="connsiteY2" fmla="*/ 0 h 558040"/>
              <a:gd name="connsiteX0" fmla="*/ 2336664 w 2336664"/>
              <a:gd name="connsiteY0" fmla="*/ 558040 h 558040"/>
              <a:gd name="connsiteX1" fmla="*/ 806341 w 2336664"/>
              <a:gd name="connsiteY1" fmla="*/ 0 h 558040"/>
              <a:gd name="connsiteX2" fmla="*/ 0 w 2336664"/>
              <a:gd name="connsiteY2" fmla="*/ 0 h 558040"/>
              <a:gd name="connsiteX0" fmla="*/ 1432775 w 1432775"/>
              <a:gd name="connsiteY0" fmla="*/ 400385 h 400385"/>
              <a:gd name="connsiteX1" fmla="*/ 806341 w 1432775"/>
              <a:gd name="connsiteY1" fmla="*/ 0 h 400385"/>
              <a:gd name="connsiteX2" fmla="*/ 0 w 1432775"/>
              <a:gd name="connsiteY2" fmla="*/ 0 h 400385"/>
              <a:gd name="connsiteX0" fmla="*/ 1603304 w 1603304"/>
              <a:gd name="connsiteY0" fmla="*/ 647370 h 647370"/>
              <a:gd name="connsiteX1" fmla="*/ 806341 w 1603304"/>
              <a:gd name="connsiteY1" fmla="*/ 0 h 647370"/>
              <a:gd name="connsiteX2" fmla="*/ 0 w 1603304"/>
              <a:gd name="connsiteY2" fmla="*/ 0 h 647370"/>
              <a:gd name="connsiteX0" fmla="*/ 1379484 w 1379484"/>
              <a:gd name="connsiteY0" fmla="*/ 604786 h 604786"/>
              <a:gd name="connsiteX1" fmla="*/ 806341 w 1379484"/>
              <a:gd name="connsiteY1" fmla="*/ 0 h 604786"/>
              <a:gd name="connsiteX2" fmla="*/ 0 w 1379484"/>
              <a:gd name="connsiteY2" fmla="*/ 0 h 60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9484" h="604786">
                <a:moveTo>
                  <a:pt x="1379484" y="604786"/>
                </a:moveTo>
                <a:lnTo>
                  <a:pt x="806341" y="0"/>
                </a:lnTo>
                <a:lnTo>
                  <a:pt x="0" y="0"/>
                </a:lnTo>
              </a:path>
            </a:pathLst>
          </a:custGeom>
          <a:ln w="31750"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1756"/>
          </a:p>
        </p:txBody>
      </p:sp>
      <p:sp>
        <p:nvSpPr>
          <p:cNvPr id="26" name="object 26"/>
          <p:cNvSpPr txBox="1"/>
          <p:nvPr/>
        </p:nvSpPr>
        <p:spPr>
          <a:xfrm>
            <a:off x="1408044" y="3720979"/>
            <a:ext cx="604024" cy="207629"/>
          </a:xfrm>
          <a:prstGeom prst="rect">
            <a:avLst/>
          </a:prstGeom>
        </p:spPr>
        <p:txBody>
          <a:bodyPr vert="horz" wrap="square" lIns="0" tIns="12390" rIns="0" bIns="0" rtlCol="0">
            <a:spAutoFit/>
          </a:bodyPr>
          <a:lstStyle/>
          <a:p>
            <a:pPr marL="12390">
              <a:spcBef>
                <a:spcPts val="98"/>
              </a:spcBef>
            </a:pPr>
            <a:r>
              <a:rPr sz="1268" b="1" spc="-15" dirty="0">
                <a:solidFill>
                  <a:srgbClr val="FFFFFF"/>
                </a:solidFill>
                <a:latin typeface="Peugeot"/>
                <a:cs typeface="Peugeot"/>
              </a:rPr>
              <a:t>ноу-хау</a:t>
            </a:r>
            <a:endParaRPr sz="1268" dirty="0">
              <a:latin typeface="Peugeot"/>
              <a:cs typeface="Peugeot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982466" y="4121952"/>
            <a:ext cx="974493" cy="974493"/>
          </a:xfrm>
          <a:custGeom>
            <a:avLst/>
            <a:gdLst/>
            <a:ahLst/>
            <a:cxnLst/>
            <a:rect l="l" t="t" r="r" b="b"/>
            <a:pathLst>
              <a:path w="998854" h="998854">
                <a:moveTo>
                  <a:pt x="499262" y="0"/>
                </a:moveTo>
                <a:lnTo>
                  <a:pt x="451180" y="2285"/>
                </a:lnTo>
                <a:lnTo>
                  <a:pt x="404392" y="9002"/>
                </a:lnTo>
                <a:lnTo>
                  <a:pt x="359105" y="19941"/>
                </a:lnTo>
                <a:lnTo>
                  <a:pt x="315531" y="34892"/>
                </a:lnTo>
                <a:lnTo>
                  <a:pt x="273876" y="53648"/>
                </a:lnTo>
                <a:lnTo>
                  <a:pt x="234352" y="75998"/>
                </a:lnTo>
                <a:lnTo>
                  <a:pt x="197166" y="101733"/>
                </a:lnTo>
                <a:lnTo>
                  <a:pt x="162529" y="130644"/>
                </a:lnTo>
                <a:lnTo>
                  <a:pt x="130650" y="162523"/>
                </a:lnTo>
                <a:lnTo>
                  <a:pt x="101738" y="197158"/>
                </a:lnTo>
                <a:lnTo>
                  <a:pt x="76001" y="234343"/>
                </a:lnTo>
                <a:lnTo>
                  <a:pt x="53650" y="273866"/>
                </a:lnTo>
                <a:lnTo>
                  <a:pt x="34894" y="315520"/>
                </a:lnTo>
                <a:lnTo>
                  <a:pt x="19942" y="359094"/>
                </a:lnTo>
                <a:lnTo>
                  <a:pt x="9002" y="404380"/>
                </a:lnTo>
                <a:lnTo>
                  <a:pt x="2285" y="451168"/>
                </a:lnTo>
                <a:lnTo>
                  <a:pt x="0" y="499249"/>
                </a:lnTo>
                <a:lnTo>
                  <a:pt x="2285" y="547333"/>
                </a:lnTo>
                <a:lnTo>
                  <a:pt x="9002" y="594123"/>
                </a:lnTo>
                <a:lnTo>
                  <a:pt x="19942" y="639410"/>
                </a:lnTo>
                <a:lnTo>
                  <a:pt x="34894" y="682986"/>
                </a:lnTo>
                <a:lnTo>
                  <a:pt x="53650" y="724641"/>
                </a:lnTo>
                <a:lnTo>
                  <a:pt x="76001" y="764165"/>
                </a:lnTo>
                <a:lnTo>
                  <a:pt x="101738" y="801350"/>
                </a:lnTo>
                <a:lnTo>
                  <a:pt x="130650" y="835987"/>
                </a:lnTo>
                <a:lnTo>
                  <a:pt x="162529" y="867865"/>
                </a:lnTo>
                <a:lnTo>
                  <a:pt x="197166" y="896777"/>
                </a:lnTo>
                <a:lnTo>
                  <a:pt x="234352" y="922513"/>
                </a:lnTo>
                <a:lnTo>
                  <a:pt x="273876" y="944863"/>
                </a:lnTo>
                <a:lnTo>
                  <a:pt x="315531" y="963619"/>
                </a:lnTo>
                <a:lnTo>
                  <a:pt x="359105" y="978570"/>
                </a:lnTo>
                <a:lnTo>
                  <a:pt x="404392" y="989509"/>
                </a:lnTo>
                <a:lnTo>
                  <a:pt x="451180" y="996226"/>
                </a:lnTo>
                <a:lnTo>
                  <a:pt x="499262" y="998512"/>
                </a:lnTo>
                <a:lnTo>
                  <a:pt x="547343" y="996226"/>
                </a:lnTo>
                <a:lnTo>
                  <a:pt x="594132" y="989509"/>
                </a:lnTo>
                <a:lnTo>
                  <a:pt x="639418" y="978570"/>
                </a:lnTo>
                <a:lnTo>
                  <a:pt x="682993" y="963619"/>
                </a:lnTo>
                <a:lnTo>
                  <a:pt x="724648" y="944863"/>
                </a:lnTo>
                <a:lnTo>
                  <a:pt x="764172" y="922513"/>
                </a:lnTo>
                <a:lnTo>
                  <a:pt x="801357" y="896777"/>
                </a:lnTo>
                <a:lnTo>
                  <a:pt x="835994" y="867865"/>
                </a:lnTo>
                <a:lnTo>
                  <a:pt x="867874" y="835987"/>
                </a:lnTo>
                <a:lnTo>
                  <a:pt x="896786" y="801350"/>
                </a:lnTo>
                <a:lnTo>
                  <a:pt x="922522" y="764165"/>
                </a:lnTo>
                <a:lnTo>
                  <a:pt x="944873" y="724641"/>
                </a:lnTo>
                <a:lnTo>
                  <a:pt x="963630" y="682986"/>
                </a:lnTo>
                <a:lnTo>
                  <a:pt x="978582" y="639410"/>
                </a:lnTo>
                <a:lnTo>
                  <a:pt x="989522" y="594123"/>
                </a:lnTo>
                <a:lnTo>
                  <a:pt x="996239" y="547333"/>
                </a:lnTo>
                <a:lnTo>
                  <a:pt x="998524" y="499249"/>
                </a:lnTo>
                <a:lnTo>
                  <a:pt x="996239" y="451168"/>
                </a:lnTo>
                <a:lnTo>
                  <a:pt x="989522" y="404380"/>
                </a:lnTo>
                <a:lnTo>
                  <a:pt x="978582" y="359094"/>
                </a:lnTo>
                <a:lnTo>
                  <a:pt x="963630" y="315520"/>
                </a:lnTo>
                <a:lnTo>
                  <a:pt x="944873" y="273866"/>
                </a:lnTo>
                <a:lnTo>
                  <a:pt x="922522" y="234343"/>
                </a:lnTo>
                <a:lnTo>
                  <a:pt x="896786" y="197158"/>
                </a:lnTo>
                <a:lnTo>
                  <a:pt x="867874" y="162523"/>
                </a:lnTo>
                <a:lnTo>
                  <a:pt x="835994" y="130644"/>
                </a:lnTo>
                <a:lnTo>
                  <a:pt x="801357" y="101733"/>
                </a:lnTo>
                <a:lnTo>
                  <a:pt x="764172" y="75998"/>
                </a:lnTo>
                <a:lnTo>
                  <a:pt x="724648" y="53648"/>
                </a:lnTo>
                <a:lnTo>
                  <a:pt x="682993" y="34892"/>
                </a:lnTo>
                <a:lnTo>
                  <a:pt x="639418" y="19941"/>
                </a:lnTo>
                <a:lnTo>
                  <a:pt x="594132" y="9002"/>
                </a:lnTo>
                <a:lnTo>
                  <a:pt x="547343" y="2285"/>
                </a:lnTo>
                <a:lnTo>
                  <a:pt x="4992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756"/>
          </a:p>
        </p:txBody>
      </p:sp>
      <p:sp>
        <p:nvSpPr>
          <p:cNvPr id="29" name="object 29"/>
          <p:cNvSpPr/>
          <p:nvPr/>
        </p:nvSpPr>
        <p:spPr>
          <a:xfrm>
            <a:off x="4982466" y="4134229"/>
            <a:ext cx="974493" cy="974493"/>
          </a:xfrm>
          <a:custGeom>
            <a:avLst/>
            <a:gdLst/>
            <a:ahLst/>
            <a:cxnLst/>
            <a:rect l="l" t="t" r="r" b="b"/>
            <a:pathLst>
              <a:path w="998854" h="998854">
                <a:moveTo>
                  <a:pt x="499262" y="998512"/>
                </a:moveTo>
                <a:lnTo>
                  <a:pt x="547343" y="996226"/>
                </a:lnTo>
                <a:lnTo>
                  <a:pt x="594132" y="989509"/>
                </a:lnTo>
                <a:lnTo>
                  <a:pt x="639418" y="978570"/>
                </a:lnTo>
                <a:lnTo>
                  <a:pt x="682993" y="963619"/>
                </a:lnTo>
                <a:lnTo>
                  <a:pt x="724648" y="944863"/>
                </a:lnTo>
                <a:lnTo>
                  <a:pt x="764172" y="922513"/>
                </a:lnTo>
                <a:lnTo>
                  <a:pt x="801357" y="896777"/>
                </a:lnTo>
                <a:lnTo>
                  <a:pt x="835994" y="867865"/>
                </a:lnTo>
                <a:lnTo>
                  <a:pt x="867874" y="835987"/>
                </a:lnTo>
                <a:lnTo>
                  <a:pt x="896786" y="801350"/>
                </a:lnTo>
                <a:lnTo>
                  <a:pt x="922522" y="764165"/>
                </a:lnTo>
                <a:lnTo>
                  <a:pt x="944873" y="724641"/>
                </a:lnTo>
                <a:lnTo>
                  <a:pt x="963630" y="682986"/>
                </a:lnTo>
                <a:lnTo>
                  <a:pt x="978582" y="639410"/>
                </a:lnTo>
                <a:lnTo>
                  <a:pt x="989522" y="594123"/>
                </a:lnTo>
                <a:lnTo>
                  <a:pt x="996239" y="547333"/>
                </a:lnTo>
                <a:lnTo>
                  <a:pt x="998524" y="499249"/>
                </a:lnTo>
                <a:lnTo>
                  <a:pt x="996239" y="451168"/>
                </a:lnTo>
                <a:lnTo>
                  <a:pt x="989522" y="404380"/>
                </a:lnTo>
                <a:lnTo>
                  <a:pt x="978582" y="359094"/>
                </a:lnTo>
                <a:lnTo>
                  <a:pt x="963630" y="315520"/>
                </a:lnTo>
                <a:lnTo>
                  <a:pt x="944873" y="273866"/>
                </a:lnTo>
                <a:lnTo>
                  <a:pt x="922522" y="234343"/>
                </a:lnTo>
                <a:lnTo>
                  <a:pt x="896786" y="197158"/>
                </a:lnTo>
                <a:lnTo>
                  <a:pt x="867874" y="162523"/>
                </a:lnTo>
                <a:lnTo>
                  <a:pt x="835994" y="130644"/>
                </a:lnTo>
                <a:lnTo>
                  <a:pt x="801357" y="101733"/>
                </a:lnTo>
                <a:lnTo>
                  <a:pt x="764172" y="75998"/>
                </a:lnTo>
                <a:lnTo>
                  <a:pt x="724648" y="53648"/>
                </a:lnTo>
                <a:lnTo>
                  <a:pt x="682993" y="34892"/>
                </a:lnTo>
                <a:lnTo>
                  <a:pt x="639418" y="19941"/>
                </a:lnTo>
                <a:lnTo>
                  <a:pt x="594132" y="9002"/>
                </a:lnTo>
                <a:lnTo>
                  <a:pt x="547343" y="2285"/>
                </a:lnTo>
                <a:lnTo>
                  <a:pt x="499262" y="0"/>
                </a:lnTo>
                <a:lnTo>
                  <a:pt x="451180" y="2285"/>
                </a:lnTo>
                <a:lnTo>
                  <a:pt x="404392" y="9002"/>
                </a:lnTo>
                <a:lnTo>
                  <a:pt x="359105" y="19941"/>
                </a:lnTo>
                <a:lnTo>
                  <a:pt x="315531" y="34892"/>
                </a:lnTo>
                <a:lnTo>
                  <a:pt x="273876" y="53648"/>
                </a:lnTo>
                <a:lnTo>
                  <a:pt x="234352" y="75998"/>
                </a:lnTo>
                <a:lnTo>
                  <a:pt x="197166" y="101733"/>
                </a:lnTo>
                <a:lnTo>
                  <a:pt x="162529" y="130644"/>
                </a:lnTo>
                <a:lnTo>
                  <a:pt x="130650" y="162523"/>
                </a:lnTo>
                <a:lnTo>
                  <a:pt x="101738" y="197158"/>
                </a:lnTo>
                <a:lnTo>
                  <a:pt x="76001" y="234343"/>
                </a:lnTo>
                <a:lnTo>
                  <a:pt x="53650" y="273866"/>
                </a:lnTo>
                <a:lnTo>
                  <a:pt x="34894" y="315520"/>
                </a:lnTo>
                <a:lnTo>
                  <a:pt x="19942" y="359094"/>
                </a:lnTo>
                <a:lnTo>
                  <a:pt x="9002" y="404380"/>
                </a:lnTo>
                <a:lnTo>
                  <a:pt x="2285" y="451168"/>
                </a:lnTo>
                <a:lnTo>
                  <a:pt x="0" y="499249"/>
                </a:lnTo>
                <a:lnTo>
                  <a:pt x="2285" y="547333"/>
                </a:lnTo>
                <a:lnTo>
                  <a:pt x="9002" y="594123"/>
                </a:lnTo>
                <a:lnTo>
                  <a:pt x="19942" y="639410"/>
                </a:lnTo>
                <a:lnTo>
                  <a:pt x="34894" y="682986"/>
                </a:lnTo>
                <a:lnTo>
                  <a:pt x="53650" y="724641"/>
                </a:lnTo>
                <a:lnTo>
                  <a:pt x="76001" y="764165"/>
                </a:lnTo>
                <a:lnTo>
                  <a:pt x="101738" y="801350"/>
                </a:lnTo>
                <a:lnTo>
                  <a:pt x="130650" y="835987"/>
                </a:lnTo>
                <a:lnTo>
                  <a:pt x="162529" y="867865"/>
                </a:lnTo>
                <a:lnTo>
                  <a:pt x="197166" y="896777"/>
                </a:lnTo>
                <a:lnTo>
                  <a:pt x="234352" y="922513"/>
                </a:lnTo>
                <a:lnTo>
                  <a:pt x="273876" y="944863"/>
                </a:lnTo>
                <a:lnTo>
                  <a:pt x="315531" y="963619"/>
                </a:lnTo>
                <a:lnTo>
                  <a:pt x="359105" y="978570"/>
                </a:lnTo>
                <a:lnTo>
                  <a:pt x="404392" y="989509"/>
                </a:lnTo>
                <a:lnTo>
                  <a:pt x="451180" y="996226"/>
                </a:lnTo>
                <a:lnTo>
                  <a:pt x="499262" y="998512"/>
                </a:lnTo>
                <a:close/>
              </a:path>
            </a:pathLst>
          </a:custGeom>
          <a:ln w="30048">
            <a:solidFill>
              <a:srgbClr val="F7941E"/>
            </a:solidFill>
          </a:ln>
        </p:spPr>
        <p:txBody>
          <a:bodyPr wrap="square" lIns="0" tIns="0" rIns="0" bIns="0" rtlCol="0"/>
          <a:lstStyle/>
          <a:p>
            <a:endParaRPr sz="1756"/>
          </a:p>
        </p:txBody>
      </p:sp>
      <p:sp>
        <p:nvSpPr>
          <p:cNvPr id="30" name="object 30"/>
          <p:cNvSpPr txBox="1"/>
          <p:nvPr/>
        </p:nvSpPr>
        <p:spPr>
          <a:xfrm>
            <a:off x="-798425" y="3768512"/>
            <a:ext cx="3016405" cy="1097549"/>
          </a:xfrm>
          <a:prstGeom prst="rect">
            <a:avLst/>
          </a:prstGeom>
        </p:spPr>
        <p:txBody>
          <a:bodyPr vert="horz" wrap="square" lIns="0" tIns="32834" rIns="0" bIns="0" rtlCol="0">
            <a:spAutoFit/>
          </a:bodyPr>
          <a:lstStyle/>
          <a:p>
            <a:pPr marL="1333796" marR="4956">
              <a:lnSpc>
                <a:spcPts val="1385"/>
              </a:lnSpc>
              <a:spcBef>
                <a:spcPts val="259"/>
              </a:spcBef>
            </a:pPr>
            <a:r>
              <a:rPr sz="1268" spc="-5" dirty="0">
                <a:solidFill>
                  <a:srgbClr val="6D6E71"/>
                </a:solidFill>
                <a:latin typeface="Calibri"/>
                <a:cs typeface="Calibri"/>
              </a:rPr>
              <a:t>удаляет </a:t>
            </a:r>
            <a:r>
              <a:rPr sz="1268" dirty="0">
                <a:solidFill>
                  <a:srgbClr val="6D6E71"/>
                </a:solidFill>
                <a:latin typeface="Calibri"/>
                <a:cs typeface="Calibri"/>
              </a:rPr>
              <a:t>органические и  металлорганические  соединения</a:t>
            </a:r>
            <a:endParaRPr sz="1268" dirty="0">
              <a:latin typeface="Calibri"/>
              <a:cs typeface="Calibri"/>
            </a:endParaRPr>
          </a:p>
          <a:p>
            <a:pPr marL="12390">
              <a:lnSpc>
                <a:spcPts val="1454"/>
              </a:lnSpc>
              <a:spcBef>
                <a:spcPts val="1107"/>
              </a:spcBef>
              <a:tabLst>
                <a:tab pos="1243349" algn="l"/>
              </a:tabLst>
            </a:pPr>
            <a:r>
              <a:rPr lang="ru-RU" sz="1268" b="1" spc="-15" dirty="0">
                <a:solidFill>
                  <a:srgbClr val="142347"/>
                </a:solidFill>
                <a:latin typeface="Peugeot"/>
                <a:cs typeface="Peugeot"/>
              </a:rPr>
              <a:t>                                     </a:t>
            </a:r>
            <a:r>
              <a:rPr sz="1268" b="1" spc="-15" dirty="0" err="1">
                <a:solidFill>
                  <a:srgbClr val="142347"/>
                </a:solidFill>
                <a:latin typeface="Peugeot"/>
                <a:cs typeface="Peugeot"/>
              </a:rPr>
              <a:t>Катионит</a:t>
            </a:r>
            <a:endParaRPr sz="1268" dirty="0">
              <a:latin typeface="Peugeot"/>
              <a:cs typeface="Peugeot"/>
            </a:endParaRPr>
          </a:p>
          <a:p>
            <a:pPr marL="1333796">
              <a:lnSpc>
                <a:spcPts val="1454"/>
              </a:lnSpc>
            </a:pPr>
            <a:r>
              <a:rPr sz="1268" dirty="0">
                <a:solidFill>
                  <a:srgbClr val="6D6E71"/>
                </a:solidFill>
                <a:latin typeface="Calibri"/>
                <a:cs typeface="Calibri"/>
              </a:rPr>
              <a:t>умягчает</a:t>
            </a:r>
            <a:r>
              <a:rPr sz="1268" spc="15" dirty="0">
                <a:solidFill>
                  <a:srgbClr val="6D6E71"/>
                </a:solidFill>
                <a:latin typeface="Calibri"/>
                <a:cs typeface="Calibri"/>
              </a:rPr>
              <a:t> </a:t>
            </a:r>
            <a:r>
              <a:rPr sz="1268" spc="-5" dirty="0">
                <a:solidFill>
                  <a:srgbClr val="6D6E71"/>
                </a:solidFill>
                <a:latin typeface="Calibri"/>
                <a:cs typeface="Calibri"/>
              </a:rPr>
              <a:t>воду</a:t>
            </a:r>
            <a:endParaRPr sz="1268" dirty="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53848" y="4348774"/>
            <a:ext cx="833863" cy="464634"/>
          </a:xfrm>
          <a:prstGeom prst="rect">
            <a:avLst/>
          </a:prstGeom>
        </p:spPr>
        <p:txBody>
          <a:bodyPr vert="horz" wrap="square" lIns="0" tIns="55137" rIns="0" bIns="0" rtlCol="0">
            <a:spAutoFit/>
          </a:bodyPr>
          <a:lstStyle/>
          <a:p>
            <a:pPr marL="12390" marR="4956" indent="-620" algn="ctr">
              <a:lnSpc>
                <a:spcPct val="77100"/>
              </a:lnSpc>
              <a:spcBef>
                <a:spcPts val="434"/>
              </a:spcBef>
            </a:pPr>
            <a:r>
              <a:rPr sz="1122" b="1" spc="10" dirty="0">
                <a:solidFill>
                  <a:srgbClr val="142347"/>
                </a:solidFill>
                <a:latin typeface="Calibri"/>
                <a:cs typeface="Calibri"/>
              </a:rPr>
              <a:t>Соль </a:t>
            </a:r>
            <a:r>
              <a:rPr sz="1122" b="1" spc="15" dirty="0">
                <a:solidFill>
                  <a:srgbClr val="142347"/>
                </a:solidFill>
                <a:latin typeface="Calibri"/>
                <a:cs typeface="Calibri"/>
              </a:rPr>
              <a:t>без  </a:t>
            </a:r>
            <a:r>
              <a:rPr sz="1122" b="1" spc="10" dirty="0">
                <a:solidFill>
                  <a:srgbClr val="142347"/>
                </a:solidFill>
                <a:latin typeface="Calibri"/>
                <a:cs typeface="Calibri"/>
              </a:rPr>
              <a:t>очистителей  </a:t>
            </a:r>
            <a:r>
              <a:rPr sz="1122" b="1" spc="15" dirty="0">
                <a:solidFill>
                  <a:srgbClr val="142347"/>
                </a:solidFill>
                <a:latin typeface="Calibri"/>
                <a:cs typeface="Calibri"/>
              </a:rPr>
              <a:t>смолы</a:t>
            </a:r>
            <a:endParaRPr sz="1122" dirty="0">
              <a:latin typeface="Calibri"/>
              <a:cs typeface="Calibri"/>
            </a:endParaRPr>
          </a:p>
        </p:txBody>
      </p:sp>
      <p:sp>
        <p:nvSpPr>
          <p:cNvPr id="39" name="object 20">
            <a:extLst>
              <a:ext uri="{FF2B5EF4-FFF2-40B4-BE49-F238E27FC236}">
                <a16:creationId xmlns:a16="http://schemas.microsoft.com/office/drawing/2014/main" id="{915DC0E1-1E30-521A-96D1-377633576686}"/>
              </a:ext>
            </a:extLst>
          </p:cNvPr>
          <p:cNvSpPr/>
          <p:nvPr/>
        </p:nvSpPr>
        <p:spPr>
          <a:xfrm flipV="1">
            <a:off x="2159002" y="3609285"/>
            <a:ext cx="1006272" cy="44604"/>
          </a:xfrm>
          <a:custGeom>
            <a:avLst/>
            <a:gdLst/>
            <a:ahLst/>
            <a:cxnLst/>
            <a:rect l="l" t="t" r="r" b="b"/>
            <a:pathLst>
              <a:path w="1268729">
                <a:moveTo>
                  <a:pt x="0" y="0"/>
                </a:moveTo>
                <a:lnTo>
                  <a:pt x="1268577" y="0"/>
                </a:lnTo>
              </a:path>
            </a:pathLst>
          </a:custGeom>
          <a:ln w="31750"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1756" dirty="0"/>
          </a:p>
        </p:txBody>
      </p:sp>
      <p:sp>
        <p:nvSpPr>
          <p:cNvPr id="40" name="object 20">
            <a:extLst>
              <a:ext uri="{FF2B5EF4-FFF2-40B4-BE49-F238E27FC236}">
                <a16:creationId xmlns:a16="http://schemas.microsoft.com/office/drawing/2014/main" id="{EAA0A776-ED1A-EB26-DE51-01B047F91C3C}"/>
              </a:ext>
            </a:extLst>
          </p:cNvPr>
          <p:cNvSpPr/>
          <p:nvPr/>
        </p:nvSpPr>
        <p:spPr>
          <a:xfrm>
            <a:off x="1538153" y="4571893"/>
            <a:ext cx="1631660" cy="44604"/>
          </a:xfrm>
          <a:custGeom>
            <a:avLst/>
            <a:gdLst/>
            <a:ahLst/>
            <a:cxnLst/>
            <a:rect l="l" t="t" r="r" b="b"/>
            <a:pathLst>
              <a:path w="1268729">
                <a:moveTo>
                  <a:pt x="0" y="0"/>
                </a:moveTo>
                <a:lnTo>
                  <a:pt x="1268577" y="0"/>
                </a:lnTo>
              </a:path>
            </a:pathLst>
          </a:custGeom>
          <a:ln w="31750"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1756" dirty="0"/>
          </a:p>
        </p:txBody>
      </p:sp>
      <p:sp>
        <p:nvSpPr>
          <p:cNvPr id="42" name="object 20">
            <a:extLst>
              <a:ext uri="{FF2B5EF4-FFF2-40B4-BE49-F238E27FC236}">
                <a16:creationId xmlns:a16="http://schemas.microsoft.com/office/drawing/2014/main" id="{AAFDD94E-983C-92D1-0209-C52E5E735B14}"/>
              </a:ext>
            </a:extLst>
          </p:cNvPr>
          <p:cNvSpPr/>
          <p:nvPr/>
        </p:nvSpPr>
        <p:spPr>
          <a:xfrm flipV="1">
            <a:off x="1663137" y="5610816"/>
            <a:ext cx="1553268" cy="44604"/>
          </a:xfrm>
          <a:custGeom>
            <a:avLst/>
            <a:gdLst/>
            <a:ahLst/>
            <a:cxnLst/>
            <a:rect l="l" t="t" r="r" b="b"/>
            <a:pathLst>
              <a:path w="1268729">
                <a:moveTo>
                  <a:pt x="0" y="0"/>
                </a:moveTo>
                <a:lnTo>
                  <a:pt x="1268577" y="0"/>
                </a:lnTo>
              </a:path>
            </a:pathLst>
          </a:custGeom>
          <a:ln w="31750"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1756" dirty="0"/>
          </a:p>
        </p:txBody>
      </p:sp>
      <p:sp>
        <p:nvSpPr>
          <p:cNvPr id="43" name="object 20">
            <a:extLst>
              <a:ext uri="{FF2B5EF4-FFF2-40B4-BE49-F238E27FC236}">
                <a16:creationId xmlns:a16="http://schemas.microsoft.com/office/drawing/2014/main" id="{E6F63EE4-60D8-496C-369C-F3AD59C41919}"/>
              </a:ext>
            </a:extLst>
          </p:cNvPr>
          <p:cNvSpPr/>
          <p:nvPr/>
        </p:nvSpPr>
        <p:spPr>
          <a:xfrm>
            <a:off x="2061353" y="6365354"/>
            <a:ext cx="1189288" cy="44604"/>
          </a:xfrm>
          <a:custGeom>
            <a:avLst/>
            <a:gdLst/>
            <a:ahLst/>
            <a:cxnLst/>
            <a:rect l="l" t="t" r="r" b="b"/>
            <a:pathLst>
              <a:path w="1268729">
                <a:moveTo>
                  <a:pt x="0" y="0"/>
                </a:moveTo>
                <a:lnTo>
                  <a:pt x="1268577" y="0"/>
                </a:lnTo>
              </a:path>
            </a:pathLst>
          </a:custGeom>
          <a:ln w="31750"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1756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E25188-0F89-41DC-B29A-E7C7BF04251A}"/>
              </a:ext>
            </a:extLst>
          </p:cNvPr>
          <p:cNvSpPr txBox="1"/>
          <p:nvPr/>
        </p:nvSpPr>
        <p:spPr>
          <a:xfrm>
            <a:off x="430752" y="184152"/>
            <a:ext cx="117193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+mj-lt"/>
              </a:rPr>
              <a:t>Решение</a:t>
            </a:r>
            <a:r>
              <a:rPr lang="en-US" sz="4400" dirty="0">
                <a:latin typeface="+mj-lt"/>
              </a:rPr>
              <a:t>: </a:t>
            </a:r>
            <a:r>
              <a:rPr lang="ru-RU" sz="4400" dirty="0">
                <a:latin typeface="+mj-lt"/>
              </a:rPr>
              <a:t>Технологическая </a:t>
            </a:r>
            <a:r>
              <a:rPr lang="ru-RU" sz="4400" dirty="0" err="1">
                <a:latin typeface="+mj-lt"/>
              </a:rPr>
              <a:t>состовляющая</a:t>
            </a:r>
            <a:r>
              <a:rPr lang="ru-RU" sz="4400" dirty="0">
                <a:latin typeface="+mj-lt"/>
              </a:rPr>
              <a:t> (Бытовая версия)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37EE55-8018-4A30-8F3A-04EEAF67F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Участники команды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0EB88311-2F6A-4CBE-9687-678285701E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8960"/>
            <a:ext cx="3048000" cy="4064000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97AD7FE-7B24-43AD-B5EE-A72FF3950131}"/>
              </a:ext>
            </a:extLst>
          </p:cNvPr>
          <p:cNvSpPr txBox="1"/>
          <p:nvPr/>
        </p:nvSpPr>
        <p:spPr>
          <a:xfrm>
            <a:off x="0" y="1409628"/>
            <a:ext cx="3682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Кушнярик</a:t>
            </a:r>
            <a:r>
              <a:rPr lang="ru-RU" dirty="0"/>
              <a:t> Лариса(Химик-технолог)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296F6A9-2FA3-43C4-86AF-0C03EBBDBC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778960"/>
            <a:ext cx="2637183" cy="4064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134C2A9-441A-40D5-B5BC-C5DC7BA6BC21}"/>
              </a:ext>
            </a:extLst>
          </p:cNvPr>
          <p:cNvSpPr txBox="1"/>
          <p:nvPr/>
        </p:nvSpPr>
        <p:spPr>
          <a:xfrm>
            <a:off x="2752168" y="5929851"/>
            <a:ext cx="3569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Смирнов Лазарь(Химик-технолог)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A72A10B-A151-40B1-BF30-38B1275C0D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183" y="1778270"/>
            <a:ext cx="3419060" cy="406399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1C7A665-61D5-46A5-89EF-56249B3F798A}"/>
              </a:ext>
            </a:extLst>
          </p:cNvPr>
          <p:cNvSpPr txBox="1"/>
          <p:nvPr/>
        </p:nvSpPr>
        <p:spPr>
          <a:xfrm>
            <a:off x="5656992" y="1408247"/>
            <a:ext cx="3658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Виктория Житова (Химик-технолог)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A03F61A-2AAE-4DA3-91A7-2E451DDD1B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4243" y="1725260"/>
            <a:ext cx="3087757" cy="411700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9D7DB8D-CE9E-4FAC-8ADC-5EBB3A09D0C0}"/>
              </a:ext>
            </a:extLst>
          </p:cNvPr>
          <p:cNvSpPr txBox="1"/>
          <p:nvPr/>
        </p:nvSpPr>
        <p:spPr>
          <a:xfrm>
            <a:off x="8931965" y="5842269"/>
            <a:ext cx="3432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Олексенко Влас(Химик-Технолог</a:t>
            </a:r>
          </a:p>
        </p:txBody>
      </p:sp>
    </p:spTree>
    <p:extLst>
      <p:ext uri="{BB962C8B-B14F-4D97-AF65-F5344CB8AC3E}">
        <p14:creationId xmlns:p14="http://schemas.microsoft.com/office/powerpoint/2010/main" val="37554866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287</Words>
  <Application>Microsoft Office PowerPoint</Application>
  <PresentationFormat>Широкоэкранный</PresentationFormat>
  <Paragraphs>40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Arial</vt:lpstr>
      <vt:lpstr>Calibri</vt:lpstr>
      <vt:lpstr>Calibri Light</vt:lpstr>
      <vt:lpstr>Gilroy-Bold</vt:lpstr>
      <vt:lpstr>Gilroy-Medium</vt:lpstr>
      <vt:lpstr>Gilroy-Regular</vt:lpstr>
      <vt:lpstr>Peugeot</vt:lpstr>
      <vt:lpstr>Times New Roman</vt:lpstr>
      <vt:lpstr>Тема Office</vt:lpstr>
      <vt:lpstr>Презентация PowerPoint</vt:lpstr>
      <vt:lpstr>Целевая аудитория</vt:lpstr>
      <vt:lpstr>Проблемы</vt:lpstr>
      <vt:lpstr>Решение: Технологической составляющей (Промышленная версия)</vt:lpstr>
      <vt:lpstr>Презентация PowerPoint</vt:lpstr>
      <vt:lpstr>Участники команды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Водоочистной фильтр</dc:title>
  <dc:creator>влас олексенко</dc:creator>
  <cp:lastModifiedBy>влас олексенко</cp:lastModifiedBy>
  <cp:revision>13</cp:revision>
  <dcterms:created xsi:type="dcterms:W3CDTF">2024-10-14T19:56:54Z</dcterms:created>
  <dcterms:modified xsi:type="dcterms:W3CDTF">2024-10-16T11:12:57Z</dcterms:modified>
</cp:coreProperties>
</file>