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582706" y="1586753"/>
            <a:ext cx="6620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Автоматический рекуператор тепла при модернизации существующих систем естественной вентиляции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671848" y="9572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3C6AB55-C8E1-424A-B2B4-4A9D23768471}"/>
              </a:ext>
            </a:extLst>
          </p:cNvPr>
          <p:cNvSpPr/>
          <p:nvPr/>
        </p:nvSpPr>
        <p:spPr>
          <a:xfrm>
            <a:off x="3168220" y="1637737"/>
            <a:ext cx="5562754" cy="471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Какую </a:t>
            </a:r>
            <a:r>
              <a:rPr lang="ru-RU" sz="2000" b="1" dirty="0" smtClean="0">
                <a:solidFill>
                  <a:schemeClr val="tx1"/>
                </a:solidFill>
              </a:rPr>
              <a:t>и чью проблему решает </a:t>
            </a:r>
            <a:r>
              <a:rPr lang="ru-RU" sz="2000" b="1" dirty="0">
                <a:solidFill>
                  <a:schemeClr val="tx1"/>
                </a:solidFill>
              </a:rPr>
              <a:t>проект?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B6B54CE-C9AC-4630-A6C5-E559E53AB355}"/>
              </a:ext>
            </a:extLst>
          </p:cNvPr>
          <p:cNvSpPr/>
          <p:nvPr/>
        </p:nvSpPr>
        <p:spPr>
          <a:xfrm>
            <a:off x="1222217" y="2312277"/>
            <a:ext cx="9687209" cy="1671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tx1"/>
                </a:solidFill>
              </a:rPr>
              <a:t>Разработанный автоматический рекуператор тепла позволит уменьшить потребление энергии на отопление в холодный период года.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Для конечного потребителя (владельцы предприятий, частных коттеджей, домов и гостиниц, жильцы квартир верхних этажей многоквартирных домов)  - уменьшение стоимости энергоресурсов.</a:t>
            </a:r>
            <a:endParaRPr lang="ru-RU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77951" y="5213684"/>
            <a:ext cx="10461812" cy="12215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Рекуператор позволит качественно поддерживать параметры внутреннего микроклимата и экономить энергоресурсы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3330387" y="4560439"/>
            <a:ext cx="5556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9576" y="1123421"/>
            <a:ext cx="10461812" cy="26699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Проект направлен на создание продукта в виде автоматического рекуператора тепла который устанавливается внутрь существующих систем естественной вентиляции при ее модернизации. Устройство предусматривает наличие теплообменного элемента и двух вентиляторов для </a:t>
            </a:r>
            <a:r>
              <a:rPr lang="ru-RU" sz="2000" dirty="0" err="1" smtClean="0">
                <a:solidFill>
                  <a:schemeClr val="tx1"/>
                </a:solidFill>
              </a:rPr>
              <a:t>прокачивания</a:t>
            </a:r>
            <a:r>
              <a:rPr lang="ru-RU" sz="2000" dirty="0" smtClean="0">
                <a:solidFill>
                  <a:schemeClr val="tx1"/>
                </a:solidFill>
              </a:rPr>
              <a:t> разнонаправленных потоков воздуха.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Для управления процессом и контроля качества подачи воздуха используется система автоматики.</a:t>
            </a:r>
          </a:p>
          <a:p>
            <a:pPr algn="ctr"/>
            <a:endParaRPr lang="ru-RU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609601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952955" y="1566399"/>
            <a:ext cx="238962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Объем рынка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Объем российского рынка рекуператоров оценивается в 16 000 000 тыс. руб.</a:t>
            </a:r>
            <a:endParaRPr lang="ru-RU" sz="2000" dirty="0"/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4048126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112454" y="1566399"/>
            <a:ext cx="309517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Конкуренты 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dirty="0" smtClean="0"/>
              <a:t>Компании, производящие рекуператоры: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 smtClean="0"/>
              <a:t>«Титан», 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«РСВ Вентиляция»,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 Вентиляционный Завод «ИНТЕХ»,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 ООО «</a:t>
            </a:r>
            <a:r>
              <a:rPr lang="ru-RU" sz="2000" dirty="0" err="1" smtClean="0"/>
              <a:t>Термо</a:t>
            </a:r>
            <a:r>
              <a:rPr lang="ru-RU" sz="2000" dirty="0" smtClean="0"/>
              <a:t> Северный Поток»,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 «</a:t>
            </a:r>
            <a:r>
              <a:rPr lang="ru-RU" sz="2000" dirty="0" err="1" smtClean="0"/>
              <a:t>Шегран</a:t>
            </a:r>
            <a:r>
              <a:rPr lang="ru-RU" sz="2000" dirty="0" smtClean="0"/>
              <a:t>» </a:t>
            </a:r>
            <a:endParaRPr lang="ru-RU" sz="2000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744859" y="1566399"/>
            <a:ext cx="35840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Конкурентные преимущества</a:t>
            </a:r>
          </a:p>
          <a:p>
            <a:endParaRPr lang="ru-RU" sz="2000" b="1" dirty="0"/>
          </a:p>
          <a:p>
            <a:r>
              <a:rPr lang="ru-RU" sz="2000" dirty="0" smtClean="0"/>
              <a:t>Низкая стоимость и высокая </a:t>
            </a:r>
            <a:r>
              <a:rPr lang="ru-RU" sz="2000" dirty="0" err="1" smtClean="0"/>
              <a:t>энергоэффективность</a:t>
            </a:r>
            <a:r>
              <a:rPr lang="ru-RU" sz="2000" dirty="0" smtClean="0"/>
              <a:t>  по сравнению с аналогами.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12864" y="258016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8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376127" y="1506140"/>
            <a:ext cx="9823010" cy="24411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792586" y="2384360"/>
            <a:ext cx="89086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 smtClean="0"/>
              <a:t>Был проведен анализ существующих систем рекуперации тепла, проведены соответствующие расчеты, разработана конструкторская документация и создан лабораторный образец, соответствующий уровню готовности продукта TRL 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9026337" y="4657725"/>
            <a:ext cx="2608729" cy="502644"/>
          </a:xfrm>
          <a:prstGeom prst="roundRect">
            <a:avLst/>
          </a:prstGeom>
          <a:solidFill>
            <a:srgbClr val="FB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330824" y="31376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C93BB4-00D4-4981-BC52-BA7BBA347659}"/>
              </a:ext>
            </a:extLst>
          </p:cNvPr>
          <p:cNvSpPr txBox="1"/>
          <p:nvPr/>
        </p:nvSpPr>
        <p:spPr>
          <a:xfrm>
            <a:off x="9304804" y="47089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2023 / </a:t>
            </a:r>
            <a:r>
              <a:rPr lang="ru-RU" sz="2000" dirty="0" smtClean="0"/>
              <a:t>2024 </a:t>
            </a:r>
            <a:r>
              <a:rPr lang="ru-RU" sz="2000" dirty="0"/>
              <a:t>/ </a:t>
            </a:r>
            <a:r>
              <a:rPr lang="ru-RU" sz="2000" dirty="0" smtClean="0"/>
              <a:t>2025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626643" y="1983919"/>
            <a:ext cx="2608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 </a:t>
            </a:r>
            <a:r>
              <a:rPr lang="ru-RU" sz="2000" dirty="0" smtClean="0"/>
              <a:t>Анализ рынка рекуператоров и построение </a:t>
            </a:r>
            <a:r>
              <a:rPr lang="ru-RU" sz="2000" dirty="0" err="1" smtClean="0"/>
              <a:t>бизнес-модели</a:t>
            </a:r>
            <a:r>
              <a:rPr lang="ru-RU" sz="2000" dirty="0" smtClean="0"/>
              <a:t> (2023 год)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330824" y="3290544"/>
            <a:ext cx="2648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 </a:t>
            </a:r>
            <a:r>
              <a:rPr lang="ru-RU" sz="2000" dirty="0" smtClean="0"/>
              <a:t>Доработка продукта (2024 год)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979615" y="3572590"/>
            <a:ext cx="3073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 </a:t>
            </a:r>
            <a:r>
              <a:rPr lang="ru-RU" sz="2000" dirty="0" smtClean="0"/>
              <a:t>Создание опытного образца рекуператора и проведение испытаний (2023 год)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8400694" y="3394382"/>
            <a:ext cx="2608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 </a:t>
            </a:r>
            <a:r>
              <a:rPr lang="ru-RU" sz="2000" dirty="0" smtClean="0"/>
              <a:t>Разработка конструкторской документации (2023 год)</a:t>
            </a:r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1D60D7-5247-409F-84BE-4DC884C94B8F}"/>
              </a:ext>
            </a:extLst>
          </p:cNvPr>
          <p:cNvSpPr txBox="1"/>
          <p:nvPr/>
        </p:nvSpPr>
        <p:spPr>
          <a:xfrm>
            <a:off x="1440488" y="4708981"/>
            <a:ext cx="3031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Производство   (2025 год)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2737547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3840082" y="442847"/>
            <a:ext cx="7820781" cy="14465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3811900" y="2158006"/>
            <a:ext cx="7818636" cy="1959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618564" y="4658855"/>
            <a:ext cx="5925671" cy="20025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333130" y="4639708"/>
            <a:ext cx="4454482" cy="1940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3624107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3624107" y="2092081"/>
            <a:ext cx="7761069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109097" y="497084"/>
            <a:ext cx="7280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Ценностное предложение: надежность конструкции, универсальность и простота обслуживания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036018" y="2207294"/>
            <a:ext cx="7818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Целевая аудитория: Владельцы частных коттеджей, домов и гостиниц, жильцы квартир верхних этажей многоквартирных домов.</a:t>
            </a:r>
          </a:p>
          <a:p>
            <a:r>
              <a:rPr lang="ru-RU" sz="2000" dirty="0" smtClean="0"/>
              <a:t>Географическое расположение: Российская Федерации, страны СНГ, </a:t>
            </a:r>
          </a:p>
          <a:p>
            <a:r>
              <a:rPr lang="ru-RU" sz="2000" dirty="0" smtClean="0"/>
              <a:t>Сектор рынка: B2С, В2В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543452" y="4842610"/>
            <a:ext cx="3999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партнеры</a:t>
            </a:r>
            <a:r>
              <a:rPr lang="ru-RU" sz="2000" dirty="0" smtClean="0"/>
              <a:t>: Тольяттинский государственный университет</a:t>
            </a:r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24277" y="1999100"/>
            <a:ext cx="2571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Каналы сбыта:</a:t>
            </a:r>
          </a:p>
          <a:p>
            <a:r>
              <a:rPr lang="ru-RU" sz="1400" dirty="0" smtClean="0"/>
              <a:t>прямые продажи, сайт, продажи через фирмы, занимающиеся поставкой вент. оборудования, сайт, соц. сети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908C805-9C1F-41CD-B7B1-4179CA9ACB04}"/>
              </a:ext>
            </a:extLst>
          </p:cNvPr>
          <p:cNvSpPr txBox="1"/>
          <p:nvPr/>
        </p:nvSpPr>
        <p:spPr>
          <a:xfrm>
            <a:off x="766486" y="4704053"/>
            <a:ext cx="54622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Необходимые </a:t>
            </a:r>
            <a:r>
              <a:rPr lang="ru-RU" sz="2000" dirty="0" smtClean="0"/>
              <a:t>ресурсы: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Финансовые ресурсы на покупку материалов, комплектующих, проведение испытаний.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1034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43318" y="1359084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443318" y="1410211"/>
            <a:ext cx="9287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400" b="1"/>
            </a:lvl1pPr>
          </a:lstStyle>
          <a:p>
            <a:pPr algn="ctr"/>
            <a:r>
              <a:rPr lang="ru-RU" sz="2800" dirty="0" smtClean="0"/>
              <a:t>Необходимые первоначальные затраты: 100 </a:t>
            </a:r>
            <a:r>
              <a:rPr lang="ru-RU" sz="2800" dirty="0"/>
              <a:t>000 руб.</a:t>
            </a:r>
          </a:p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95253" y="2844254"/>
            <a:ext cx="1098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источники финансирования: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Собственные средства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45229" y="421900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677146" y="4445787"/>
            <a:ext cx="9202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Основные направления </a:t>
            </a:r>
            <a:r>
              <a:rPr lang="ru-RU" sz="2000" dirty="0"/>
              <a:t>расходов: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Затраты на закупку полипропилена и алюминия. 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Затраты на закупку контроллера автоматики </a:t>
            </a:r>
            <a:r>
              <a:rPr lang="ru-RU" sz="2000" dirty="0" err="1" smtClean="0"/>
              <a:t>Arduino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3507</TotalTime>
  <Words>376</Words>
  <Application>Microsoft Office PowerPoint</Application>
  <PresentationFormat>Произвольный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29</cp:revision>
  <dcterms:created xsi:type="dcterms:W3CDTF">2023-09-06T12:36:24Z</dcterms:created>
  <dcterms:modified xsi:type="dcterms:W3CDTF">2023-12-25T14:59:01Z</dcterms:modified>
</cp:coreProperties>
</file>