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Franklin Gothic"/>
      <p:bold r:id="rId24"/>
    </p:embeddedFont>
    <p:embeddedFont>
      <p:font typeface="Lato Black"/>
      <p:bold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PT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gnqTQUrWxgszn8jx5Hzk/oAN3x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3EF3A9-48B6-4F8D-B054-DD5EA09BE12A}">
  <a:tblStyle styleId="{EE3EF3A9-48B6-4F8D-B054-DD5EA09BE12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2F022A5A-D8AC-45E8-85CA-5161706FEC1C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FranklinGothic-bold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Black-boldItalic.fntdata"/><Relationship Id="rId25" Type="http://schemas.openxmlformats.org/officeDocument/2006/relationships/font" Target="fonts/LatoBlack-bold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TSans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33" Type="http://schemas.openxmlformats.org/officeDocument/2006/relationships/font" Target="fonts/PTSans-italic.fntdata"/><Relationship Id="rId10" Type="http://schemas.openxmlformats.org/officeDocument/2006/relationships/slide" Target="slides/slide4.xml"/><Relationship Id="rId32" Type="http://schemas.openxmlformats.org/officeDocument/2006/relationships/font" Target="fonts/PTSans-bold.fntdata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PTSans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1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1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22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4" name="Google Shape;24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" name="Google Shape;2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3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3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3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7" name="Google Shape;57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1059897" y="2104062"/>
            <a:ext cx="70242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30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Smart Socket+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«Электрон Т»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/>
        </p:nvSpPr>
        <p:spPr>
          <a:xfrm>
            <a:off x="312454" y="1689450"/>
            <a:ext cx="4365000" cy="1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Какие проблемы решаем:</a:t>
            </a:r>
            <a:endParaRPr b="1" i="0" sz="1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существует множество умных устройств разных производителей (яндекс, сбер, ростелеком) трудно соединяемых между собой,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разница между реальным потреблением и заявленным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контроль безопасности при использовании электрических устройств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 дистанционного управления</a:t>
            </a:r>
            <a:endParaRPr b="0" i="0" sz="12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5207675" y="1689600"/>
            <a:ext cx="3527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i="0" sz="1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цифровая платформа предлагает возможность подключения разных умных устройств разных производителей к одной экосистеме без навыков программирования</a:t>
            </a:r>
            <a:endParaRPr b="0" i="0" sz="12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374267" y="828320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312442" y="1012124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 Smart Socket +</a:t>
            </a:r>
            <a:endParaRPr b="1" i="0" sz="16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374275" y="3870975"/>
            <a:ext cx="71016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TechNet</a:t>
            </a:r>
            <a:endParaRPr b="1" sz="16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Сквозные технологии: Искусственный интеллект, Нейротехнологии </a:t>
            </a:r>
            <a:endParaRPr b="1" sz="16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"/>
          <p:cNvSpPr txBox="1"/>
          <p:nvPr>
            <p:ph idx="1" type="body"/>
          </p:nvPr>
        </p:nvSpPr>
        <p:spPr>
          <a:xfrm>
            <a:off x="311700" y="1591475"/>
            <a:ext cx="8520600" cy="23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Портрет целевого клиента</a:t>
            </a:r>
            <a:endParaRPr b="1" sz="16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клиент – это городской житель со средним доходом, желающий обеспечить себе комфорт дома и немного оптимизировать свои расходы на </a:t>
            </a: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электроэнергию</a:t>
            </a: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При этом не желающий каких-либо капитальных изменений внутри дома. Он ищет относительно </a:t>
            </a: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недорогой</a:t>
            </a:r>
            <a:r>
              <a:rPr lang="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быстрый и удобный продукт который сможет сам установить и настроит.</a:t>
            </a:r>
            <a:endParaRPr sz="1500"/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>
            <p:ph idx="1" type="body"/>
          </p:nvPr>
        </p:nvSpPr>
        <p:spPr>
          <a:xfrm>
            <a:off x="299000" y="12159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6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AS IS</a:t>
            </a:r>
            <a:endParaRPr b="1" sz="16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Сейчас для решения данных проблем покупателю требуется покупать устройства от одной фирмы и самостоятельно отслеживать потребления устройств расположенных в доме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>
            <p:ph idx="2" type="body"/>
          </p:nvPr>
        </p:nvSpPr>
        <p:spPr>
          <a:xfrm>
            <a:off x="4768900" y="12921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6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TO BE</a:t>
            </a:r>
            <a:endParaRPr b="1" sz="16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Появится цифровой сервис способный связать между собой продукты разных фирм и </a:t>
            </a: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объединить</a:t>
            </a: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 их в единую систему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/>
          <p:nvPr>
            <p:ph idx="1" type="body"/>
          </p:nvPr>
        </p:nvSpPr>
        <p:spPr>
          <a:xfrm>
            <a:off x="311700" y="761225"/>
            <a:ext cx="8520600" cy="3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b="1" lang="ru" sz="1600">
                <a:solidFill>
                  <a:srgbClr val="FF0000"/>
                </a:solidFill>
              </a:rPr>
              <a:t> </a:t>
            </a:r>
            <a:r>
              <a:rPr b="1" lang="ru" sz="1600">
                <a:solidFill>
                  <a:schemeClr val="dk1"/>
                </a:solidFill>
              </a:rPr>
              <a:t>Smart Socket + - </a:t>
            </a:r>
            <a:r>
              <a:rPr lang="ru" sz="1600">
                <a:solidFill>
                  <a:schemeClr val="dk1"/>
                </a:solidFill>
              </a:rPr>
              <a:t>это удобный сервис для подключения различных устройств от разных производителей, представляет собой сайт и программное обеспечение. Позволяет при оплате подписки подключать в одну экосистему множество умных устройств от разных </a:t>
            </a:r>
            <a:r>
              <a:rPr lang="ru" sz="1600">
                <a:solidFill>
                  <a:schemeClr val="dk1"/>
                </a:solidFill>
              </a:rPr>
              <a:t>производителей</a:t>
            </a:r>
            <a:r>
              <a:rPr lang="ru" sz="1600">
                <a:solidFill>
                  <a:schemeClr val="dk1"/>
                </a:solidFill>
              </a:rPr>
              <a:t> 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175" y="2187862"/>
            <a:ext cx="3660473" cy="190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1800" y="2187850"/>
            <a:ext cx="4778623" cy="20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7"/>
          <p:cNvSpPr txBox="1"/>
          <p:nvPr/>
        </p:nvSpPr>
        <p:spPr>
          <a:xfrm>
            <a:off x="510300" y="4499525"/>
            <a:ext cx="56505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rPr>
              <a:t>http://project8071582.tilda.ws/page40878981.html</a:t>
            </a:r>
            <a:endParaRPr sz="1050">
              <a:solidFill>
                <a:schemeClr val="hlink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/>
          <p:nvPr>
            <p:ph idx="1" type="body"/>
          </p:nvPr>
        </p:nvSpPr>
        <p:spPr>
          <a:xfrm>
            <a:off x="362550" y="1121250"/>
            <a:ext cx="8520600" cy="3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6128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09"/>
              <a:buFont typeface="Arial"/>
              <a:buNone/>
            </a:pPr>
            <a:r>
              <a:rPr b="1" lang="ru" sz="199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sz="3487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7695"/>
              <a:buNone/>
            </a:pPr>
            <a:r>
              <a:rPr b="0" i="0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разработки первичного прототипа используется конструктор Tilda, для создания MVP будет применятся высокоуровневые языки программирования (C++, Java, Python)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7695"/>
              <a:buNone/>
            </a:pPr>
            <a:r>
              <a:rPr b="0" i="0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платформе будет создаваться и моделироваться возможность подключения и управления различными устройствами системы </a:t>
            </a:r>
            <a:r>
              <a:rPr lang="ru" sz="1600">
                <a:solidFill>
                  <a:srgbClr val="000000"/>
                </a:solidFill>
              </a:rPr>
              <a:t>“</a:t>
            </a:r>
            <a:r>
              <a:rPr b="0" i="0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Умный дом</a:t>
            </a:r>
            <a:r>
              <a:rPr lang="ru" sz="1600">
                <a:solidFill>
                  <a:srgbClr val="000000"/>
                </a:solidFill>
              </a:rPr>
              <a:t>”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7695"/>
              <a:buNone/>
            </a:pPr>
            <a:r>
              <a:rPr b="0" i="0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Система будет содержать систему аутентификации с личным кабинетом Интерфейс платформы будет включать систему поиска устройств для подключения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7695"/>
              <a:buNone/>
            </a:pPr>
            <a:r>
              <a:rPr b="0" i="0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возможности интеграции система будет содержать открытые API. Также к системе будет добавлена он-лайн касса для возможности оплаты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09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09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06" name="Google Shape;106;p8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"/>
          <p:cNvSpPr txBox="1"/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" sz="2400"/>
            </a:br>
            <a:endParaRPr/>
          </a:p>
        </p:txBody>
      </p:sp>
      <p:graphicFrame>
        <p:nvGraphicFramePr>
          <p:cNvPr id="112" name="Google Shape;112;p10"/>
          <p:cNvGraphicFramePr/>
          <p:nvPr/>
        </p:nvGraphicFramePr>
        <p:xfrm>
          <a:off x="545550" y="11463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{EE3EF3A9-48B6-4F8D-B054-DD5EA09BE12A}</a:tableStyleId>
              </a:tblPr>
              <a:tblGrid>
                <a:gridCol w="1614400"/>
                <a:gridCol w="2224050"/>
                <a:gridCol w="1540550"/>
                <a:gridCol w="1294125"/>
                <a:gridCol w="1519525"/>
              </a:tblGrid>
              <a:tr h="321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конкурента/ </a:t>
                      </a:r>
                      <a:b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аналога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50" u="none" cap="none" strike="noStrike"/>
                        <a:t>Mi Home</a:t>
                      </a:r>
                      <a:endParaRPr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/>
                        <a:t>Наличие готовых сценариев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Управление техникой другого производителя через специальный порт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Готовые сценарии</a:t>
                      </a:r>
                      <a:endParaRPr b="1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конкурента/ </a:t>
                      </a:r>
                      <a:b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аналога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50" u="none" cap="none" strike="noStrike"/>
                        <a:t>SST Cloud</a:t>
                      </a:r>
                      <a:endParaRPr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Организует работу термостатов, что является достаточно большой редкостью 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Узкая специализация</a:t>
                      </a:r>
                      <a:endParaRPr b="1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Включение термостатов в перечень совместимых с нашим приложени</a:t>
                      </a:r>
                      <a:r>
                        <a:rPr b="0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ем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конкурента/ </a:t>
                      </a:r>
                      <a:b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аналога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50" u="none" cap="none" strike="noStrike"/>
                        <a:t>Panasonic Home Network</a:t>
                      </a:r>
                      <a:endParaRPr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оповещения владельца при отсутствии интернета через телефонный звонок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Установка специальных розеток датчиков и т.д.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Оповещение при помощи телефонного звонка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 Вашего продукта/проекта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050" u="none" cap="none" strike="noStrike">
                          <a:solidFill>
                            <a:schemeClr val="dk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Smart Socket+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организовать различные устройства разных производителей в единую систему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</a:pPr>
            <a:r>
              <a:rPr b="1" lang="ru">
                <a:solidFill>
                  <a:schemeClr val="dk1"/>
                </a:solidFill>
              </a:rPr>
              <a:t>Ежемесячная подписка</a:t>
            </a:r>
            <a:r>
              <a:rPr lang="ru">
                <a:solidFill>
                  <a:schemeClr val="dk1"/>
                </a:solidFill>
              </a:rPr>
              <a:t> - оплата за период пользования продуктом </a:t>
            </a:r>
            <a:r>
              <a:rPr b="1" lang="ru">
                <a:solidFill>
                  <a:schemeClr val="dk1"/>
                </a:solidFill>
              </a:rPr>
              <a:t>Freemium</a:t>
            </a:r>
            <a:r>
              <a:rPr lang="ru">
                <a:solidFill>
                  <a:schemeClr val="dk1"/>
                </a:solidFill>
              </a:rPr>
              <a:t> - наличие бесплатного контента / периода /тарифа перед оплатой стоимости 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</a:pPr>
            <a:r>
              <a:rPr b="1" lang="ru">
                <a:solidFill>
                  <a:schemeClr val="dk1"/>
                </a:solidFill>
              </a:rPr>
              <a:t>Реклама</a:t>
            </a:r>
            <a:r>
              <a:rPr lang="ru">
                <a:solidFill>
                  <a:schemeClr val="dk1"/>
                </a:solidFill>
              </a:rPr>
              <a:t> - оплата за размещение рекламы сторонних сервисов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8" name="Google Shape;118;p12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Запуск таргетированных рекламных кампаний в соц. сетях на нужную нам целевую аудиторию; 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Выступления на конференциях.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 txBox="1"/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0" name="Google Shape;130;p16"/>
          <p:cNvSpPr txBox="1"/>
          <p:nvPr>
            <p:ph idx="1" type="body"/>
          </p:nvPr>
        </p:nvSpPr>
        <p:spPr>
          <a:xfrm>
            <a:off x="311700" y="1152474"/>
            <a:ext cx="8520600" cy="38995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22910"/>
              <a:buNone/>
            </a:pPr>
            <a:r>
              <a:t/>
            </a:r>
            <a:endParaRPr sz="17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22910"/>
              <a:buNone/>
            </a:pPr>
            <a:r>
              <a:t/>
            </a:r>
            <a:endParaRPr sz="17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t/>
            </a:r>
            <a:endParaRPr sz="25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b="1" lang="ru" sz="2500">
                <a:solidFill>
                  <a:schemeClr val="dk1"/>
                </a:solidFill>
              </a:rPr>
              <a:t>Структура расходов </a:t>
            </a:r>
            <a:endParaRPr/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b="1" lang="ru" sz="2500">
                <a:solidFill>
                  <a:schemeClr val="dk1"/>
                </a:solidFill>
              </a:rPr>
              <a:t>Потоки доходов</a:t>
            </a:r>
            <a:r>
              <a:rPr lang="ru" sz="25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lang="ru" sz="2500">
                <a:solidFill>
                  <a:schemeClr val="dk1"/>
                </a:solidFill>
              </a:rPr>
              <a:t>Ежемесячная подписка - оплата за период пользования продуктом, 4 варианта подписки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b="1" lang="ru" sz="2500">
                <a:solidFill>
                  <a:schemeClr val="dk1"/>
                </a:solidFill>
              </a:rPr>
              <a:t>Ключевые метрики</a:t>
            </a:r>
            <a:r>
              <a:rPr lang="ru" sz="25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lang="ru" sz="2500">
                <a:solidFill>
                  <a:schemeClr val="dk1"/>
                </a:solidFill>
              </a:rPr>
              <a:t>Кол-во зарегистрированных на платформе пользователей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lang="ru" sz="2500">
                <a:solidFill>
                  <a:schemeClr val="dk1"/>
                </a:solidFill>
              </a:rPr>
              <a:t>Уровень </a:t>
            </a:r>
            <a:r>
              <a:rPr lang="ru" sz="2500">
                <a:solidFill>
                  <a:schemeClr val="dk1"/>
                </a:solidFill>
              </a:rPr>
              <a:t>удовлетворенности</a:t>
            </a:r>
            <a:r>
              <a:rPr lang="ru" sz="2500">
                <a:solidFill>
                  <a:schemeClr val="dk1"/>
                </a:solidFill>
              </a:rPr>
              <a:t> платформой (опрос и т.д..);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lang="ru" sz="2500">
                <a:solidFill>
                  <a:schemeClr val="dk1"/>
                </a:solidFill>
              </a:rPr>
              <a:t>Количество оформленных подписок;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lang="ru" sz="2500">
                <a:solidFill>
                  <a:schemeClr val="dk1"/>
                </a:solidFill>
              </a:rPr>
              <a:t>Кол-во компаний желающих сотрудничать с платформой;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1578"/>
              <a:buNone/>
            </a:pPr>
            <a:r>
              <a:rPr lang="ru" sz="2500">
                <a:solidFill>
                  <a:schemeClr val="dk1"/>
                </a:solidFill>
              </a:rPr>
              <a:t>Кол-во повторных клиентов.</a:t>
            </a:r>
            <a:endParaRPr sz="2500">
              <a:solidFill>
                <a:schemeClr val="dk1"/>
              </a:solidFill>
            </a:endParaRPr>
          </a:p>
        </p:txBody>
      </p:sp>
      <p:graphicFrame>
        <p:nvGraphicFramePr>
          <p:cNvPr id="131" name="Google Shape;131;p16"/>
          <p:cNvGraphicFramePr/>
          <p:nvPr/>
        </p:nvGraphicFramePr>
        <p:xfrm>
          <a:off x="311700" y="17696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{2F022A5A-D8AC-45E8-85CA-5161706FEC1C}</a:tableStyleId>
              </a:tblPr>
              <a:tblGrid>
                <a:gridCol w="2873325"/>
                <a:gridCol w="3480775"/>
                <a:gridCol w="1624750"/>
              </a:tblGrid>
              <a:tr h="334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Затраты на разработку: </a:t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затраты:</a:t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затраты: 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Покупка домена 10 000 руб </a:t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серверов 61 200 руб </a:t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60 000 руб 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Создание сайта 9 000 руб </a:t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Техническая поддержка 480 000 руб </a:t>
                      </a:r>
                      <a:endParaRPr sz="16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 80 730 руб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Кредит 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Инвестиции крупной компании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1480550" y="1404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2000">
                <a:solidFill>
                  <a:schemeClr val="dk1"/>
                </a:solidFill>
              </a:rPr>
              <a:t>Ожидаемые результаты: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" sz="2000">
                <a:solidFill>
                  <a:schemeClr val="dk1"/>
                </a:solidFill>
              </a:rPr>
              <a:t>Функционирующая платформа к марту 2024 г. 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" sz="2000">
                <a:solidFill>
                  <a:schemeClr val="dk1"/>
                </a:solidFill>
              </a:rPr>
              <a:t>Загруженный на платформу список устройств для подключения ПО от 1 или 2 производителей к марту 2024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Font typeface="Arial"/>
              <a:buChar char="-"/>
            </a:pPr>
            <a:r>
              <a:rPr lang="ru" sz="2000">
                <a:solidFill>
                  <a:schemeClr val="dk1"/>
                </a:solidFill>
              </a:rPr>
              <a:t>База устройств к декабрю 2024.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806633" y="220924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Петушенков Даниил Дмитриевич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806633" y="262334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капитан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1694086" y="2157318"/>
            <a:ext cx="676056" cy="25388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3285982" y="2254679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Рыбин Данила Владимирович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3296681" y="2616621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спикер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3261289" y="1880868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5856130" y="2284260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Попов Александр Ильич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5856130" y="262334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Технолог 1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806633" y="4495190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Рогатин Александр Валерьевич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806633" y="483810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реклама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3261289" y="4569206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Радченко Роман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3261289" y="483810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Технолог 2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5880823" y="3450224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5872013" y="373323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5856130" y="3121852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5693" y="1015661"/>
            <a:ext cx="933957" cy="124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32069" y="997413"/>
            <a:ext cx="933957" cy="123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6633" y="2831573"/>
            <a:ext cx="986565" cy="173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2131" y="2804074"/>
            <a:ext cx="1062185" cy="1837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82184" y="1027328"/>
            <a:ext cx="933957" cy="1247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Irina</dc:creator>
</cp:coreProperties>
</file>