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84" r:id="rId4"/>
    <p:sldId id="283" r:id="rId5"/>
    <p:sldId id="282" r:id="rId6"/>
    <p:sldId id="289" r:id="rId7"/>
    <p:sldId id="288" r:id="rId8"/>
    <p:sldId id="295" r:id="rId9"/>
    <p:sldId id="276" r:id="rId10"/>
    <p:sldId id="287" r:id="rId11"/>
    <p:sldId id="286" r:id="rId12"/>
    <p:sldId id="290" r:id="rId13"/>
    <p:sldId id="291" r:id="rId14"/>
    <p:sldId id="277" r:id="rId15"/>
    <p:sldId id="285" r:id="rId16"/>
    <p:sldId id="292" r:id="rId17"/>
    <p:sldId id="293" r:id="rId18"/>
    <p:sldId id="294" r:id="rId19"/>
    <p:sldId id="278" r:id="rId20"/>
    <p:sldId id="258" r:id="rId21"/>
    <p:sldId id="28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layout/>
      <c:overlay val="0"/>
      <c:txPr>
        <a:bodyPr rot="0" vert="horz"/>
        <a:lstStyle/>
        <a:p>
          <a:pPr>
            <a:defRPr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0743825153289181E-2"/>
          <c:y val="0.16298635633001554"/>
          <c:w val="0.9213488726311404"/>
          <c:h val="0.7199724968775543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население, тыс.чел.</c:v>
                </c:pt>
              </c:strCache>
            </c:strRef>
          </c:tx>
          <c:marker>
            <c:symbol val="none"/>
          </c:marker>
          <c:cat>
            <c:strRef>
              <c:f>Лист1!$B$1:$B$17</c:f>
              <c:strCache>
                <c:ptCount val="17"/>
                <c:pt idx="0">
                  <c:v>год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</c:strCache>
            </c:strRef>
          </c:cat>
          <c:val>
            <c:numRef>
              <c:f>Лист1!$A$2:$A$17</c:f>
              <c:numCache>
                <c:formatCode>General</c:formatCode>
                <c:ptCount val="16"/>
                <c:pt idx="0">
                  <c:v>106</c:v>
                </c:pt>
                <c:pt idx="1">
                  <c:v>108</c:v>
                </c:pt>
                <c:pt idx="2">
                  <c:v>113</c:v>
                </c:pt>
                <c:pt idx="3">
                  <c:v>115</c:v>
                </c:pt>
                <c:pt idx="4">
                  <c:v>116</c:v>
                </c:pt>
                <c:pt idx="5">
                  <c:v>127</c:v>
                </c:pt>
                <c:pt idx="6">
                  <c:v>144</c:v>
                </c:pt>
                <c:pt idx="7">
                  <c:v>190</c:v>
                </c:pt>
                <c:pt idx="8">
                  <c:v>200</c:v>
                </c:pt>
                <c:pt idx="9">
                  <c:v>210</c:v>
                </c:pt>
                <c:pt idx="10">
                  <c:v>192</c:v>
                </c:pt>
                <c:pt idx="11">
                  <c:v>201</c:v>
                </c:pt>
                <c:pt idx="12">
                  <c:v>211</c:v>
                </c:pt>
                <c:pt idx="13">
                  <c:v>228</c:v>
                </c:pt>
                <c:pt idx="14">
                  <c:v>268</c:v>
                </c:pt>
                <c:pt idx="15">
                  <c:v>272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A14-44FC-AB6E-5E89CDBF0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080328"/>
        <c:axId val="156082760"/>
      </c:lineChart>
      <c:catAx>
        <c:axId val="15608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56082760"/>
        <c:crosses val="autoZero"/>
        <c:auto val="1"/>
        <c:lblAlgn val="ctr"/>
        <c:lblOffset val="100"/>
        <c:noMultiLvlLbl val="0"/>
      </c:catAx>
      <c:valAx>
        <c:axId val="1560827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56080328"/>
        <c:crosses val="autoZero"/>
        <c:crossBetween val="between"/>
      </c:valAx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4835" y="3421925"/>
            <a:ext cx="10363200" cy="218122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Строительство здания с помощью технологии 3д-печати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/>
              <a:t>Актуальность 3D-печати домов постоянно растет, но технология пока находится на стадии развития.</a:t>
            </a:r>
          </a:p>
          <a:p>
            <a:pPr algn="just"/>
            <a:r>
              <a:rPr lang="ru-RU" sz="2800" dirty="0"/>
              <a:t>В ближайшие годы </a:t>
            </a:r>
            <a:r>
              <a:rPr lang="ru-RU" sz="2800" dirty="0" smtClean="0"/>
              <a:t>она будет </a:t>
            </a:r>
            <a:r>
              <a:rPr lang="ru-RU" sz="2800" dirty="0"/>
              <a:t>играть все более важную роль в строительстве, особенно в специфических нишах (например, строительство в труднодоступных районах, быстрое возведение временного жилья, строительство уникальных архитектурных объектов</a:t>
            </a:r>
            <a:r>
              <a:rPr lang="ru-RU" sz="2800" dirty="0" smtClean="0"/>
              <a:t>).</a:t>
            </a:r>
          </a:p>
          <a:p>
            <a:pPr algn="just"/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 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разработку оборудования для возможности использования 3D-печати домов. </a:t>
            </a:r>
          </a:p>
          <a:p>
            <a:pPr algn="just"/>
            <a:endParaRPr lang="ru-RU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289356" y="370387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Скорость строительства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Снижение затрат на рабочую силу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Возможность создавать сложные архитектурные формы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Устойчивое </a:t>
            </a:r>
            <a:r>
              <a:rPr lang="ru-RU" sz="25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разитие</a:t>
            </a:r>
            <a:endParaRPr lang="ru-RU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Уменьшение отходов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Доступность жилья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336621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356" y="925458"/>
            <a:ext cx="824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E103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клиента, которую вы решаете.</a:t>
            </a: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D91D7B4B-360E-4000-B451-EEDC6BE7C0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96912" y="1481258"/>
            <a:ext cx="9234920" cy="440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оборудования для строительства зданий при помощи 3</a:t>
            </a:r>
            <a:r>
              <a:rPr lang="en-US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технологии. </a:t>
            </a:r>
          </a:p>
          <a:p>
            <a:pPr marL="342900" marR="0" lvl="0" indent="-342900" fontAlgn="base"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</a:t>
            </a: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уникальных архитектурных решений: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Напечатанные на принтерах дома могут быть самых нестандартных конфигураций.</a:t>
            </a:r>
            <a:endParaRPr lang="ru-RU" altLang="ru-RU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fontAlgn="base"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Низкая стоимость рабочей силы: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работы требуется 1-2 человека.</a:t>
            </a:r>
          </a:p>
          <a:p>
            <a:pPr marL="342900" marR="0" lvl="0" indent="-342900" fontAlgn="base"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большого количества строительного мусора </a:t>
            </a:r>
          </a:p>
          <a:p>
            <a:pPr marL="342900" marR="0" lvl="0" indent="-342900" fontAlgn="base"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Весь материал используется и отходов практически не используется.</a:t>
            </a: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b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>
                <a:latin typeface="+mn-lt"/>
              </a:rPr>
              <a:t>Анализ строительного рынка РФ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1"/>
            <a:ext cx="9121790" cy="247206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В 2023 году рынок стройматериалов в РФ вырос на 2,6%, а строительный сектор — на 8%. В 2024-м рост в ключевых областях строительства продолжится, сообщил «Известиям» вице-президент ТЕХНОНИКОЛЬ Евгений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Войлов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Он уточнил, что, по информации аналитиков, в области промышленности в прошлом году рост количества новых проектов составил 34%, сегмент жилого строительства вырос на 12%. Кроме того, большой рывок произошел в сферах энергетических (+66%) и логистических (+39%) объектов.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</a:rPr>
              <a:t>В частности, эксперты предсказали рост ИЖС ( Индивидуальное жилое строительство) в связи с ростом ключевой ставки центрального банка РФ, что непосредственно повлияло на процентную ставку по ипотеке. В данной ситуации, люди с трудом соглашаются покупать и так дорогостоящие квартиры по высокой процентной ставке. Банально, построить свой дом стало гораздо выгоднее, чем вкладываться в покупку квартиры.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</a:rPr>
              <a:t>На графике ниже можно наблюдать за динамикой роста индивидуального жилого строительства в РФ в период 2009-2024 годах </a:t>
            </a:r>
          </a:p>
          <a:p>
            <a:endParaRPr lang="ru-RU" sz="2500" dirty="0"/>
          </a:p>
          <a:p>
            <a:pPr>
              <a:buFont typeface="Arial" pitchFamily="34" charset="0"/>
              <a:buChar char="•"/>
            </a:pPr>
            <a:endParaRPr lang="ru-RU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87E73930-0A7F-493C-B66A-92DD2A97C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048382"/>
              </p:ext>
            </p:extLst>
          </p:nvPr>
        </p:nvGraphicFramePr>
        <p:xfrm>
          <a:off x="2618913" y="3906175"/>
          <a:ext cx="5518429" cy="295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90A681-0790-4CAC-8455-13DED9C1C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987424"/>
            <a:ext cx="4006434" cy="88354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+mn-lt"/>
              </a:rPr>
              <a:t>Анализ строительного рынка РФ</a:t>
            </a:r>
            <a:endParaRPr lang="ru-RU" sz="2000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3DF3A9D-AC9E-40F5-BEDA-CDCB3097B88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9FE028C-DBA5-49EC-970E-D04EFC1D6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Таким образом, исходя из вышеперечисленных данных, наша команда решила найти способ наименее быстро, дешево и технологично построить индивидуальный жилой дом. После долгих поисков методов и способов, наша команда заинтересовалась инновационной технологией 3д печати.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effectLst/>
              </a:rPr>
              <a:t>Серийная 3D-печать зданий становится реальностью — с помощью строительных 3D-принтеров печатают дома в России, Китае, странах Европы, Азии и Америки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C07D509-0D1A-454E-88CD-F6ABF28E0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8" b="11878"/>
          <a:stretch>
            <a:fillRect/>
          </a:stretch>
        </p:blipFill>
        <p:spPr>
          <a:xfrm>
            <a:off x="5322888" y="1870967"/>
            <a:ext cx="5892800" cy="351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42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4632F5-8A7C-40D6-ADCF-E858F94A1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78" y="987424"/>
            <a:ext cx="3848747" cy="865789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+mn-lt"/>
              </a:rPr>
              <a:t>Анализ строительного рынка РФ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A8EC81F-A044-41F3-8BD2-02A5C732D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ru-RU" dirty="0"/>
              <a:t>На данный момент нет широко известных проектов или компаний, которые бы массово использовали эту технологию в Туле и Тульской области. Однако, есть специализированные застройщики, которые наверняка заинтересуются данным направлением.</a:t>
            </a:r>
          </a:p>
          <a:p>
            <a:pPr>
              <a:lnSpc>
                <a:spcPct val="120000"/>
              </a:lnSpc>
            </a:pPr>
            <a:r>
              <a:rPr lang="ru-RU" dirty="0"/>
              <a:t>Например, такие организации как </a:t>
            </a:r>
            <a:r>
              <a:rPr lang="en-US" dirty="0"/>
              <a:t>“</a:t>
            </a:r>
            <a:r>
              <a:rPr lang="ru-RU" dirty="0"/>
              <a:t>АО СЗ </a:t>
            </a:r>
            <a:r>
              <a:rPr lang="ru-RU" dirty="0" err="1"/>
              <a:t>Внешстрой</a:t>
            </a:r>
            <a:r>
              <a:rPr lang="en-US" dirty="0"/>
              <a:t>”</a:t>
            </a:r>
            <a:r>
              <a:rPr lang="ru-RU" dirty="0"/>
              <a:t>, </a:t>
            </a:r>
            <a:r>
              <a:rPr lang="en-US" dirty="0"/>
              <a:t>“</a:t>
            </a:r>
            <a:r>
              <a:rPr lang="ru-RU" dirty="0"/>
              <a:t>ГК Единство</a:t>
            </a:r>
            <a:r>
              <a:rPr lang="en-US" dirty="0"/>
              <a:t>”</a:t>
            </a:r>
            <a:r>
              <a:rPr lang="ru-RU" dirty="0"/>
              <a:t>, </a:t>
            </a:r>
            <a:r>
              <a:rPr lang="en-US" dirty="0"/>
              <a:t>“</a:t>
            </a:r>
            <a:r>
              <a:rPr lang="ru-RU" dirty="0"/>
              <a:t>ГК ОСТ</a:t>
            </a:r>
            <a:r>
              <a:rPr lang="en-US" dirty="0"/>
              <a:t>”</a:t>
            </a:r>
            <a:endParaRPr lang="ru-RU" dirty="0"/>
          </a:p>
          <a:p>
            <a:endParaRPr lang="ru-RU" dirty="0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="" xmlns:a16="http://schemas.microsoft.com/office/drawing/2014/main" id="{84061BB8-5518-4279-B582-4A6D8350F4E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8" b="10188"/>
          <a:stretch>
            <a:fillRect/>
          </a:stretch>
        </p:blipFill>
        <p:spPr bwMode="auto">
          <a:xfrm>
            <a:off x="5183188" y="987425"/>
            <a:ext cx="3188455" cy="251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F0E0B74A-7046-43C5-92C8-460E01844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643" y="876404"/>
            <a:ext cx="3680114" cy="262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="" xmlns:a16="http://schemas.microsoft.com/office/drawing/2014/main" id="{D381AF53-9F62-43F1-8F25-AA86F4E5B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246" y="3616078"/>
            <a:ext cx="3188454" cy="287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00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8774B0-D2FB-4896-997A-41E22A1E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56" y="-585799"/>
            <a:ext cx="3932237" cy="1471474"/>
          </a:xfrm>
        </p:spPr>
        <p:txBody>
          <a:bodyPr/>
          <a:lstStyle/>
          <a:p>
            <a:pPr algn="ctr"/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AAA1009-EA4D-4C82-98E4-9EB9C50C9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941" y="1193978"/>
            <a:ext cx="11339568" cy="522760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</a:rPr>
              <a:t>Тульская область является мощным промышленным центром, что неизбежно привело к тому, что строительство здесь не останавливается ни на минуту. Активно ведется строительство новых жилых комплексов, постоянно расширяются и реконструируются заводские помещения.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</a:rPr>
              <a:t>Наибольшее распространение у строителей получила технология </a:t>
            </a:r>
            <a:r>
              <a:rPr lang="ru-RU" sz="2800" b="1" dirty="0">
                <a:solidFill>
                  <a:schemeClr val="tx1"/>
                </a:solidFill>
              </a:rPr>
              <a:t>монолитного</a:t>
            </a:r>
            <a:r>
              <a:rPr lang="ru-RU" sz="2800" dirty="0">
                <a:solidFill>
                  <a:schemeClr val="tx1"/>
                </a:solidFill>
              </a:rPr>
              <a:t> домостроения. Она является наиболее надежной и универсальной, т.к позволяет использовать любые виды бетона, однако, требует серьезных финансовых ресурсов, ведь на реализацию проектов, возводимых при помощи данного метода, требуется дорогостоящая техника ( аренда автобетононасосов, миксеров, автомобильный или башенный кран), а также бригада, в среднем, из 3-10 человек ( в зависимости от сложности объекта).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0"/>
            <a:ext cx="7218362" cy="1258998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0"/>
            <a:ext cx="1184887" cy="1675357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07382E93-C895-4FBC-868D-FEB982BF5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217274"/>
              </p:ext>
            </p:extLst>
          </p:nvPr>
        </p:nvGraphicFramePr>
        <p:xfrm>
          <a:off x="221942" y="1258998"/>
          <a:ext cx="10900053" cy="5563800"/>
        </p:xfrm>
        <a:graphic>
          <a:graphicData uri="http://schemas.openxmlformats.org/drawingml/2006/table">
            <a:tbl>
              <a:tblPr/>
              <a:tblGrid>
                <a:gridCol w="1636957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2521101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811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63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060712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2013717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1313550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</a:t>
                      </a:r>
                      <a:r>
                        <a:rPr lang="ru-RU" sz="14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партнеры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Производители оборудования.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Образовательные учреждения: Государственные организации.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НКО.</a:t>
                      </a:r>
                      <a:r>
                        <a:rPr lang="ru-RU" sz="14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ru-RU" sz="14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Выбор системы налогообложения.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Изготовление </a:t>
                      </a: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домов</a:t>
                      </a:r>
                      <a:r>
                        <a:rPr 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Наладить рынок сбыта.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 Приобрести (расширить оборудование).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Закупить расходные материалы.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</a:t>
                      </a: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производства.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Ценностные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предложения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Скорость и простота возведения конструкций жилого дома при применении нашего оборудования с технологией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3D-печати. </a:t>
                      </a:r>
                      <a:r>
                        <a:rPr lang="ru-RU" alt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потребителей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15229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Прямые продажи: Работа с крупными клиентами и организациями через прямые контракты.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4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Команда экспертов. </a:t>
                      </a:r>
                      <a:r>
                        <a:rPr lang="ru-RU" altLang="ru-RU" sz="14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Техническая база: о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борудование. </a:t>
                      </a:r>
                      <a:r>
                        <a:rPr lang="ru-RU" altLang="ru-RU" sz="14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сети.</a:t>
                      </a:r>
                      <a:endParaRPr lang="ru-RU" sz="14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0068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400" b="0" i="0" u="none" strike="noStrike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Транспортировка</a:t>
                      </a: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 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Расходные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u="none" strike="noStrike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материалы.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Сдача в аренду оборудования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Помощь в эксплуатации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Техническое обслуживание и ремонт: Плата за обслуживание и ремонт оборудования.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ru-RU" altLang="ru-RU" sz="14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Консультационные услуги: Доход от консультаций и поддержки клиентов.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5BDA52-3325-4B3B-8B11-BECE2314E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69" y="172750"/>
            <a:ext cx="3932237" cy="1600200"/>
          </a:xfrm>
        </p:spPr>
        <p:txBody>
          <a:bodyPr>
            <a:normAutofit/>
          </a:bodyPr>
          <a:lstStyle/>
          <a:p>
            <a:r>
              <a:rPr lang="ru-RU" sz="2000" b="1" dirty="0"/>
              <a:t>Пример традиционного метода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BB41D98-4404-45BA-A4A2-EC28528C9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Традиционный метод начального этапа строительства – бетонирование фундаментной плиты с помощью бетононасоса, </a:t>
            </a:r>
            <a:r>
              <a:rPr lang="ru-RU" sz="2000" dirty="0" err="1"/>
              <a:t>монолитчиков</a:t>
            </a:r>
            <a:r>
              <a:rPr lang="ru-RU" sz="2000" dirty="0"/>
              <a:t>. Бетон доставляется на площадку на миксерах </a:t>
            </a:r>
            <a:r>
              <a:rPr lang="en-US" sz="2000" dirty="0"/>
              <a:t>“</a:t>
            </a:r>
            <a:r>
              <a:rPr lang="ru-RU" sz="2000" dirty="0"/>
              <a:t>МАЗ</a:t>
            </a:r>
            <a:r>
              <a:rPr lang="en-US" sz="2000" dirty="0"/>
              <a:t>”</a:t>
            </a:r>
            <a:r>
              <a:rPr lang="ru-RU" sz="2000" dirty="0"/>
              <a:t>, время доставки </a:t>
            </a:r>
            <a:r>
              <a:rPr lang="ru-RU" sz="2000" dirty="0" err="1"/>
              <a:t>расчитывается</a:t>
            </a:r>
            <a:r>
              <a:rPr lang="ru-RU" sz="2000" dirty="0"/>
              <a:t> с учетом дорожной ситуации и погодных условий.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="" xmlns:a16="http://schemas.microsoft.com/office/drawing/2014/main" id="{C3BACA91-DE8F-4EAF-91C6-E9959EC595B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416520" y="180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482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B27AFA-EAD7-4122-8275-8CEC34D8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3480"/>
            <a:ext cx="3932237" cy="983202"/>
          </a:xfrm>
        </p:spPr>
        <p:txBody>
          <a:bodyPr>
            <a:normAutofit/>
          </a:bodyPr>
          <a:lstStyle/>
          <a:p>
            <a:r>
              <a:rPr lang="ru-RU" sz="2000" b="1" dirty="0"/>
              <a:t>Сравнение традиционного и инновационного подходов строительства в тульской области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167B90B-3E06-42F0-957A-B4AC60AE0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Например, приведем конкретные цифры на примере устройства монолитной фундаментной плиты: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1.Стоимость оплаты труда 1 рабочего (не учитывая стоимость материала) – от 5000р за </a:t>
            </a:r>
            <a:r>
              <a:rPr lang="ru-RU" sz="1600" dirty="0" err="1"/>
              <a:t>м.куб</a:t>
            </a:r>
            <a:r>
              <a:rPr lang="ru-RU" sz="1600" dirty="0"/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2.Стоимость оплаты аренды бетононасоса – 3750р</a:t>
            </a:r>
            <a:r>
              <a:rPr lang="en-US" sz="1600" dirty="0"/>
              <a:t>/</a:t>
            </a:r>
            <a:r>
              <a:rPr lang="ru-RU" sz="1600" dirty="0"/>
              <a:t>ч (минимальное время аренды – 8ч.)</a:t>
            </a:r>
            <a:endParaRPr lang="ru-RU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(все расценки актуальные и отобраны с сайта </a:t>
            </a:r>
            <a:r>
              <a:rPr lang="en-US" sz="1600" dirty="0"/>
              <a:t>“Avito.ru”</a:t>
            </a:r>
            <a:r>
              <a:rPr lang="ru-RU" sz="1600" dirty="0"/>
              <a:t>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3D9ECDC-48E2-44F3-B3D3-D32A50F368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4185" r="4185"/>
          <a:stretch/>
        </p:blipFill>
        <p:spPr>
          <a:xfrm>
            <a:off x="6439351" y="630983"/>
            <a:ext cx="3937050" cy="31087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B7800AA-7BD8-40BD-9ECF-5DEC15D628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8698"/>
          <a:stretch/>
        </p:blipFill>
        <p:spPr>
          <a:xfrm>
            <a:off x="6439351" y="3801402"/>
            <a:ext cx="4240263" cy="273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83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51268C-6032-44BA-A44C-E1ED9A7A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2771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Технология возведения зданий с помощью 3д печати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C06E903-16B0-4F8F-AF05-BBBFCEB67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589103"/>
            <a:ext cx="3935413" cy="4279885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100" b="0" i="0" dirty="0">
                <a:effectLst/>
              </a:rPr>
              <a:t>Основным материалом для печати является бетон.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100" b="0" i="0" dirty="0">
                <a:effectLst/>
              </a:rPr>
              <a:t>Бетон для строительной печати должен подходить для экструзии через печатающую головку. Это не так просто, как может показаться на первый взгляд. Сложность в том, что бетон должен укладываться правильными ровными слоями, не растекаясь, и схватываться достаточно быстро для сохранения формы, но не слишком быстро — накладываемые слои должны оставаться химически активными, чтобы образовывать единую структуру в месте соприкосновения. Снижение скорости схватывания важно и для сохранения работоспособности оборудования — сопло не должно забиваться затвердевающим бетоном. Для печати используют мелкозернистые смеси, которые отличаются от традиционного бетона. Каждая компания разрабатывает свою рецептуру, которая соответствует устройству принтера и его сопла, а также специфике целевых изделий. Самые важные параметры бетона для 3D-принтера — это прочность, скорость набора прочности, пластичность. Необходимая прочность бетона подбирается регулированием состава смеси — количества цемента и качества заполнителей, а также добавками пластификаторов. Пластифицирующие вещества значительно увеличивают подвижность смеси и уменьшают водоцементное отношение, что повышает прочность бетона.</a:t>
            </a:r>
          </a:p>
          <a:p>
            <a:endParaRPr lang="ru-RU" dirty="0"/>
          </a:p>
        </p:txBody>
      </p:sp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111B456F-0BB8-4686-8B9F-4A621E12079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9" r="14349"/>
          <a:stretch>
            <a:fillRect/>
          </a:stretch>
        </p:blipFill>
        <p:spPr bwMode="auto">
          <a:xfrm>
            <a:off x="5238750" y="995363"/>
            <a:ext cx="617220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859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8D094A-10A4-4532-97B1-C79CE6C4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/>
              <a:t>Компоновка и отбор оборудования и сотрудников для конкретного пункта плана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26D67BE-D4BA-4AF3-96D5-4226E1360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3д строительство в первую очередь  необходим для роботизации процесса, следовательно необходимый состав: инженер, производитель работ, специалист по обслуживанию.</a:t>
            </a:r>
          </a:p>
          <a:p>
            <a:r>
              <a:rPr lang="ru-RU" dirty="0"/>
              <a:t>Для производства работ будем использовать 3д принтер компании «</a:t>
            </a:r>
            <a:r>
              <a:rPr lang="ru-RU" dirty="0" err="1"/>
              <a:t>Apis</a:t>
            </a:r>
            <a:r>
              <a:rPr lang="ru-RU" dirty="0"/>
              <a:t> </a:t>
            </a:r>
            <a:r>
              <a:rPr lang="ru-RU" dirty="0" err="1"/>
              <a:t>Cor</a:t>
            </a:r>
            <a:r>
              <a:rPr lang="ru-RU" dirty="0"/>
              <a:t>» полная площадь рабочей зоны оборудования составляет 131 кв. м, в сложенном виде устройство имеет габариты 4х1,6х1,5 м.</a:t>
            </a:r>
          </a:p>
          <a:p>
            <a:r>
              <a:rPr lang="ru-RU" dirty="0"/>
              <a:t>В соответствии с заранее подготовленным чертежом последовательно наносятся слои специального материала. Для строительства зданий обычно применяется цементная смесь. Её наносят слоями, после этого она затвердевает.</a:t>
            </a:r>
          </a:p>
          <a:p>
            <a:endParaRPr lang="ru-RU" dirty="0"/>
          </a:p>
        </p:txBody>
      </p:sp>
      <p:pic>
        <p:nvPicPr>
          <p:cNvPr id="6" name="Объект 7">
            <a:extLst>
              <a:ext uri="{FF2B5EF4-FFF2-40B4-BE49-F238E27FC236}">
                <a16:creationId xmlns="" xmlns:a16="http://schemas.microsoft.com/office/drawing/2014/main" id="{30941EB9-9D21-4E72-B05D-6473D9851B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>
          <a:xfrm>
            <a:off x="5183188" y="987425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41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sz="1600" b="1" i="1" dirty="0"/>
              <a:t>«</a:t>
            </a:r>
            <a:r>
              <a:rPr lang="ru-RU" sz="1600" b="1" dirty="0" err="1"/>
              <a:t>СтройБот</a:t>
            </a:r>
            <a:r>
              <a:rPr lang="ru-RU" sz="1600" b="1" dirty="0"/>
              <a:t>»</a:t>
            </a:r>
            <a:endParaRPr lang="ru-RU" sz="1600" b="1" i="1" dirty="0"/>
          </a:p>
          <a:p>
            <a:r>
              <a:rPr lang="ru-RU" sz="1600" dirty="0"/>
              <a:t>Российский конструктор Андрей Руденко создал строительный принтер «</a:t>
            </a:r>
            <a:r>
              <a:rPr lang="ru-RU" sz="1600" dirty="0" err="1"/>
              <a:t>СтройБот</a:t>
            </a:r>
            <a:r>
              <a:rPr lang="ru-RU" sz="1600" dirty="0"/>
              <a:t>» и отвез его в США. После нескольких лет, проведенных в попытках привлечь внимание к своей разработке, он придумал способ прорекламировать свой продукт – построил часть отеля для филиппинского предпринимателя, используя в качестве рабочей смеси </a:t>
            </a:r>
            <a:r>
              <a:rPr lang="ru-RU" sz="1600" dirty="0" err="1"/>
              <a:t>геополимерный</a:t>
            </a:r>
            <a:r>
              <a:rPr lang="ru-RU" sz="1600" dirty="0"/>
              <a:t> бетон.</a:t>
            </a:r>
          </a:p>
          <a:p>
            <a:endParaRPr lang="ru-RU" b="1" i="1" dirty="0"/>
          </a:p>
          <a:p>
            <a:endParaRPr lang="ru-RU" sz="1600" b="1" i="1" dirty="0"/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9356" y="1000065"/>
            <a:ext cx="813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Примеры применения 3</a:t>
            </a:r>
            <a:r>
              <a:rPr lang="en-US" sz="2000" b="1" dirty="0"/>
              <a:t>D </a:t>
            </a:r>
            <a:r>
              <a:rPr lang="ru-RU" sz="2000" b="1" dirty="0"/>
              <a:t>печати Российскими компаниями.</a:t>
            </a:r>
            <a:endParaRPr lang="ru-RU" sz="2000" b="1" dirty="0">
              <a:solidFill>
                <a:srgbClr val="1E103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CB64E57-E439-41BB-A64A-9BFD329BE91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5925" y="3429000"/>
            <a:ext cx="3506367" cy="28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FE8AFB1-9623-470E-87B3-0136C9A29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356064"/>
            <a:ext cx="3932237" cy="3811588"/>
          </a:xfrm>
        </p:spPr>
        <p:txBody>
          <a:bodyPr>
            <a:normAutofit fontScale="92500" lnSpcReduction="20000"/>
          </a:bodyPr>
          <a:lstStyle/>
          <a:p>
            <a:r>
              <a:rPr lang="ru-RU" sz="1600" b="1" dirty="0" err="1"/>
              <a:t>Apis</a:t>
            </a:r>
            <a:r>
              <a:rPr lang="ru-RU" sz="1600" b="1" dirty="0"/>
              <a:t> </a:t>
            </a:r>
            <a:r>
              <a:rPr lang="ru-RU" sz="1600" b="1" dirty="0" err="1"/>
              <a:t>Cor</a:t>
            </a:r>
            <a:endParaRPr lang="ru-RU" sz="1600" b="1" i="1" dirty="0"/>
          </a:p>
          <a:p>
            <a:r>
              <a:rPr lang="ru-RU" sz="1600" dirty="0"/>
              <a:t>Российская компания </a:t>
            </a:r>
            <a:r>
              <a:rPr lang="ru-RU" sz="1600" dirty="0" err="1"/>
              <a:t>Apis</a:t>
            </a:r>
            <a:r>
              <a:rPr lang="ru-RU" sz="1600" dirty="0"/>
              <a:t> </a:t>
            </a:r>
            <a:r>
              <a:rPr lang="ru-RU" sz="1600" dirty="0" err="1"/>
              <a:t>Cor</a:t>
            </a:r>
            <a:r>
              <a:rPr lang="ru-RU" sz="1600" dirty="0"/>
              <a:t> («Апис Кор Инжиниринг», Иркутск) разработала инновационный мобильный 3Д-принтер, способный печатать здания целиком прямо на месте строительства. Полная площадь рабочей зоны оборудования составляет 131 кв. м, в сложенном виде устройство имеет габариты 4х1,6х1,5 м. Для возведения высоких сооружений крупных размеров задействуется несколько синхронизированных принтеров.</a:t>
            </a:r>
            <a:endParaRPr lang="ru-RU" sz="1600" b="1" i="1" dirty="0"/>
          </a:p>
          <a:p>
            <a:r>
              <a:rPr lang="ru-RU" sz="1600" dirty="0"/>
              <a:t>Оборудование использует оригинальную технологию собственной разработки </a:t>
            </a:r>
            <a:r>
              <a:rPr lang="ru-RU" sz="1600" dirty="0" err="1"/>
              <a:t>Apis</a:t>
            </a:r>
            <a:r>
              <a:rPr lang="ru-RU" sz="1600" dirty="0"/>
              <a:t> </a:t>
            </a:r>
            <a:r>
              <a:rPr lang="ru-RU" sz="1600" dirty="0" err="1"/>
              <a:t>Cor</a:t>
            </a:r>
            <a:r>
              <a:rPr lang="ru-RU" sz="1600" dirty="0"/>
              <a:t>: экструдер зафиксирован на телескопической штанге, размещенной на поворотной платформе и регулируемой по высоте. Установка возводит вокруг себя стены из гипсовой смеси и после окончания работ легко перевозится на другую строительную площадку при помощи подъемного крана.</a:t>
            </a:r>
            <a:endParaRPr lang="ru-RU" sz="1600" b="1" i="1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5486FB4-869D-4BD7-A6E0-10615CF2C492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9254" b="19254"/>
          <a:stretch>
            <a:fillRect/>
          </a:stretch>
        </p:blipFill>
        <p:spPr>
          <a:xfrm>
            <a:off x="4970463" y="992188"/>
            <a:ext cx="6172200" cy="4873625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DF357DE4-E84C-4E9D-9B2B-37FFB3EF73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611" y="785813"/>
            <a:ext cx="3932237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Примеры применения 3</a:t>
            </a:r>
            <a:r>
              <a:rPr lang="en-US" sz="2000" b="1" dirty="0"/>
              <a:t>D </a:t>
            </a:r>
            <a:r>
              <a:rPr lang="ru-RU" sz="2000" b="1" dirty="0"/>
              <a:t>печати Российскими компаниями.</a:t>
            </a:r>
            <a:endParaRPr lang="ru-RU" sz="2000" b="1" dirty="0">
              <a:solidFill>
                <a:srgbClr val="1E103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967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2A4F63-AB03-40AD-82E9-FEFDC7F38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00" y="987425"/>
            <a:ext cx="3932237" cy="67248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Преимущества 3</a:t>
            </a:r>
            <a:r>
              <a:rPr lang="en-US" sz="2000" b="1" dirty="0"/>
              <a:t>D </a:t>
            </a:r>
            <a:r>
              <a:rPr lang="ru-RU" sz="2000" b="1" dirty="0"/>
              <a:t>печати в строительстве 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3C9E435-DC4B-4BB7-8638-CCA52513C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/>
              <a:t>Безотходное строительство</a:t>
            </a:r>
            <a:endParaRPr lang="ru-RU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Во всем мире большинство отходов – это от строительной отрасли. По данным </a:t>
            </a:r>
            <a:r>
              <a:rPr lang="en-US" dirty="0"/>
              <a:t>Transparency Market Research Group, </a:t>
            </a:r>
            <a:r>
              <a:rPr lang="ru-RU" dirty="0"/>
              <a:t>строительная индустрия к 2025 году во всем мире будет производить 2,2 млрд тонн строительного мусора. И хотя большая часть отходов относится к сносу сооружений, сами строительные площадки продуцируют немало отходов.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И напротив, 3</a:t>
            </a:r>
            <a:r>
              <a:rPr lang="en-US" dirty="0"/>
              <a:t>D-</a:t>
            </a:r>
            <a:r>
              <a:rPr lang="ru-RU" dirty="0"/>
              <a:t>печать может сократить отходы практически до нуля. 3</a:t>
            </a:r>
            <a:r>
              <a:rPr lang="en-US" dirty="0"/>
              <a:t>D-</a:t>
            </a:r>
            <a:r>
              <a:rPr lang="ru-RU" dirty="0"/>
              <a:t>принтер использует четко определенное количество материала, которое требуется для печати конструкции – ни больше ни меньше. Это будет большой экономией, так как вывоз строительного мусора с утилизацией процесс достаточно трудоемкий и </a:t>
            </a:r>
            <a:r>
              <a:rPr lang="ru-RU" dirty="0" err="1"/>
              <a:t>дорогостоющий</a:t>
            </a:r>
            <a:r>
              <a:rPr lang="ru-RU" dirty="0"/>
              <a:t>, при котором задействуется 2 единицы техники (экскаватор – приблизительная стоимость услуги от 2500 руб./час; самосвал – от 2000 руб./час). Также нужно заключать договора с компаниями, которые занимаются утилизацией строительного мусора.</a:t>
            </a:r>
          </a:p>
          <a:p>
            <a:endParaRPr lang="ru-RU" dirty="0"/>
          </a:p>
        </p:txBody>
      </p:sp>
      <p:pic>
        <p:nvPicPr>
          <p:cNvPr id="6" name="Объект 4">
            <a:extLst>
              <a:ext uri="{FF2B5EF4-FFF2-40B4-BE49-F238E27FC236}">
                <a16:creationId xmlns="" xmlns:a16="http://schemas.microsoft.com/office/drawing/2014/main" id="{CCC752A7-63AF-43B7-AAFC-17A7D21206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536" r="2536"/>
          <a:stretch>
            <a:fillRect/>
          </a:stretch>
        </p:blipFill>
        <p:spPr>
          <a:xfrm>
            <a:off x="5183188" y="987425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31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086466-5476-42DD-9013-E13898F9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47" y="987425"/>
            <a:ext cx="3935413" cy="67248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Преимущества 3</a:t>
            </a:r>
            <a:r>
              <a:rPr lang="en-US" sz="2000" b="1" dirty="0"/>
              <a:t>D </a:t>
            </a:r>
            <a:r>
              <a:rPr lang="ru-RU" sz="2000" b="1" dirty="0"/>
              <a:t>печати в строительстве 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303562D-842A-4201-839D-13CCF56A5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b="1" dirty="0"/>
              <a:t>Экономия времени и денег</a:t>
            </a: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Как и в случае с ИИ в строительстве, 3</a:t>
            </a:r>
            <a:r>
              <a:rPr lang="en-US" dirty="0"/>
              <a:t>D-</a:t>
            </a:r>
            <a:r>
              <a:rPr lang="ru-RU" dirty="0"/>
              <a:t>принтер может работать 24 часа в сутки, 7 дней в неделю. Это означает, что строительные проекты имеют потенциал быть завершенными намного быстрее, и можно избежать ряда затрат на низкоквалифицированную рабочую силу. Более того, благодаря 3</a:t>
            </a:r>
            <a:r>
              <a:rPr lang="en-US" dirty="0"/>
              <a:t>D-</a:t>
            </a:r>
            <a:r>
              <a:rPr lang="ru-RU" dirty="0"/>
              <a:t>печати отпадает необходимость во временных конструкциях, таких как опалубка и леса, которые обычно используются в традиционном строительстве. Исследования бетонных конструкций, напечатанных на 3</a:t>
            </a:r>
            <a:r>
              <a:rPr lang="en-US" dirty="0"/>
              <a:t>D-</a:t>
            </a:r>
            <a:r>
              <a:rPr lang="ru-RU" dirty="0"/>
              <a:t>принтере, выявили значительное снижение требований к опалубке – это  снижает затраты на 35–60%.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CC6F39D8-89C5-4580-9933-EF00F2E7996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683" r="7683"/>
          <a:stretch>
            <a:fillRect/>
          </a:stretch>
        </p:blipFill>
        <p:spPr>
          <a:xfrm>
            <a:off x="5111750" y="908050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5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99561D-EF19-4589-87A8-30CDBE463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309" y="987425"/>
            <a:ext cx="3671194" cy="72575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Преимущества 3</a:t>
            </a:r>
            <a:r>
              <a:rPr lang="en-US" sz="2000" b="1" dirty="0"/>
              <a:t>D </a:t>
            </a:r>
            <a:r>
              <a:rPr lang="ru-RU" sz="2000" b="1" dirty="0"/>
              <a:t>печати в строительстве 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EA8A3E-3DF0-4866-9A64-3CF506C8B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b="1" dirty="0"/>
              <a:t>Может реализовывать необычные формы дизайна</a:t>
            </a: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Одна из самых привлекающих характеристик 3</a:t>
            </a:r>
            <a:r>
              <a:rPr lang="en-US" dirty="0"/>
              <a:t>D-</a:t>
            </a:r>
            <a:r>
              <a:rPr lang="ru-RU" dirty="0"/>
              <a:t>принтеров – их способность создавать сложный и необычный дизайн конструкций, в том числе и единственный, уникальный. Поскольку работа 3д-принтера заключается в наслаивании материала, то их можно запрограммировать на абсолютно любую необычную форму, которую будет намного труднее  создать традиционными техниками. Уникальные архитектурные решения без потери качества </a:t>
            </a:r>
            <a:r>
              <a:rPr lang="ru-RU" dirty="0" err="1"/>
              <a:t>строющихся</a:t>
            </a:r>
            <a:r>
              <a:rPr lang="ru-RU" dirty="0"/>
              <a:t> объектов будут привлекать потенциальных заказчиков.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4CE8535E-450E-43D4-B7B7-AB4B7632EA6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683" r="7683"/>
          <a:stretch>
            <a:fillRect/>
          </a:stretch>
        </p:blipFill>
        <p:spPr>
          <a:xfrm>
            <a:off x="5180013" y="987425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25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Артемов Н.Г – мастер общестроительных работ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Замятин И.Д – мастер общестроительных работ</a:t>
            </a:r>
          </a:p>
          <a:p>
            <a:r>
              <a:rPr lang="ru-RU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Синяев</a:t>
            </a:r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В.А – мастер отделочных работ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Егоров К.Д – производитель работ</a:t>
            </a:r>
          </a:p>
          <a:p>
            <a:r>
              <a:rPr lang="ru-RU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Перечесов Е.В – мастер монолитных работ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11263" y="561976"/>
            <a:ext cx="7218362" cy="1076324"/>
          </a:xfrm>
        </p:spPr>
        <p:txBody>
          <a:bodyPr>
            <a:noAutofit/>
          </a:bodyPr>
          <a:lstStyle/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7502B01B-AFA7-499D-ABC0-848DFFCE0C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4275182"/>
              </p:ext>
            </p:extLst>
          </p:nvPr>
        </p:nvGraphicFramePr>
        <p:xfrm>
          <a:off x="341556" y="1025629"/>
          <a:ext cx="11628771" cy="56958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590">
                  <a:extLst>
                    <a:ext uri="{9D8B030D-6E8A-4147-A177-3AD203B41FA5}">
                      <a16:colId xmlns="" xmlns:a16="http://schemas.microsoft.com/office/drawing/2014/main" val="733422854"/>
                    </a:ext>
                  </a:extLst>
                </a:gridCol>
                <a:gridCol w="4066890">
                  <a:extLst>
                    <a:ext uri="{9D8B030D-6E8A-4147-A177-3AD203B41FA5}">
                      <a16:colId xmlns="" xmlns:a16="http://schemas.microsoft.com/office/drawing/2014/main" val="561663261"/>
                    </a:ext>
                  </a:extLst>
                </a:gridCol>
                <a:gridCol w="1932709">
                  <a:extLst>
                    <a:ext uri="{9D8B030D-6E8A-4147-A177-3AD203B41FA5}">
                      <a16:colId xmlns="" xmlns:a16="http://schemas.microsoft.com/office/drawing/2014/main" val="1932310892"/>
                    </a:ext>
                  </a:extLst>
                </a:gridCol>
                <a:gridCol w="2992582">
                  <a:extLst>
                    <a:ext uri="{9D8B030D-6E8A-4147-A177-3AD203B41FA5}">
                      <a16:colId xmlns="" xmlns:a16="http://schemas.microsoft.com/office/drawing/2014/main" val="3118789799"/>
                    </a:ext>
                  </a:extLst>
                </a:gridCol>
              </a:tblGrid>
              <a:tr h="59560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Задачи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Отвественные</a:t>
                      </a:r>
                      <a:r>
                        <a:rPr lang="ru-RU" dirty="0"/>
                        <a:t> за выполнение задачи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065505"/>
                  </a:ext>
                </a:extLst>
              </a:tr>
              <a:tr h="13854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Изучение методик строительства с помощью технологии 3д-печати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400" dirty="0"/>
                        <a:t>Анализ текущей ситуации на рынке РФ и Тульской области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dirty="0"/>
                        <a:t>Сравнение традиционного и инновационного подходов строительства в тульской 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r>
                        <a:rPr lang="ru-RU" sz="1400" dirty="0"/>
                        <a:t> 02.10.2024-09.10.2024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  <a:p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Артёмов Н.Г</a:t>
                      </a:r>
                    </a:p>
                    <a:p>
                      <a:pPr algn="ctr"/>
                      <a:r>
                        <a:rPr lang="ru-RU" sz="1400" dirty="0"/>
                        <a:t>Егоров К.Д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1733303"/>
                  </a:ext>
                </a:extLst>
              </a:tr>
              <a:tr h="1134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Выбор подходящего варианта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методики для  локализации и реализации плана в тульской области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1) Технология возведения зданий с помощью 3д печати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09.10.2024-20.10.2024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  <a:p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Синяев В.А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2815831"/>
                  </a:ext>
                </a:extLst>
              </a:tr>
              <a:tr h="10124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Составление плана и подбор необходимой материально-технической и научной базы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400" dirty="0"/>
                        <a:t>Компоновка и отбор оборудования и сотрудников для конкретного пункта плана</a:t>
                      </a:r>
                    </a:p>
                    <a:p>
                      <a:pPr marL="342900" indent="-342900">
                        <a:buAutoNum type="arabicParenR"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20.10.2024-30.10.2024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Замятин И.Д</a:t>
                      </a:r>
                    </a:p>
                    <a:p>
                      <a:pPr algn="ctr"/>
                      <a:r>
                        <a:rPr lang="ru-RU" sz="1400" dirty="0"/>
                        <a:t>Перечесов 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4140059"/>
                  </a:ext>
                </a:extLst>
              </a:tr>
              <a:tr h="14387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Теоретическая реализация проекта и анализ результатов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1) Проектирование здания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2) Оценка экономической целесообразности проекта в сравнении с иными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конкурентными методами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30.10.2024-10.11.2024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Замятин И.Д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9302855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08487-7E58-482F-A016-C88DE7AAF3DC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099722" y="187903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043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32509" y="1638300"/>
            <a:ext cx="8611466" cy="38195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dirty="0"/>
              <a:t>Технология 3D-печати предлагает многообещающие возможности для революционизирования строительной отрасли, включая реализацию жилых зданий.</a:t>
            </a:r>
            <a:br>
              <a:rPr lang="ru-RU" sz="1800" dirty="0"/>
            </a:br>
            <a:r>
              <a:rPr lang="ru-RU" sz="1800" dirty="0"/>
              <a:t>Для успешной реализации жилых зданий с помощью технологии 3D-печати необходимо следующее:</a:t>
            </a:r>
            <a:br>
              <a:rPr lang="ru-RU" sz="1800" dirty="0"/>
            </a:br>
            <a:r>
              <a:rPr lang="ru-RU" sz="1800" dirty="0"/>
              <a:t>• Инвестиции в исследования и разработки для преодоления ограничений технологии.</a:t>
            </a:r>
            <a:br>
              <a:rPr lang="ru-RU" sz="1800" dirty="0"/>
            </a:br>
            <a:r>
              <a:rPr lang="ru-RU" sz="1800" dirty="0"/>
              <a:t>• Сотрудничество между строительной отраслью, архитекторами и инженерами для разработки инновационных дизайнов и процессов 3D-печати.</a:t>
            </a:r>
            <a:br>
              <a:rPr lang="ru-RU" sz="1800" dirty="0"/>
            </a:br>
            <a:r>
              <a:rPr lang="ru-RU" sz="1800" dirty="0"/>
              <a:t>• Поддержка государственных органов в виде льгот и стимулов для продвижения </a:t>
            </a:r>
            <a:r>
              <a:rPr lang="ru-RU" sz="1800" dirty="0" err="1"/>
              <a:t>adoption</a:t>
            </a:r>
            <a:r>
              <a:rPr lang="ru-RU" sz="1800" dirty="0"/>
              <a:t> этой технологии.</a:t>
            </a:r>
            <a:br>
              <a:rPr lang="ru-RU" sz="1800" dirty="0"/>
            </a:br>
            <a:r>
              <a:rPr lang="ru-RU" sz="1800" dirty="0">
                <a:ea typeface="Tahoma" panose="020B0604030504040204" pitchFamily="34" charset="0"/>
                <a:cs typeface="Tahoma" panose="020B0604030504040204" pitchFamily="34" charset="0"/>
              </a:rPr>
              <a:t>Реализация технологии 3D-печати для строительства жилых зданий имеет потенциал для значительного улучшения доступности, устойчивости и индивидуальной настройки жилья. При правильном внедрении и поддержке эта технология может внести существенный вклад в решение глобального жилищного кризиса и создание более устойчивого и процветающего будущего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="" xmlns:a16="http://schemas.microsoft.com/office/drawing/2014/main" id="{12D67B22-7C9C-4DF1-A007-EBC04874D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33727"/>
          <a:stretch>
            <a:fillRect/>
          </a:stretch>
        </p:blipFill>
        <p:spPr bwMode="auto">
          <a:xfrm>
            <a:off x="9536419" y="4605822"/>
            <a:ext cx="1435367" cy="2034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4322</TotalTime>
  <Words>1602</Words>
  <Application>Microsoft Office PowerPoint</Application>
  <PresentationFormat>Широкоэкранный</PresentationFormat>
  <Paragraphs>158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Tahoma</vt:lpstr>
      <vt:lpstr>Тема Office</vt:lpstr>
      <vt:lpstr>Строительство здания с помощью технологии 3д-печати</vt:lpstr>
      <vt:lpstr>Актуальность проекта </vt:lpstr>
      <vt:lpstr>ПРОБЛЕМА </vt:lpstr>
      <vt:lpstr>Презентация PowerPoint</vt:lpstr>
      <vt:lpstr>РЫНОК Анализ строительного рынка РФ </vt:lpstr>
      <vt:lpstr>Анализ строительного рынка РФ</vt:lpstr>
      <vt:lpstr>Анализ строительного рынка РФ</vt:lpstr>
      <vt:lpstr>БИЗНЕС-МОДЕЛЬ</vt:lpstr>
      <vt:lpstr>БИЗНЕС-МОДЕЛЬ </vt:lpstr>
      <vt:lpstr>Пример традиционного метода</vt:lpstr>
      <vt:lpstr>Сравнение традиционного и инновационного подходов строительства в тульской области</vt:lpstr>
      <vt:lpstr>Технология возведения зданий с помощью 3д печати</vt:lpstr>
      <vt:lpstr>Компоновка и отбор оборудования и сотрудников для конкретного пункта плана</vt:lpstr>
      <vt:lpstr>Презентация PowerPoint</vt:lpstr>
      <vt:lpstr>Примеры применения 3D печати Российскими компаниями.</vt:lpstr>
      <vt:lpstr>Преимущества 3D печати в строительстве </vt:lpstr>
      <vt:lpstr>Преимущества 3D печати в строительстве </vt:lpstr>
      <vt:lpstr>Преимущества 3D печати в строительстве </vt:lpstr>
      <vt:lpstr>КОМАНДА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2024-10-28T15:31:12Z</dcterms:created>
  <dcterms:modified xsi:type="dcterms:W3CDTF">2024-12-07T14:48:37Z</dcterms:modified>
</cp:coreProperties>
</file>