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Nunito Semi Bold" panose="020B0604020202020204" charset="-52"/>
      <p:regular r:id="rId13"/>
    </p:embeddedFont>
    <p:embeddedFont>
      <p:font typeface="PT Sans" panose="020B0503020203020204" pitchFamily="34" charset="-52"/>
      <p:regular r:id="rId1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2" d="100"/>
          <a:sy n="52" d="100"/>
        </p:scale>
        <p:origin x="7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558EA-E005-D443-8C19-E0B0D69CF243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8E20D-9C52-384C-A2D0-FD46233CC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21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769150"/>
            <a:ext cx="7468553" cy="211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iQ.electro - сеть зарядных станций для электромобилей в Туле</a:t>
            </a:r>
            <a:endParaRPr lang="en-US" sz="4400" dirty="0"/>
          </a:p>
        </p:txBody>
      </p:sp>
      <p:sp>
        <p:nvSpPr>
          <p:cNvPr id="5" name="Shape 2"/>
          <p:cNvSpPr/>
          <p:nvPr/>
        </p:nvSpPr>
        <p:spPr>
          <a:xfrm>
            <a:off x="837724" y="6059329"/>
            <a:ext cx="382905" cy="382905"/>
          </a:xfrm>
          <a:prstGeom prst="roundRect">
            <a:avLst>
              <a:gd name="adj" fmla="val 2387820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859768"/>
            <a:ext cx="603777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Актуальность проекта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5042416"/>
            <a:ext cx="4078962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dirty="0">
                <a:solidFill>
                  <a:srgbClr val="2D4DF2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50K</a:t>
            </a:r>
            <a:endParaRPr lang="en-US" sz="6200" dirty="0"/>
          </a:p>
        </p:txBody>
      </p:sp>
      <p:sp>
        <p:nvSpPr>
          <p:cNvPr id="5" name="Text 2"/>
          <p:cNvSpPr/>
          <p:nvPr/>
        </p:nvSpPr>
        <p:spPr>
          <a:xfrm>
            <a:off x="1110972" y="6131362"/>
            <a:ext cx="353246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Электромобилей в России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37724" y="6626900"/>
            <a:ext cx="407896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Рост числа на 37% к концу 2023 года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5275659" y="5042416"/>
            <a:ext cx="4078962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dirty="0">
                <a:solidFill>
                  <a:srgbClr val="018CE1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400</a:t>
            </a:r>
            <a:endParaRPr lang="en-US" sz="6200" dirty="0"/>
          </a:p>
        </p:txBody>
      </p:sp>
      <p:sp>
        <p:nvSpPr>
          <p:cNvPr id="8" name="Text 5"/>
          <p:cNvSpPr/>
          <p:nvPr/>
        </p:nvSpPr>
        <p:spPr>
          <a:xfrm>
            <a:off x="5275659" y="6131362"/>
            <a:ext cx="4078962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Электромобилей в Тульской области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275659" y="6978848"/>
            <a:ext cx="407896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Ежегодный рост на 20-25%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9713595" y="5042416"/>
            <a:ext cx="4079081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dirty="0">
                <a:solidFill>
                  <a:srgbClr val="DA33B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10</a:t>
            </a:r>
            <a:endParaRPr lang="en-US" sz="6200" dirty="0"/>
          </a:p>
        </p:txBody>
      </p:sp>
      <p:sp>
        <p:nvSpPr>
          <p:cNvPr id="11" name="Text 8"/>
          <p:cNvSpPr/>
          <p:nvPr/>
        </p:nvSpPr>
        <p:spPr>
          <a:xfrm>
            <a:off x="9801701" y="6131362"/>
            <a:ext cx="390286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Зарядных станций в области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713595" y="6626900"/>
            <a:ext cx="407908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Недостаточно для растущего спроса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427798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Проблема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638" y="2610564"/>
            <a:ext cx="2137529" cy="13571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86570" y="3217426"/>
            <a:ext cx="179546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23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5384482" y="2849880"/>
            <a:ext cx="380285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Дефицит зарядных станций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384482" y="3345418"/>
            <a:ext cx="435316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40 электромобилей на одну ЭЗС в России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5204936" y="3982402"/>
            <a:ext cx="8527971" cy="15240"/>
          </a:xfrm>
          <a:prstGeom prst="roundRect">
            <a:avLst>
              <a:gd name="adj" fmla="val 2356110"/>
            </a:avLst>
          </a:prstGeom>
          <a:solidFill>
            <a:srgbClr val="2D4DF2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8814" y="4027527"/>
            <a:ext cx="4275058" cy="135719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86570" y="4466749"/>
            <a:ext cx="179546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23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350" dirty="0"/>
          </a:p>
        </p:txBody>
      </p:sp>
      <p:sp>
        <p:nvSpPr>
          <p:cNvPr id="10" name="Text 6"/>
          <p:cNvSpPr/>
          <p:nvPr/>
        </p:nvSpPr>
        <p:spPr>
          <a:xfrm>
            <a:off x="6453187" y="4266843"/>
            <a:ext cx="372046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Длительное время зарядки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6453187" y="4762381"/>
            <a:ext cx="654819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Большинство станций медленные, зарядка занимает 4-6 часов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6273641" y="5399365"/>
            <a:ext cx="7459266" cy="15240"/>
          </a:xfrm>
          <a:prstGeom prst="roundRect">
            <a:avLst>
              <a:gd name="adj" fmla="val 2356110"/>
            </a:avLst>
          </a:prstGeom>
          <a:solidFill>
            <a:srgbClr val="018CE1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109" y="5444490"/>
            <a:ext cx="6412587" cy="1357193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86570" y="5883712"/>
            <a:ext cx="179546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23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350" dirty="0"/>
          </a:p>
        </p:txBody>
      </p:sp>
      <p:sp>
        <p:nvSpPr>
          <p:cNvPr id="15" name="Text 10"/>
          <p:cNvSpPr/>
          <p:nvPr/>
        </p:nvSpPr>
        <p:spPr>
          <a:xfrm>
            <a:off x="7522012" y="5683806"/>
            <a:ext cx="342411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Низкая осведомленность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22012" y="6179344"/>
            <a:ext cx="540591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Только 15% владельцев знают о расположении ЭЗС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3033" y="539948"/>
            <a:ext cx="4616648" cy="5770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500"/>
              </a:lnSpc>
              <a:buNone/>
            </a:pPr>
            <a:r>
              <a:rPr lang="en-US" sz="36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Решение</a:t>
            </a:r>
            <a:endParaRPr lang="en-US" sz="36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3033" y="1411248"/>
            <a:ext cx="980956" cy="156960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448193" y="1607344"/>
            <a:ext cx="2308265" cy="288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Создание сети ЭЗС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7448193" y="2013466"/>
            <a:ext cx="6495574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Установка 5-10 станций в стратегических точках</a:t>
            </a:r>
            <a:endParaRPr lang="en-US" sz="1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3033" y="2980849"/>
            <a:ext cx="980956" cy="156960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48193" y="3176945"/>
            <a:ext cx="3148608" cy="288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Инновационные технологии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7448193" y="3583067"/>
            <a:ext cx="6495574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Быстрая зарядка за 30-40 минут</a:t>
            </a:r>
            <a:endParaRPr lang="en-US" sz="15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3033" y="4550450"/>
            <a:ext cx="980956" cy="156960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448193" y="4746546"/>
            <a:ext cx="3221474" cy="288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Удобство для пользователей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7448193" y="5152668"/>
            <a:ext cx="6495574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Мобильное приложение для оплаты и бронирования</a:t>
            </a:r>
            <a:endParaRPr lang="en-US" sz="15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3033" y="6120051"/>
            <a:ext cx="980956" cy="156960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448193" y="6316147"/>
            <a:ext cx="2593181" cy="288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Экологический эффект</a:t>
            </a:r>
            <a:endParaRPr lang="en-US" sz="1800" dirty="0"/>
          </a:p>
        </p:txBody>
      </p:sp>
      <p:sp>
        <p:nvSpPr>
          <p:cNvPr id="15" name="Text 8"/>
          <p:cNvSpPr/>
          <p:nvPr/>
        </p:nvSpPr>
        <p:spPr>
          <a:xfrm>
            <a:off x="7448193" y="6722269"/>
            <a:ext cx="6495574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Сокращение выбросов CO₂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838218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Рынок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4901208"/>
            <a:ext cx="598408" cy="5984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7724" y="5738932"/>
            <a:ext cx="376547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Рост числа электромобилей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837724" y="6234470"/>
            <a:ext cx="407896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50 тысяч в России, 400 в Тульской области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5659" y="4901208"/>
            <a:ext cx="598408" cy="5984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75659" y="573893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Прогнозы рынка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5275659" y="6234470"/>
            <a:ext cx="407896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1 млн электромобилей в России к 2030 году</a:t>
            </a:r>
            <a:endParaRPr lang="en-US" sz="18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3595" y="4901208"/>
            <a:ext cx="598408" cy="59840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3595" y="573893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Целевая аудитория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713595" y="6234470"/>
            <a:ext cx="4079081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Владельцы электромобилей, корпоративные автопарки, путешественники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276356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Бизнес модель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57866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Источники дохода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169926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Плата за зарядку: 10-15 рублей за 1 кВт·ч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636651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Реклама: до 50 тыс. рублей в месяц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5103376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Партнерства: 20-30% доли в доходе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614761" y="357866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Расходы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14761" y="4169926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Установка станции: от 200 тыс. до 3 млн рублей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7614761" y="4636651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Аренда: 10-20 тыс. рублей в месяц за точку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614761" y="5103376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Обслуживание: 5-7% от стоимости оборудования ежегодно</a:t>
            </a:r>
            <a:endParaRPr lang="en-US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948339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Текущие проблемы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3280529"/>
            <a:ext cx="418862" cy="418862"/>
          </a:xfrm>
          <a:prstGeom prst="roundRect">
            <a:avLst>
              <a:gd name="adj" fmla="val 85725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95901" y="3280529"/>
            <a:ext cx="2956441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Низкая осведомленность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495901" y="4128016"/>
            <a:ext cx="295644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Только 15% водителей знают о расположении ЭЗС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4691658" y="3280529"/>
            <a:ext cx="418862" cy="418862"/>
          </a:xfrm>
          <a:prstGeom prst="roundRect">
            <a:avLst>
              <a:gd name="adj" fmla="val 85725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349835" y="3280529"/>
            <a:ext cx="2956441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Недостаток инфраструктуры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349835" y="4128016"/>
            <a:ext cx="295644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40 электромобилей на одну зарядную станцию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837724" y="5402580"/>
            <a:ext cx="418862" cy="418862"/>
          </a:xfrm>
          <a:prstGeom prst="roundRect">
            <a:avLst>
              <a:gd name="adj" fmla="val 85725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495901" y="5402580"/>
            <a:ext cx="446293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Энергетическая инфраструктура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495901" y="5898118"/>
            <a:ext cx="681037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30% районов имеют достаточную мощность для подключения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9732" y="557689"/>
            <a:ext cx="4771668" cy="596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Команда</a:t>
            </a:r>
            <a:endParaRPr lang="en-US" sz="3750" dirty="0"/>
          </a:p>
        </p:txBody>
      </p:sp>
      <p:sp>
        <p:nvSpPr>
          <p:cNvPr id="4" name="Text 1"/>
          <p:cNvSpPr/>
          <p:nvPr/>
        </p:nvSpPr>
        <p:spPr>
          <a:xfrm>
            <a:off x="709732" y="3713440"/>
            <a:ext cx="1449634" cy="18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Яшихина Полина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709732" y="4133255"/>
            <a:ext cx="3074670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Дизайнер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4088487" y="3713440"/>
            <a:ext cx="2556153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Бондаренко Всеволод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088487" y="4133255"/>
            <a:ext cx="3074670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Технический специалист</a:t>
            </a:r>
            <a:endParaRPr lang="en-US" sz="1550" dirty="0"/>
          </a:p>
        </p:txBody>
      </p:sp>
      <p:sp>
        <p:nvSpPr>
          <p:cNvPr id="10" name="Text 5"/>
          <p:cNvSpPr/>
          <p:nvPr/>
        </p:nvSpPr>
        <p:spPr>
          <a:xfrm>
            <a:off x="7467243" y="3713440"/>
            <a:ext cx="2385774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Васьков Вадим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7467243" y="4133255"/>
            <a:ext cx="3074670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Маркетолог</a:t>
            </a:r>
            <a:endParaRPr lang="en-US" sz="1550" dirty="0"/>
          </a:p>
        </p:txBody>
      </p:sp>
      <p:sp>
        <p:nvSpPr>
          <p:cNvPr id="13" name="Text 7"/>
          <p:cNvSpPr/>
          <p:nvPr/>
        </p:nvSpPr>
        <p:spPr>
          <a:xfrm>
            <a:off x="10845998" y="3713440"/>
            <a:ext cx="2585442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Добровольский Павел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10845998" y="4133255"/>
            <a:ext cx="3074670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Технический специалист</a:t>
            </a:r>
            <a:endParaRPr lang="en-US" sz="1550" dirty="0"/>
          </a:p>
        </p:txBody>
      </p:sp>
      <p:sp>
        <p:nvSpPr>
          <p:cNvPr id="16" name="Text 9"/>
          <p:cNvSpPr/>
          <p:nvPr/>
        </p:nvSpPr>
        <p:spPr>
          <a:xfrm>
            <a:off x="6122313" y="5253809"/>
            <a:ext cx="2385774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Николаев Матвей</a:t>
            </a:r>
            <a:endParaRPr lang="en-US" sz="1850" dirty="0"/>
          </a:p>
        </p:txBody>
      </p:sp>
      <p:sp>
        <p:nvSpPr>
          <p:cNvPr id="17" name="Text 10"/>
          <p:cNvSpPr/>
          <p:nvPr/>
        </p:nvSpPr>
        <p:spPr>
          <a:xfrm>
            <a:off x="6778347" y="5699698"/>
            <a:ext cx="3074670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Лидер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733663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Планы развития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667857" y="1796653"/>
            <a:ext cx="30480" cy="5699284"/>
          </a:xfrm>
          <a:prstGeom prst="roundRect">
            <a:avLst>
              <a:gd name="adj" fmla="val 1178055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921877" y="2319814"/>
            <a:ext cx="837724" cy="30480"/>
          </a:xfrm>
          <a:prstGeom prst="roundRect">
            <a:avLst>
              <a:gd name="adj" fmla="val 1178055"/>
            </a:avLst>
          </a:prstGeom>
          <a:solidFill>
            <a:srgbClr val="2D4DF2"/>
          </a:solidFill>
          <a:ln/>
        </p:spPr>
      </p:sp>
      <p:sp>
        <p:nvSpPr>
          <p:cNvPr id="6" name="Shape 3"/>
          <p:cNvSpPr/>
          <p:nvPr/>
        </p:nvSpPr>
        <p:spPr>
          <a:xfrm>
            <a:off x="6413837" y="2065853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1715" y="2166104"/>
            <a:ext cx="202763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999690" y="2035969"/>
            <a:ext cx="3518654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Краткосрочные (1-2 года)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999690" y="2531507"/>
            <a:ext cx="57929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Анализ рынка, установка 3-5 станций, запуск мобильного приложения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921877" y="4299347"/>
            <a:ext cx="837724" cy="30480"/>
          </a:xfrm>
          <a:prstGeom prst="roundRect">
            <a:avLst>
              <a:gd name="adj" fmla="val 1178055"/>
            </a:avLst>
          </a:prstGeom>
          <a:solidFill>
            <a:srgbClr val="018CE1"/>
          </a:solidFill>
          <a:ln/>
        </p:spPr>
      </p:sp>
      <p:sp>
        <p:nvSpPr>
          <p:cNvPr id="11" name="Shape 8"/>
          <p:cNvSpPr/>
          <p:nvPr/>
        </p:nvSpPr>
        <p:spPr>
          <a:xfrm>
            <a:off x="6413837" y="4045387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81715" y="4145637"/>
            <a:ext cx="202763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7999690" y="4015502"/>
            <a:ext cx="340804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Среднесрочные (3-5 лет)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999690" y="4511040"/>
            <a:ext cx="57929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Расширение до 20 станций, внедрение подписок, использование солнечных панелей</a:t>
            </a:r>
            <a:endParaRPr lang="en-US" sz="1850" dirty="0"/>
          </a:p>
        </p:txBody>
      </p:sp>
      <p:sp>
        <p:nvSpPr>
          <p:cNvPr id="15" name="Shape 12"/>
          <p:cNvSpPr/>
          <p:nvPr/>
        </p:nvSpPr>
        <p:spPr>
          <a:xfrm>
            <a:off x="6921877" y="6278880"/>
            <a:ext cx="837724" cy="30480"/>
          </a:xfrm>
          <a:prstGeom prst="roundRect">
            <a:avLst>
              <a:gd name="adj" fmla="val 1178055"/>
            </a:avLst>
          </a:prstGeom>
          <a:solidFill>
            <a:srgbClr val="DA33BF"/>
          </a:solidFill>
          <a:ln/>
        </p:spPr>
      </p:sp>
      <p:sp>
        <p:nvSpPr>
          <p:cNvPr id="16" name="Shape 13"/>
          <p:cNvSpPr/>
          <p:nvPr/>
        </p:nvSpPr>
        <p:spPr>
          <a:xfrm>
            <a:off x="6413837" y="6024920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81715" y="6125170"/>
            <a:ext cx="202763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999690" y="5995035"/>
            <a:ext cx="311503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Долгосрочные (5+ лет)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7999690" y="6490573"/>
            <a:ext cx="57929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Создание крупнейшей сети в области, выход на соседние регионы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3008709"/>
            <a:ext cx="5951577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Спасибо за внимание!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4071699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Мы готовы ответить на ваши вопросы и обсудить потенциальное сотрудничество. Вместе мы сможем создать экологичное будущее для Тульской области!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</Words>
  <Application>Microsoft Office PowerPoint</Application>
  <PresentationFormat>Произвольный</PresentationFormat>
  <Paragraphs>86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Nunito Semi Bold</vt:lpstr>
      <vt:lpstr>PT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Татьяна Ковалева</cp:lastModifiedBy>
  <cp:revision>4</cp:revision>
  <dcterms:created xsi:type="dcterms:W3CDTF">2024-11-27T18:51:51Z</dcterms:created>
  <dcterms:modified xsi:type="dcterms:W3CDTF">2024-12-08T20:30:15Z</dcterms:modified>
</cp:coreProperties>
</file>