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82" r:id="rId3"/>
    <p:sldId id="288" r:id="rId4"/>
    <p:sldId id="286" r:id="rId5"/>
    <p:sldId id="294" r:id="rId6"/>
    <p:sldId id="278" r:id="rId7"/>
    <p:sldId id="284" r:id="rId8"/>
    <p:sldId id="290" r:id="rId9"/>
    <p:sldId id="275" r:id="rId10"/>
    <p:sldId id="295" r:id="rId11"/>
    <p:sldId id="29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3A335-7A6F-4982-8862-B942319DF54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2C940-8FAE-4C67-964F-F9E5AD2E5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090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aseline="0" dirty="0">
                <a:latin typeface="Georgia" panose="02040502050405020303" pitchFamily="18" charset="0"/>
              </a:rPr>
              <a:t>Мы провели опрос и проанализировали обращения проектов в процессе и после акселератора в РУДН, и выяснили: чтобы </a:t>
            </a:r>
            <a:r>
              <a:rPr lang="ru-RU" sz="1200" baseline="0" dirty="0" err="1">
                <a:latin typeface="Georgia" panose="02040502050405020303" pitchFamily="18" charset="0"/>
              </a:rPr>
              <a:t>стартапы</a:t>
            </a:r>
            <a:r>
              <a:rPr lang="ru-RU" sz="1200" baseline="0" dirty="0">
                <a:latin typeface="Georgia" panose="02040502050405020303" pitchFamily="18" charset="0"/>
              </a:rPr>
              <a:t> не бросали свои идеи им нужна поддержка </a:t>
            </a:r>
            <a:r>
              <a:rPr lang="en-US" sz="1200" baseline="0" dirty="0">
                <a:latin typeface="Georgia" panose="02040502050405020303" pitchFamily="18" charset="0"/>
              </a:rPr>
              <a:t>SUPPORT </a:t>
            </a:r>
            <a:r>
              <a:rPr lang="ru-RU" sz="1200" baseline="0" dirty="0">
                <a:latin typeface="Georgia" panose="02040502050405020303" pitchFamily="18" charset="0"/>
              </a:rPr>
              <a:t>в долгую </a:t>
            </a:r>
            <a:r>
              <a:rPr lang="en-US" sz="1200" baseline="0" dirty="0">
                <a:latin typeface="Georgia" panose="02040502050405020303" pitchFamily="18" charset="0"/>
              </a:rPr>
              <a:t>LTV </a:t>
            </a:r>
            <a:r>
              <a:rPr lang="ru-RU" sz="1200" baseline="0" dirty="0">
                <a:latin typeface="Georgia" panose="02040502050405020303" pitchFamily="18" charset="0"/>
              </a:rPr>
              <a:t>за счет прямых контактов между собой и возможности общения с ЛПР (лицами принимающими решения) партнеров и участников рынка</a:t>
            </a:r>
            <a:r>
              <a:rPr lang="en-US" sz="1200" baseline="0" dirty="0">
                <a:latin typeface="Georgia" panose="02040502050405020303" pitchFamily="18" charset="0"/>
              </a:rPr>
              <a:t> </a:t>
            </a:r>
            <a:r>
              <a:rPr lang="ru-RU" sz="1200" baseline="0" dirty="0">
                <a:latin typeface="Georgia" panose="02040502050405020303" pitchFamily="18" charset="0"/>
              </a:rPr>
              <a:t>для запуска проектов </a:t>
            </a:r>
            <a:r>
              <a:rPr lang="ru-RU" sz="1200" dirty="0">
                <a:latin typeface="Georgia" panose="02040502050405020303" pitchFamily="18" charset="0"/>
              </a:rPr>
              <a:t>по технологии </a:t>
            </a:r>
            <a:r>
              <a:rPr lang="en-US" sz="1200" dirty="0">
                <a:latin typeface="Georgia" panose="02040502050405020303" pitchFamily="18" charset="0"/>
              </a:rPr>
              <a:t>JUST IN TIME IN PLACE (</a:t>
            </a:r>
            <a:r>
              <a:rPr lang="ru-RU" sz="1200" dirty="0">
                <a:latin typeface="Georgia" panose="02040502050405020303" pitchFamily="18" charset="0"/>
              </a:rPr>
              <a:t>в точное время в нужном месте)</a:t>
            </a:r>
            <a:r>
              <a:rPr lang="en-US" sz="1200" dirty="0">
                <a:latin typeface="Georgia" panose="02040502050405020303" pitchFamily="18" charset="0"/>
              </a:rPr>
              <a:t> </a:t>
            </a:r>
            <a:r>
              <a:rPr lang="ru-RU" sz="1200" baseline="0" dirty="0">
                <a:latin typeface="Georgia" panose="02040502050405020303" pitchFamily="18" charset="0"/>
              </a:rPr>
              <a:t>, которые также повышают доверие к проекту и за счет активности  повышают ЕГО РЕПУТАЦИЮ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17CD3-169C-4843-8D83-43CFE04B5AE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736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>
                <a:latin typeface="Georgia" panose="02040502050405020303" pitchFamily="18" charset="0"/>
              </a:rPr>
              <a:t>Интерес к качественно организованному формату взаимодействия подтвержден также в 2022 году, когда мы собрали на площадке РУДН в онлайн и офлайн форматах 520 участников, а уже 7 сентября 2023 года мы договорились провести МБФ совместно с проектами акселератора  РТС в Башне «МЕРКУРИЙ»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17CD3-169C-4843-8D83-43CFE04B5AE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669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Да! Все эти проекты есть на платформе У20.35</a:t>
            </a:r>
            <a:r>
              <a:rPr lang="ru-RU" baseline="0" dirty="0"/>
              <a:t> которая казалось бы может выглядеть нашим конкурентом, и вы спросите зачем ваш проект, ведь </a:t>
            </a:r>
            <a:r>
              <a:rPr lang="ru-RU" baseline="0" dirty="0" err="1"/>
              <a:t>стартапы</a:t>
            </a:r>
            <a:r>
              <a:rPr lang="ru-RU" baseline="0" dirty="0"/>
              <a:t> и участники могут взаимодействовать там?</a:t>
            </a:r>
            <a:br>
              <a:rPr lang="ru-RU" baseline="0" dirty="0"/>
            </a:br>
            <a:r>
              <a:rPr lang="ru-RU" baseline="0" dirty="0"/>
              <a:t> Да и на своих мероприятиях!</a:t>
            </a:r>
            <a:br>
              <a:rPr lang="ru-RU" baseline="0" dirty="0"/>
            </a:br>
            <a:r>
              <a:rPr lang="ru-RU" baseline="0" dirty="0"/>
              <a:t> Да, на У20.35 организована командная динамика, но единственное офлайн место встреч проектов – это АРХИПЕЛАГ, где много проектов разного уровня и целые корпорации, где студенческие </a:t>
            </a:r>
            <a:r>
              <a:rPr lang="ru-RU" baseline="0" dirty="0" err="1"/>
              <a:t>стартапам</a:t>
            </a:r>
            <a:r>
              <a:rPr lang="ru-RU" baseline="0" dirty="0"/>
              <a:t> легко потеряться и даже загрустить и отчаяться на фоне всей серьезности. </a:t>
            </a:r>
            <a:br>
              <a:rPr lang="ru-RU" baseline="0" dirty="0"/>
            </a:br>
            <a:r>
              <a:rPr lang="ru-RU" baseline="0" dirty="0"/>
              <a:t>А в этом году вообще только узкая тема БПЛА! И где общаться проектам?</a:t>
            </a:r>
            <a:br>
              <a:rPr lang="ru-RU" baseline="0" dirty="0"/>
            </a:br>
            <a:r>
              <a:rPr lang="ru-RU" baseline="0" dirty="0"/>
              <a:t>Кроме того, НТИ - наш партнер, так как поддерживает наш акселератор, который заинтересован в дальнейшем развитии проектов и руководство уже сотрудничает с инвесторами из разных стран!!!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17CD3-169C-4843-8D83-43CFE04B5AE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788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ТАМ - предприниматели и сообщества развивающие бизнес в интернете 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офлайн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целью популяризации</a:t>
            </a:r>
            <a:b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 - акселераторы и бизнес-программы повышающие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компетеции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сфере предпринимательства </a:t>
            </a:r>
            <a:endParaRPr lang="ru-RU" dirty="0"/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участники акселераторов ПУТП и инвесторы (примерно 35000 чел., так как за осень 2022 года на ситуационном центре НТИ было более 11000 проектов в среднем в команде 3-4 человека)</a:t>
            </a:r>
            <a:b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 - проекты акселератора "-0+500" - 125 проектов в портфеле и в портфеле у партнеров более 300 проектов 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17CD3-169C-4843-8D83-43CFE04B5AE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71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Интуитивная навигация между всеми участниками для построения рабочих коммуникаций и бизнес-процессов, с возможностью участия в форуме с любой точки мира с целью прямого и точечного взаимодействия с </a:t>
            </a:r>
            <a:r>
              <a:rPr lang="en-US" sz="1200" dirty="0">
                <a:latin typeface="Georgia" panose="02040502050405020303" pitchFamily="18" charset="0"/>
              </a:rPr>
              <a:t>SUPPORT &amp; LTV</a:t>
            </a:r>
            <a:r>
              <a:rPr lang="ru-RU" sz="1200" dirty="0">
                <a:latin typeface="Georgia" panose="02040502050405020303" pitchFamily="18" charset="0"/>
              </a:rPr>
              <a:t> проекта для его развития и запуска в точный рынок в точное время в точном месте</a:t>
            </a:r>
            <a:r>
              <a:rPr lang="en-US" sz="1200" dirty="0">
                <a:latin typeface="Georgia" panose="02040502050405020303" pitchFamily="18" charset="0"/>
              </a:rPr>
              <a:t> </a:t>
            </a:r>
            <a:r>
              <a:rPr lang="ru-RU" sz="1200" dirty="0">
                <a:latin typeface="Georgia" panose="02040502050405020303" pitchFamily="18" charset="0"/>
              </a:rPr>
              <a:t>и формирование «РЕПУТАЦИОННОГО ПАКЕТА БЫСТРОЙ АДАПТАЦИИ» для построения международных команд и </a:t>
            </a:r>
            <a:r>
              <a:rPr lang="ru-RU" sz="1200" dirty="0" err="1">
                <a:latin typeface="Georgia" panose="02040502050405020303" pitchFamily="18" charset="0"/>
              </a:rPr>
              <a:t>симантики</a:t>
            </a:r>
            <a:r>
              <a:rPr lang="ru-RU" sz="1200" dirty="0">
                <a:latin typeface="Georgia" panose="02040502050405020303" pitchFamily="18" charset="0"/>
              </a:rPr>
              <a:t> их запуска в нужный рынок </a:t>
            </a:r>
            <a:endParaRPr lang="ru-RU" sz="12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17CD3-169C-4843-8D83-43CFE04B5AE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23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buAutoNum type="arabicPeriod"/>
            </a:pPr>
            <a:r>
              <a:rPr lang="ru-RU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Вовлечение в воронку через посадочную страницу МБФ, которая уже была </a:t>
            </a:r>
            <a:r>
              <a:rPr lang="ru-RU" sz="1200" dirty="0" err="1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опробирована</a:t>
            </a:r>
            <a:r>
              <a:rPr lang="ru-RU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на «Бизнес-форуме РУДН» по завершению первого этапа акселератора «-0+500» и на который зарегистрировалось не менее 500 участников среди которых: СТАРТАПЫ, ПАРТНЕРЫ, ВУЗЫ, ИНВЕСТОРЫ, работа с базами данных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2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2. Настройка автоматизации онлайн </a:t>
            </a:r>
            <a:r>
              <a:rPr lang="en-US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SUPPORT </a:t>
            </a:r>
            <a:r>
              <a:rPr lang="ru-RU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через </a:t>
            </a:r>
            <a:r>
              <a:rPr lang="en-US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AIRTARGET </a:t>
            </a:r>
            <a:r>
              <a:rPr lang="ru-RU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и  </a:t>
            </a:r>
            <a:r>
              <a:rPr lang="en-US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BOT-CONSTRUKTOR </a:t>
            </a:r>
            <a:r>
              <a:rPr lang="ru-RU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для построения рабочих коммуникаций и бизнес-процессов</a:t>
            </a:r>
            <a:r>
              <a:rPr lang="en-US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во время, с возможностью участия в форуме с любой точки мира с целью прямого и точечного взаимодействия в режиме « ЗДЕСЬ и СЕЙЧАС»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2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2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3. Внедрение технологии  </a:t>
            </a:r>
            <a:r>
              <a:rPr lang="en-US" sz="1200" dirty="0">
                <a:latin typeface="Georgia" panose="02040502050405020303" pitchFamily="18" charset="0"/>
              </a:rPr>
              <a:t>SUPPORT &amp; LTV</a:t>
            </a:r>
            <a:r>
              <a:rPr lang="ru-RU" sz="1200" dirty="0">
                <a:latin typeface="Georgia" panose="02040502050405020303" pitchFamily="18" charset="0"/>
              </a:rPr>
              <a:t> проекта для его развития и запуска в точный рынок в точное время в точном месте и формирование «РЕПУТАЦИОННОГО ПАКЕТА БЫСТРОЙ АДАПТАЦИИ» за счет автоматизации перебросов коммуникационных бизнес-процессов за счет применения и</a:t>
            </a:r>
            <a:r>
              <a:rPr lang="ru-RU" sz="1200" baseline="0" dirty="0">
                <a:latin typeface="Georgia" panose="02040502050405020303" pitchFamily="18" charset="0"/>
              </a:rPr>
              <a:t> </a:t>
            </a:r>
            <a:r>
              <a:rPr lang="ru-RU" sz="1200" dirty="0">
                <a:latin typeface="Georgia" panose="02040502050405020303" pitchFamily="18" charset="0"/>
              </a:rPr>
              <a:t>настройки «ОТ ЛЮБОГО К ЛЮБОМУ» в </a:t>
            </a:r>
            <a:r>
              <a:rPr lang="en-US" sz="1200" dirty="0">
                <a:latin typeface="Georgia" panose="02040502050405020303" pitchFamily="18" charset="0"/>
              </a:rPr>
              <a:t>CRM </a:t>
            </a:r>
            <a:r>
              <a:rPr lang="ru-RU" sz="1200" dirty="0">
                <a:latin typeface="Georgia" panose="02040502050405020303" pitchFamily="18" charset="0"/>
              </a:rPr>
              <a:t>системе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17CD3-169C-4843-8D83-43CFE04B5AE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71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17CD3-169C-4843-8D83-43CFE04B5AE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71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Да! Все эти проекты есть на платформе У20.35</a:t>
            </a:r>
            <a:r>
              <a:rPr lang="ru-RU" baseline="0" dirty="0"/>
              <a:t> которая казалось бы может выглядеть нашим конкурентом, и вы спросите зачем ваш проект, ведь </a:t>
            </a:r>
            <a:r>
              <a:rPr lang="ru-RU" baseline="0" dirty="0" err="1"/>
              <a:t>стартапы</a:t>
            </a:r>
            <a:r>
              <a:rPr lang="ru-RU" baseline="0" dirty="0"/>
              <a:t> и участники могут взаимодействовать там?</a:t>
            </a:r>
            <a:br>
              <a:rPr lang="ru-RU" baseline="0" dirty="0"/>
            </a:br>
            <a:r>
              <a:rPr lang="ru-RU" baseline="0" dirty="0"/>
              <a:t> Да и на своих мероприятиях!</a:t>
            </a:r>
            <a:br>
              <a:rPr lang="ru-RU" baseline="0" dirty="0"/>
            </a:br>
            <a:r>
              <a:rPr lang="ru-RU" baseline="0" dirty="0"/>
              <a:t> И много чего организует и продает </a:t>
            </a:r>
            <a:r>
              <a:rPr lang="ru-RU" baseline="0" dirty="0" err="1"/>
              <a:t>консалт</a:t>
            </a:r>
            <a:r>
              <a:rPr lang="ru-RU" baseline="0" dirty="0"/>
              <a:t> корпорация МСП! </a:t>
            </a:r>
            <a:br>
              <a:rPr lang="ru-RU" baseline="0" dirty="0"/>
            </a:br>
            <a:r>
              <a:rPr lang="ru-RU" baseline="0" dirty="0"/>
              <a:t>И гарантийный фонд!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Да, на У20.35 организована командная динамика, но единственное офлайн место встреч проектов – это АРХИПЕЛАГ, где много проектов разного уровня и целые корпорации, где студенческие </a:t>
            </a:r>
            <a:r>
              <a:rPr lang="ru-RU" baseline="0" dirty="0" err="1"/>
              <a:t>стартапам</a:t>
            </a:r>
            <a:r>
              <a:rPr lang="ru-RU" baseline="0" dirty="0"/>
              <a:t> легко потеряться и даже загрустить и отчаяться на фоне всей серьезности. </a:t>
            </a:r>
            <a:br>
              <a:rPr lang="ru-RU" baseline="0" dirty="0"/>
            </a:br>
            <a:r>
              <a:rPr lang="ru-RU" baseline="0" dirty="0"/>
              <a:t>А в этом году вообще только узкая тема БПЛА! И где общаться проектам?</a:t>
            </a:r>
            <a:br>
              <a:rPr lang="ru-RU" baseline="0" dirty="0"/>
            </a:br>
            <a:r>
              <a:rPr lang="ru-RU" baseline="0" dirty="0"/>
              <a:t>Кроме того, НТИ - наш партнер, так как поддерживает наш акселератор, который заинтересован в дальнейшем развитии проектов и руководство уже сотрудничает с инвесторами из разных стран!!!</a:t>
            </a:r>
            <a:br>
              <a:rPr lang="ru-RU" baseline="0" dirty="0"/>
            </a:br>
            <a:r>
              <a:rPr lang="ru-RU" baseline="0" dirty="0"/>
              <a:t>И никто из них не продает 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17CD3-169C-4843-8D83-43CFE04B5AE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830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В2В – подбираем портфель проектов по запросам инвесторов за 10000 рублей (уже есть запрос с Китая)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Продаем проектам, вошедшим в нашу базу - услуги по сопровождению инвестиционного пула за 100000 рублей (входит в стоимость договариваемся с инвестором) </a:t>
            </a:r>
            <a:br>
              <a:rPr lang="ru-RU" sz="12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ru-RU" sz="12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Подписка и</a:t>
            </a:r>
            <a:r>
              <a:rPr lang="ru-RU" sz="1200" b="1" baseline="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2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репутационного профиля для повышения стоимости проекта за</a:t>
            </a:r>
            <a:r>
              <a:rPr lang="ru-RU" sz="1200" b="1" baseline="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счет подтверждения</a:t>
            </a:r>
            <a:r>
              <a:rPr lang="ru-RU" sz="12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его жизненной активности 1285 рублей в год</a:t>
            </a:r>
            <a:endParaRPr lang="ru-RU" sz="12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60D7F-53B1-8347-9947-E05359FDBEE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571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BF3C2-821C-489B-A7F0-2D89B490F54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733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D11451-B1D2-F63E-61D4-263DD2DFD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C061CA-3974-20BF-EB7F-8C3C31398D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C59D3A-78A9-6AAC-296B-E29996172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11CC-A3E6-431D-962B-F5372291A87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089CDB-A92D-9C80-34C6-11054CF9C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29154E-EF12-4EF1-C6DD-6F5D47717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7A87-5303-45B9-9A7E-16D42985A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2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33F91E-A00A-7481-E52D-8A142C82C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7EDABF-6E32-5D46-58BF-C9A1D36A4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CA18DE-737E-C118-B5C0-77B4F8F6C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11CC-A3E6-431D-962B-F5372291A87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8275BE-214C-220B-F608-468AF78DB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2C00C2-EA2B-9098-4FE7-BB1D6F45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7A87-5303-45B9-9A7E-16D42985A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474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0075D-F546-5638-4E6A-B6FCB30C5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4752BB-7F40-5A00-F24D-32611D3BA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E1F435-0E82-FF8C-62A9-B305BB484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11CC-A3E6-431D-962B-F5372291A87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F6DAEC-2972-01B0-F2B1-3F7E49DE2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5C31C1-94F8-F42F-79AA-8F126CB4E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7A87-5303-45B9-9A7E-16D42985A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966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04AA78-FFE9-6959-B073-27A44880C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644BD3-0CAC-730A-BE69-2663032F0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60BF18-D961-2567-D9BE-26CC9FD6B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53F1F3-0517-FBB0-ADC0-D1F1EDC2C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11CC-A3E6-431D-962B-F5372291A87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D5F4D2-35E9-5EF3-44DB-23C6D33D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7562FA-DD58-5023-F177-FB152D57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7A87-5303-45B9-9A7E-16D42985A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769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84C6CA-5C14-58EF-167B-8DF6C86DC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73C167-5F52-E00C-7166-94207E4FF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60B9C3-144E-7FB9-EC45-0D17596A5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B5AACDE-256D-F118-1067-3A9A8110E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4AFAF7-2DAF-9354-B9BE-6C581411AF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07FAF4C-9C8D-E547-FC35-379DBA000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11CC-A3E6-431D-962B-F5372291A87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25ED66-5A2B-108E-4144-312C032F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53555AA-D57E-9BCE-71BD-E581C2504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7A87-5303-45B9-9A7E-16D42985A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405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181728-6D1D-CC6E-14C5-BAD3C3677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15B151C-153A-6784-7810-F894B6AA2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11CC-A3E6-431D-962B-F5372291A87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987204F-9E4F-E545-CED7-3D923751C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24F098-11D2-C18A-6E13-A82EE594A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7A87-5303-45B9-9A7E-16D42985A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28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AA55831-5F6E-5E1B-3A67-9AC8C3B9D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11CC-A3E6-431D-962B-F5372291A87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59C7ACC-E90E-3E9C-01EA-930FEF6F6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FC15FA9-4894-1E39-75A5-FCF689624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7A87-5303-45B9-9A7E-16D42985A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770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8C9C7-5E9F-E7BA-7D5B-758AB1B6C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7B93F4-5EA3-5F3E-9BEA-A99242C55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57D320-23E5-8754-C375-F43FF2053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704D42-62CE-EBC8-FFCC-66B300755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11CC-A3E6-431D-962B-F5372291A87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CE498B-BD56-C748-A7BD-53011E1B8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ED34F53-66F0-1569-0327-D00F52DE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7A87-5303-45B9-9A7E-16D42985A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8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39A75-7E06-C417-7B30-4B8DB8914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EB42B3C-B0A6-6593-BF5B-306420F1D1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D5D733-B7BF-F64B-7E24-54368C2D4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721F91-1352-9FBB-65EE-D5FB64803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11CC-A3E6-431D-962B-F5372291A87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C32340-F8CE-4112-FF34-620F62260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1D9E49-597D-87A9-2BEF-72FBA47DC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7A87-5303-45B9-9A7E-16D42985A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11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4F9176-28F7-90D6-E69E-2958A73F2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2E1323D-C261-7E12-B871-8F27DF0CC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128B6B-835B-17C7-39AA-7B00AE1C8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11CC-A3E6-431D-962B-F5372291A87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D3E9AD-39DB-87FE-EF90-056B5CCB3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E7106E-0205-6DCF-799C-A4CD4C63B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7A87-5303-45B9-9A7E-16D42985A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45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159A0FC-0552-A912-6C8C-FA4FCB8982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756311-C682-5853-74CD-37769E8BB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669D6B-CBBE-E0A1-971E-3E413A39B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11CC-A3E6-431D-962B-F5372291A87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5D83C5-D1A5-29EC-314B-E5D921160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41566A-2393-EC25-D405-F2A8E5B32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7A87-5303-45B9-9A7E-16D42985A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044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34811E-3FC2-2789-581D-27EFB70D5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4F6A15-F09B-DF82-55BD-644637E6A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C85BF0-6C11-D61D-0763-3F44E8350B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711CC-A3E6-431D-962B-F5372291A87E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9E7674-FBDA-D68B-1FAA-152CAADA2A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069865-407E-BB84-55A0-D952FA7EE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57A87-5303-45B9-9A7E-16D42985A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593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forum-0500.tilda.ws/" TargetMode="External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youtu.be/TDnCBJpbPvA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.2035.university/accelerators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1524001" y="3906153"/>
            <a:ext cx="3020553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71" name="Квадрат"/>
          <p:cNvSpPr/>
          <p:nvPr/>
        </p:nvSpPr>
        <p:spPr>
          <a:xfrm>
            <a:off x="4544630" y="5927335"/>
            <a:ext cx="612337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 sz="2000"/>
          </a:p>
        </p:txBody>
      </p:sp>
      <p:sp>
        <p:nvSpPr>
          <p:cNvPr id="172" name="Прямоугольник"/>
          <p:cNvSpPr/>
          <p:nvPr/>
        </p:nvSpPr>
        <p:spPr>
          <a:xfrm>
            <a:off x="4544553" y="3910831"/>
            <a:ext cx="3500458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8045012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8045012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2749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3845997"/>
            <a:ext cx="2304256" cy="21394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019" y="332657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2351584" y="1615121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749590" y="1759136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>
                <a:solidFill>
                  <a:srgbClr val="FF0000"/>
                </a:solidFill>
                <a:latin typeface="Gilroy-ExtraBold"/>
              </a:rPr>
            </a:br>
            <a:r>
              <a:rPr lang="ru-RU" b="1" dirty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591944" y="3076212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  <p:pic>
        <p:nvPicPr>
          <p:cNvPr id="14" name="Изображение 13" descr="Macintosh HD:Users:Angel:Desktop:photo1670783963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217" y="0"/>
            <a:ext cx="2625764" cy="19168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521082" y="427766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3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44056" y="143719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Решаемая проблема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775521" y="1062511"/>
            <a:ext cx="8712967" cy="445472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ПРОБЛЕМА: 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Отсутствие механизма быстрого запуска и развития студенческих стартапов на нужном рынке</a:t>
            </a:r>
            <a:r>
              <a:rPr lang="en-US" sz="1800" dirty="0">
                <a:latin typeface="Georgia" panose="02040502050405020303" pitchFamily="18" charset="0"/>
              </a:rPr>
              <a:t> </a:t>
            </a:r>
            <a:r>
              <a:rPr lang="ru-RU" sz="1800" dirty="0">
                <a:latin typeface="Georgia" panose="02040502050405020303" pitchFamily="18" charset="0"/>
              </a:rPr>
              <a:t>и в нужное время (иначе все лежат в копилке)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КАК ЕЕ РЕШАЕТ ПРОЕКТ:</a:t>
            </a:r>
            <a:br>
              <a:rPr lang="ru-RU" sz="1800" dirty="0">
                <a:latin typeface="Georgia" panose="02040502050405020303" pitchFamily="18" charset="0"/>
              </a:rPr>
            </a:b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Автоматизация алгоритма взаимодействия участников в офлайн и онлайн форматах по технологии </a:t>
            </a:r>
            <a:r>
              <a:rPr lang="en-US" sz="1800" dirty="0">
                <a:latin typeface="Georgia" panose="02040502050405020303" pitchFamily="18" charset="0"/>
              </a:rPr>
              <a:t>JUST IN TIME IN PLACE </a:t>
            </a:r>
            <a:r>
              <a:rPr lang="ru-RU" sz="1800" dirty="0">
                <a:latin typeface="Georgia" panose="02040502050405020303" pitchFamily="18" charset="0"/>
              </a:rPr>
              <a:t>для всех участников вовлеченных в создание и развитие студенческих стартапов по пути </a:t>
            </a:r>
            <a:r>
              <a:rPr lang="en-US" sz="1800" dirty="0">
                <a:latin typeface="Georgia" panose="02040502050405020303" pitchFamily="18" charset="0"/>
              </a:rPr>
              <a:t>SUPPORT &amp; LTV</a:t>
            </a:r>
            <a:r>
              <a:rPr lang="ru-RU" sz="1800" dirty="0">
                <a:latin typeface="Georgia" panose="02040502050405020303" pitchFamily="18" charset="0"/>
              </a:rPr>
              <a:t> 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ПОТРЕБИТЕЛИ:</a:t>
            </a:r>
          </a:p>
          <a:p>
            <a:pPr marL="0" indent="0">
              <a:buNone/>
            </a:pPr>
            <a:r>
              <a:rPr lang="en-US" sz="1800" dirty="0">
                <a:latin typeface="Georgia" panose="02040502050405020303" pitchFamily="18" charset="0"/>
              </a:rPr>
              <a:t>C</a:t>
            </a:r>
            <a:r>
              <a:rPr lang="ru-RU" sz="1800" dirty="0" err="1">
                <a:latin typeface="Georgia" panose="02040502050405020303" pitchFamily="18" charset="0"/>
              </a:rPr>
              <a:t>тартапы</a:t>
            </a:r>
            <a:r>
              <a:rPr lang="ru-RU" sz="1800" dirty="0">
                <a:latin typeface="Georgia" panose="02040502050405020303" pitchFamily="18" charset="0"/>
              </a:rPr>
              <a:t>, инвесторы, представители фондов, заказчиков, предприниматели, студенты (из разных стран), представители власти, науки, бизнеса, университеты, компании (в том числе зарубежные)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и интуитивно понятная автоматизация </a:t>
            </a:r>
          </a:p>
        </p:txBody>
      </p:sp>
    </p:spTree>
    <p:extLst>
      <p:ext uri="{BB962C8B-B14F-4D97-AF65-F5344CB8AC3E}">
        <p14:creationId xmlns:p14="http://schemas.microsoft.com/office/powerpoint/2010/main" val="3294321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521082" y="427766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5661248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1" y="4077072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3472" y="39078"/>
            <a:ext cx="9324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Качественные показатели количества потребителей 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703512" y="1052736"/>
            <a:ext cx="878497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В 2022 году мы провели первый форум и  собрали на площадке РУДН в онлайн и офлайн форматах 520 участников</a:t>
            </a:r>
          </a:p>
          <a:p>
            <a:pPr marL="0" indent="0">
              <a:buNone/>
            </a:pPr>
            <a:r>
              <a:rPr lang="ru-RU" sz="1800" b="1" dirty="0">
                <a:latin typeface="Georgia" panose="02040502050405020303" pitchFamily="18" charset="0"/>
              </a:rPr>
              <a:t>Можно посмотреть на канале: </a:t>
            </a:r>
            <a:r>
              <a:rPr lang="en-US" sz="1800" dirty="0">
                <a:latin typeface="Georgia" panose="02040502050405020303" pitchFamily="18" charset="0"/>
                <a:hlinkClick r:id="rId5"/>
              </a:rPr>
              <a:t>https://youtu.be/TDnCBJpbPvA</a:t>
            </a: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br>
              <a:rPr lang="en-US" sz="1800" dirty="0">
                <a:latin typeface="Georgia" panose="02040502050405020303" pitchFamily="18" charset="0"/>
              </a:rPr>
            </a:b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  <p:pic>
        <p:nvPicPr>
          <p:cNvPr id="3" name="Изображение 2" descr="Снимок экрана 2023-08-11 в 10.00.44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630" y="2564905"/>
            <a:ext cx="7089370" cy="3596057"/>
          </a:xfrm>
          <a:prstGeom prst="rect">
            <a:avLst/>
          </a:prstGeom>
        </p:spPr>
      </p:pic>
      <p:pic>
        <p:nvPicPr>
          <p:cNvPr id="14" name="Изображение 13" descr="Macintosh HD:Users:Angel:Desktop:photo1670783963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2636912"/>
            <a:ext cx="1584176" cy="129614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7104112" y="6211670"/>
            <a:ext cx="3419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Georgia" panose="02040502050405020303" pitchFamily="18" charset="0"/>
                <a:hlinkClick r:id="rId8"/>
              </a:rPr>
              <a:t>https://forum-0500.tilda.ws/</a:t>
            </a:r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3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524000" y="580041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6" y="188640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1" y="4509120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24000" y="1"/>
            <a:ext cx="65085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Количественные показатели </a:t>
            </a:r>
          </a:p>
          <a:p>
            <a:r>
              <a:rPr lang="ru-RU" sz="2400" b="1" dirty="0">
                <a:latin typeface="Georgia" panose="02040502050405020303" pitchFamily="18" charset="0"/>
              </a:rPr>
              <a:t>Потребителей и конкуренции  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703512" y="1196752"/>
            <a:ext cx="878497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 По данным СИТУАЦИОННОГО ЦЕНТРА У20.35 на сегодня за акселерацию в по проекту ПУТП в 243 акселераторах было создано 12823 проекта!!! </a:t>
            </a:r>
          </a:p>
        </p:txBody>
      </p:sp>
      <p:pic>
        <p:nvPicPr>
          <p:cNvPr id="14" name="Изображение 13" descr="Macintosh HD:Users:Angel:Desktop:photo1670783963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3140968"/>
            <a:ext cx="1584176" cy="129614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5879976" y="6534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Georgia" panose="02040502050405020303" pitchFamily="18" charset="0"/>
                <a:hlinkClick r:id="rId6"/>
              </a:rPr>
              <a:t>https://sc.2035.university/accelerators</a:t>
            </a:r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12" name="Изображение 11" descr="WhatsApp Image 2023-08-11 at 10.14.23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60848"/>
            <a:ext cx="9188896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49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1" y="404664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524000" y="292009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524000" y="1"/>
            <a:ext cx="7884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Потенциал рынка 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288" y="5229201"/>
            <a:ext cx="1728192" cy="1361795"/>
          </a:xfrm>
          <a:prstGeom prst="rect">
            <a:avLst/>
          </a:prstGeom>
        </p:spPr>
      </p:pic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5805264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19536" y="1124745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baseline="30000" dirty="0">
                <a:solidFill>
                  <a:srgbClr val="0000FF"/>
                </a:solidFill>
              </a:rPr>
              <a:t>ТАМ – 5.97 млн. компаний </a:t>
            </a:r>
          </a:p>
          <a:p>
            <a:r>
              <a:rPr lang="ru-RU" sz="6000" b="1" baseline="30000" dirty="0">
                <a:solidFill>
                  <a:srgbClr val="FF0000"/>
                </a:solidFill>
              </a:rPr>
              <a:t>за 2022 год </a:t>
            </a:r>
          </a:p>
          <a:p>
            <a:endParaRPr lang="ru-RU" sz="6000" b="1" dirty="0">
              <a:solidFill>
                <a:srgbClr val="0000FF"/>
              </a:solidFill>
            </a:endParaRPr>
          </a:p>
          <a:p>
            <a:r>
              <a:rPr lang="ru-RU" sz="6000" b="1" baseline="30000" dirty="0">
                <a:solidFill>
                  <a:srgbClr val="0000FF"/>
                </a:solidFill>
              </a:rPr>
              <a:t>SAM -  35000 чел.</a:t>
            </a:r>
          </a:p>
          <a:p>
            <a:endParaRPr lang="ru-RU" sz="6000" b="1" baseline="30000" dirty="0">
              <a:solidFill>
                <a:srgbClr val="0000FF"/>
              </a:solidFill>
            </a:endParaRPr>
          </a:p>
          <a:p>
            <a:r>
              <a:rPr lang="ru-RU" sz="6000" b="1" baseline="30000" dirty="0">
                <a:solidFill>
                  <a:srgbClr val="0000FF"/>
                </a:solidFill>
              </a:rPr>
              <a:t>SOM - более 300 проектов</a:t>
            </a:r>
            <a:endParaRPr lang="ru-RU" sz="6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630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1" y="15137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521082" y="427766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3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44056" y="143719"/>
            <a:ext cx="4623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Georgia" panose="02040502050405020303" pitchFamily="18" charset="0"/>
              </a:rPr>
              <a:t>Инновационность</a:t>
            </a:r>
            <a:r>
              <a:rPr lang="ru-RU" sz="2400" b="1" dirty="0">
                <a:latin typeface="Georgia" panose="02040502050405020303" pitchFamily="18" charset="0"/>
              </a:rPr>
              <a:t> 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4"/>
          <p:cNvSpPr txBox="1">
            <a:spLocks/>
          </p:cNvSpPr>
          <p:nvPr/>
        </p:nvSpPr>
        <p:spPr>
          <a:xfrm>
            <a:off x="1775520" y="836712"/>
            <a:ext cx="8712968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ru-RU" sz="18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    ТЕХНОЛОГИЯ интуитивной навигации и быстрого построения взаимодействия между всеми участниками МБФ с целью </a:t>
            </a:r>
            <a:r>
              <a:rPr lang="ru-RU" sz="1800" dirty="0">
                <a:latin typeface="Georgia" panose="02040502050405020303" pitchFamily="18" charset="0"/>
              </a:rPr>
              <a:t>запуска проекта в нужный рынок </a:t>
            </a: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Изображение 12" descr="Снимок экрана 2023-08-11 в 10.43.3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7390" y="3176972"/>
            <a:ext cx="3600400" cy="108012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143672" y="1916832"/>
            <a:ext cx="73448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Стартапы</a:t>
            </a:r>
            <a: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- находят инвестора и общение напрямую</a:t>
            </a:r>
            <a:b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Бизнес - общается с органами власти </a:t>
            </a:r>
          </a:p>
          <a:p>
            <a:endParaRPr lang="ru-RU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Инвесторы слушают питчи</a:t>
            </a:r>
            <a:b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Фонды собирают заявки</a:t>
            </a:r>
            <a:b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Чат-бот генерирует алгоритмы в канале для каждого участника</a:t>
            </a:r>
          </a:p>
          <a:p>
            <a:endParaRPr lang="ru-RU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Сайт собирает заявки и обрабатывает их в CRM </a:t>
            </a:r>
          </a:p>
        </p:txBody>
      </p:sp>
      <p:pic>
        <p:nvPicPr>
          <p:cNvPr id="15" name="Изображение 14" descr="Macintosh HD:Users:Angel:Desktop:photo1670783963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912" y="5445224"/>
            <a:ext cx="1872208" cy="1196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5997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1" y="15137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524000" y="292009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524000" y="1"/>
            <a:ext cx="7884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Как устроена технология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4"/>
          <p:cNvSpPr txBox="1">
            <a:spLocks/>
          </p:cNvSpPr>
          <p:nvPr/>
        </p:nvSpPr>
        <p:spPr>
          <a:xfrm>
            <a:off x="1703512" y="836712"/>
            <a:ext cx="8784976" cy="50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ru-RU" sz="17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ru-RU" sz="17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ru-RU" sz="17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8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Изображение 9" descr="Снимок экрана 2023-08-11 в 10.43.3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1405" y="2143446"/>
            <a:ext cx="1245315" cy="1080120"/>
          </a:xfrm>
          <a:prstGeom prst="rect">
            <a:avLst/>
          </a:prstGeom>
        </p:spPr>
      </p:pic>
      <p:pic>
        <p:nvPicPr>
          <p:cNvPr id="13" name="Изображение 12" descr="Снимок экрана 2023-08-11 в 10.47.4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546" y="523429"/>
            <a:ext cx="8030455" cy="1755495"/>
          </a:xfrm>
          <a:prstGeom prst="rect">
            <a:avLst/>
          </a:prstGeom>
        </p:spPr>
      </p:pic>
      <p:pic>
        <p:nvPicPr>
          <p:cNvPr id="17" name="Изображение 16" descr="Снимок экрана 2023-08-11 в 10.43.3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39333" y="3197237"/>
            <a:ext cx="1584176" cy="147163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783632" y="249289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1. Автоматизация онлайн </a:t>
            </a:r>
            <a:r>
              <a:rPr lang="en-US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SUPPORT </a:t>
            </a:r>
            <a: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 </a:t>
            </a:r>
            <a:r>
              <a:rPr lang="en-US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BOT</a:t>
            </a:r>
            <a: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n-US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CONSTRUKTOR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79776" y="3429001"/>
            <a:ext cx="6300192" cy="1001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2. Внедрение технологии  </a:t>
            </a:r>
            <a:r>
              <a:rPr lang="en-US" b="1" dirty="0">
                <a:latin typeface="Georgia" panose="02040502050405020303" pitchFamily="18" charset="0"/>
              </a:rPr>
              <a:t>SUPPORT &amp; LTV</a:t>
            </a:r>
            <a:r>
              <a:rPr lang="ru-RU" b="1" dirty="0">
                <a:latin typeface="Georgia" panose="02040502050405020303" pitchFamily="18" charset="0"/>
              </a:rPr>
              <a:t> проекта для его развития и запуска в по </a:t>
            </a:r>
            <a:r>
              <a:rPr lang="en-US" b="1" dirty="0">
                <a:latin typeface="Georgia" panose="02040502050405020303" pitchFamily="18" charset="0"/>
              </a:rPr>
              <a:t>JUST IN TIME IN PLACE </a:t>
            </a:r>
            <a:r>
              <a:rPr lang="ru-RU" b="1" dirty="0">
                <a:latin typeface="Georgia" panose="02040502050405020303" pitchFamily="18" charset="0"/>
              </a:rPr>
              <a:t>(работа с базами данных)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63953" y="5085185"/>
            <a:ext cx="5179253" cy="1001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b="1" dirty="0">
                <a:latin typeface="Georgia" panose="02040502050405020303" pitchFamily="18" charset="0"/>
              </a:rPr>
              <a:t>3. Автоматизация коммуникационных бизнес-процессов за счет применения настройки </a:t>
            </a:r>
            <a:r>
              <a:rPr lang="en-US" b="1" dirty="0">
                <a:latin typeface="Georgia" panose="02040502050405020303" pitchFamily="18" charset="0"/>
              </a:rPr>
              <a:t>CRM</a:t>
            </a:r>
            <a:endParaRPr lang="ru-RU" b="1" dirty="0">
              <a:latin typeface="Georgia" panose="02040502050405020303" pitchFamily="18" charset="0"/>
            </a:endParaRPr>
          </a:p>
        </p:txBody>
      </p:sp>
      <p:pic>
        <p:nvPicPr>
          <p:cNvPr id="21" name="Изображение 20" descr="Снимок экрана 2023-08-11 в 10.43.3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22687" y="4578177"/>
            <a:ext cx="1944216" cy="1806102"/>
          </a:xfrm>
          <a:prstGeom prst="rect">
            <a:avLst/>
          </a:prstGeom>
        </p:spPr>
      </p:pic>
      <p:pic>
        <p:nvPicPr>
          <p:cNvPr id="22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4725145"/>
            <a:ext cx="1728192" cy="1361795"/>
          </a:xfrm>
          <a:prstGeom prst="rect">
            <a:avLst/>
          </a:prstGeom>
        </p:spPr>
      </p:pic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6038168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601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1" y="15137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524000" y="292009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524000" y="1"/>
            <a:ext cx="7884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Организация бизнес-процессов 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288" y="5489531"/>
            <a:ext cx="1728192" cy="1361795"/>
          </a:xfrm>
          <a:prstGeom prst="rect">
            <a:avLst/>
          </a:prstGeom>
        </p:spPr>
      </p:pic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6038168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75520" y="764705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aseline="30000" dirty="0"/>
              <a:t>Регистрация на сайте заявка на мероприятие</a:t>
            </a:r>
          </a:p>
          <a:p>
            <a:endParaRPr lang="ru-RU" sz="3600" baseline="30000" dirty="0"/>
          </a:p>
          <a:p>
            <a:r>
              <a:rPr lang="ru-RU" sz="3600" baseline="30000" dirty="0"/>
              <a:t>Обработка заявки</a:t>
            </a:r>
            <a:r>
              <a:rPr lang="ru-RU" sz="3600" dirty="0"/>
              <a:t> </a:t>
            </a:r>
            <a:r>
              <a:rPr lang="ru-RU" sz="3600" baseline="30000" dirty="0"/>
              <a:t>предложение о статусе участника</a:t>
            </a:r>
          </a:p>
          <a:p>
            <a:endParaRPr lang="ru-RU" sz="3600" baseline="30000" dirty="0"/>
          </a:p>
          <a:p>
            <a:r>
              <a:rPr lang="ru-RU" sz="3600" baseline="30000" dirty="0"/>
              <a:t>Перевод на телеграмм-канал</a:t>
            </a:r>
          </a:p>
          <a:p>
            <a:endParaRPr lang="ru-RU" sz="3600" baseline="30000" dirty="0"/>
          </a:p>
          <a:p>
            <a:r>
              <a:rPr lang="ru-RU" sz="3600" baseline="30000" dirty="0"/>
              <a:t>Подтверждение роли участника</a:t>
            </a:r>
          </a:p>
          <a:p>
            <a:endParaRPr lang="ru-RU" sz="3600" baseline="30000" dirty="0"/>
          </a:p>
          <a:p>
            <a:r>
              <a:rPr lang="ru-RU" sz="3600" baseline="30000" dirty="0"/>
              <a:t>Сопровождение участника до форума</a:t>
            </a:r>
          </a:p>
          <a:p>
            <a:r>
              <a:rPr lang="ru-RU" sz="3600" baseline="30000" dirty="0"/>
              <a:t>предложение сценариев для каждой роли участника </a:t>
            </a:r>
          </a:p>
          <a:p>
            <a:endParaRPr lang="ru-RU" sz="3600" baseline="30000" dirty="0"/>
          </a:p>
          <a:p>
            <a:r>
              <a:rPr lang="ru-RU" sz="3600" baseline="30000" dirty="0"/>
              <a:t>Сопровождение и поддержка после форума участников вовлечение новых участников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05836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521082" y="427766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806" y="6237312"/>
            <a:ext cx="126386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1" y="4077072"/>
            <a:ext cx="3146123" cy="247911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44056" y="143719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999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endParaRPr lang="ru-RU" sz="18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Изображение 2" descr="images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836712"/>
            <a:ext cx="4170040" cy="2335222"/>
          </a:xfrm>
          <a:prstGeom prst="rect">
            <a:avLst/>
          </a:prstGeom>
        </p:spPr>
      </p:pic>
      <p:pic>
        <p:nvPicPr>
          <p:cNvPr id="10" name="Изображение 9" descr="Без названия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908720"/>
            <a:ext cx="3924300" cy="20701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775520" y="3212977"/>
            <a:ext cx="79208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00FF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АКСЕЛЕРАТОРЫ  ПУТП </a:t>
            </a:r>
            <a:endParaRPr lang="ru-RU" sz="4400" dirty="0">
              <a:solidFill>
                <a:srgbClr val="0000FF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91944" y="4797152"/>
            <a:ext cx="48245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Нет единого пространства именно для студенческих международных проектов !!!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544780" y="364017"/>
            <a:ext cx="3794538" cy="369328"/>
            <a:chOff x="0" y="616563"/>
            <a:chExt cx="2624903" cy="248953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479376" y="0"/>
            <a:ext cx="4932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Бизнес-модель 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35560" y="836713"/>
            <a:ext cx="763284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В2В – </a:t>
            </a:r>
          </a:p>
          <a:p>
            <a:endParaRPr lang="ru-RU" sz="2800" b="1" dirty="0">
              <a:solidFill>
                <a:srgbClr val="0000FF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800" b="1" dirty="0">
                <a:solidFill>
                  <a:srgbClr val="0000FF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портфель проектов по запросам инвесторов за 10000 рублей</a:t>
            </a:r>
          </a:p>
          <a:p>
            <a:endParaRPr lang="ru-RU" sz="2800" b="1" dirty="0">
              <a:solidFill>
                <a:srgbClr val="0000FF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800" b="1" dirty="0">
              <a:solidFill>
                <a:srgbClr val="0000FF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800" b="1" dirty="0">
                <a:solidFill>
                  <a:srgbClr val="0000FF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Пакет инвестсопровождения проектов – 100 000 рублей</a:t>
            </a:r>
          </a:p>
          <a:p>
            <a:endParaRPr lang="ru-RU" sz="2800" b="1" dirty="0">
              <a:solidFill>
                <a:srgbClr val="0000FF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800" b="1" dirty="0">
              <a:solidFill>
                <a:srgbClr val="0000FF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800" b="1" dirty="0">
                <a:solidFill>
                  <a:srgbClr val="0000FF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Подписка 1285 рублей в год</a:t>
            </a:r>
            <a:endParaRPr lang="ru-RU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97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4546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6799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4546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6805544" y="1726073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4546474" y="5340368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35634" y="1988841"/>
            <a:ext cx="386887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 –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zabolotskikh-sofya@mail.ru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+7-922-918-97-78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392144" y="280565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922" y="4794412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5" y="384747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79575" y="1771963"/>
            <a:ext cx="2866897" cy="370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СЕО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Заболотских Софья Александровна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75C28F7-5717-4139-2D06-FF549CA38E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23" t="8013" r="6331" b="5481"/>
          <a:stretch/>
        </p:blipFill>
        <p:spPr>
          <a:xfrm>
            <a:off x="1812616" y="2348880"/>
            <a:ext cx="2541548" cy="345008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A402F55-B57E-F8BE-D763-27BC095A539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476" t="12023" r="16423" b="13209"/>
          <a:stretch/>
        </p:blipFill>
        <p:spPr>
          <a:xfrm>
            <a:off x="7931610" y="3631450"/>
            <a:ext cx="1177000" cy="1177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B1C0332-F8FA-E14B-F80F-84C838193A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1169" y="4435823"/>
            <a:ext cx="2287196" cy="246102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1707CAB-A9F8-6651-9FFE-A42F6D493C1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146" t="34114" r="8374"/>
          <a:stretch/>
        </p:blipFill>
        <p:spPr>
          <a:xfrm>
            <a:off x="4551170" y="908938"/>
            <a:ext cx="2287197" cy="25200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F83FF7-938B-C6F4-3DCB-8E8E7E293AB3}"/>
              </a:ext>
            </a:extLst>
          </p:cNvPr>
          <p:cNvSpPr txBox="1"/>
          <p:nvPr/>
        </p:nvSpPr>
        <p:spPr>
          <a:xfrm>
            <a:off x="4509608" y="3631451"/>
            <a:ext cx="226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ea typeface="Calibri" panose="020F0502020204030204" pitchFamily="34" charset="0"/>
              </a:rPr>
              <a:t>Специалист</a:t>
            </a:r>
            <a:r>
              <a:rPr lang="ru-RU" sz="1600" spc="-20" dirty="0">
                <a:ea typeface="Calibri" panose="020F0502020204030204" pitchFamily="34" charset="0"/>
              </a:rPr>
              <a:t> </a:t>
            </a:r>
            <a:r>
              <a:rPr lang="ru-RU" sz="1600" dirty="0">
                <a:ea typeface="Calibri" panose="020F0502020204030204" pitchFamily="34" charset="0"/>
              </a:rPr>
              <a:t>по</a:t>
            </a:r>
            <a:r>
              <a:rPr lang="ru-RU" sz="1600" spc="-15" dirty="0">
                <a:ea typeface="Calibri" panose="020F0502020204030204" pitchFamily="34" charset="0"/>
              </a:rPr>
              <a:t> </a:t>
            </a:r>
            <a:r>
              <a:rPr lang="ru-RU" sz="1600" dirty="0">
                <a:ea typeface="Calibri" panose="020F0502020204030204" pitchFamily="34" charset="0"/>
              </a:rPr>
              <a:t>данным</a:t>
            </a:r>
          </a:p>
          <a:p>
            <a:pPr algn="ctr"/>
            <a:r>
              <a:rPr lang="ru-RU" sz="1600" spc="-25" dirty="0">
                <a:ea typeface="Calibri" panose="020F0502020204030204" pitchFamily="34" charset="0"/>
              </a:rPr>
              <a:t>Фирсов Дмитрий </a:t>
            </a:r>
            <a:endParaRPr lang="ru-RU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15131E-7307-3D5F-38A6-1123C0646F9D}"/>
              </a:ext>
            </a:extLst>
          </p:cNvPr>
          <p:cNvSpPr txBox="1"/>
          <p:nvPr/>
        </p:nvSpPr>
        <p:spPr>
          <a:xfrm>
            <a:off x="4671163" y="98733"/>
            <a:ext cx="2053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Продакт менеджер</a:t>
            </a:r>
          </a:p>
          <a:p>
            <a:pPr algn="ctr"/>
            <a:r>
              <a:rPr lang="ru-RU" sz="1600" dirty="0"/>
              <a:t>Литвинова Ульяна Павловна</a:t>
            </a:r>
          </a:p>
        </p:txBody>
      </p:sp>
    </p:spTree>
    <p:extLst>
      <p:ext uri="{BB962C8B-B14F-4D97-AF65-F5344CB8AC3E}">
        <p14:creationId xmlns:p14="http://schemas.microsoft.com/office/powerpoint/2010/main" val="25935939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1201</Words>
  <Application>Microsoft Office PowerPoint</Application>
  <PresentationFormat>Широкоэкранный</PresentationFormat>
  <Paragraphs>123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Georgia</vt:lpstr>
      <vt:lpstr>Gilroy-ExtraBold</vt:lpstr>
      <vt:lpstr>Helvetica Neue</vt:lpstr>
      <vt:lpstr>Тема Office</vt:lpstr>
      <vt:lpstr>Студенческий  Стартап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Заболотских Софья Александровна</dc:creator>
  <cp:lastModifiedBy>Заболотских Софья Александровна</cp:lastModifiedBy>
  <cp:revision>2</cp:revision>
  <dcterms:created xsi:type="dcterms:W3CDTF">2023-09-03T18:34:32Z</dcterms:created>
  <dcterms:modified xsi:type="dcterms:W3CDTF">2023-09-03T18:35:06Z</dcterms:modified>
</cp:coreProperties>
</file>