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</p:sldIdLst>
  <p:sldSz cx="15119350" cy="10691813"/>
  <p:notesSz cx="9928225" cy="14357350"/>
  <p:embeddedFontLst>
    <p:embeddedFont>
      <p:font typeface="Arial Black" panose="020B0A04020102020204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2" autoAdjust="0"/>
    <p:restoredTop sz="94660"/>
  </p:normalViewPr>
  <p:slideViewPr>
    <p:cSldViewPr snapToGrid="0">
      <p:cViewPr varScale="1">
        <p:scale>
          <a:sx n="70" d="100"/>
          <a:sy n="70" d="100"/>
        </p:scale>
        <p:origin x="2034" y="7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3650675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ru-RU" sz="5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платформа для авто путешественников по территории РФ с применением ИИ</a:t>
            </a:r>
            <a:endParaRPr sz="5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681726" y="9612325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>
                <a:solidFill>
                  <a:schemeClr val="dk1"/>
                </a:solidFill>
              </a:rPr>
              <a:t>https://pt.2035.university/project/platforma-dla-avtoputesestvij-s-primeneniem-nejrosetej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92700" y="2316950"/>
            <a:ext cx="13234200" cy="228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В настоящий момент поиск путешествий можно выбрать только по населенным пунктам исключая возможность человеку задать просто количество времени или расстояния, показать предпочтения чтобы система сгенерировала маршрут который бы подходил по таймингу и предпочтениям.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75363" y="2090997"/>
            <a:ext cx="13701826" cy="493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Программный продукт с использованием ИИ, который на основе заданных пользователем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критериев, а так же анализа результатов прошлых пользователей, генерирует (рекомендует)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различные варианты путешествий как для самостоятельных путешественников, так и для групп.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Для туристического бизнеса решение дает возможность как предоставить свои продукты и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услуги для пользователей платформы, так и получить аналитические данные и рекомендации, на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основании анализа показателей использования объекта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95538" y="1325030"/>
            <a:ext cx="14821445" cy="8797543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7593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Интеллектуальная платформа по формированию маршрутов для самостоятельных</a:t>
            </a:r>
          </a:p>
          <a:p>
            <a:pPr lvl="0">
              <a:lnSpc>
                <a:spcPct val="115000"/>
              </a:lnSpc>
            </a:pPr>
            <a:r>
              <a:rPr lang="ru-RU" sz="2500" dirty="0" err="1">
                <a:solidFill>
                  <a:schemeClr val="lt1"/>
                </a:solidFill>
              </a:rPr>
              <a:t>автопутешественников</a:t>
            </a:r>
            <a:r>
              <a:rPr lang="ru-RU" sz="2500" dirty="0">
                <a:solidFill>
                  <a:schemeClr val="lt1"/>
                </a:solidFill>
              </a:rPr>
              <a:t>.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Программный продукт с использованием ИИ, который на основе заданных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пользователем критериев, а так же анализа результатов прошлых пользователей,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генерирует (рекомендует) различные варианты путешествий как для самостоятельных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путешественников, так и для групп. Пользователь задает точку отправления и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расстояние либо продолжительность путешествия. Дальше система на основе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имеющихся данных, прошлого опыта пользователя и других путешественников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определяет несколько подходящих туров , в </a:t>
            </a:r>
            <a:r>
              <a:rPr lang="ru-RU" sz="2500" dirty="0" err="1">
                <a:solidFill>
                  <a:schemeClr val="lt1"/>
                </a:solidFill>
              </a:rPr>
              <a:t>т.ч</a:t>
            </a:r>
            <a:r>
              <a:rPr lang="ru-RU" sz="2500" dirty="0">
                <a:solidFill>
                  <a:schemeClr val="lt1"/>
                </a:solidFill>
              </a:rPr>
              <a:t> с учетом </a:t>
            </a:r>
            <a:r>
              <a:rPr lang="ru-RU" sz="2500" dirty="0" err="1">
                <a:solidFill>
                  <a:schemeClr val="lt1"/>
                </a:solidFill>
              </a:rPr>
              <a:t>доп</a:t>
            </a:r>
            <a:r>
              <a:rPr lang="ru-RU" sz="2500" dirty="0">
                <a:solidFill>
                  <a:schemeClr val="lt1"/>
                </a:solidFill>
              </a:rPr>
              <a:t> ограничений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пользователя.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Для туристического бизнеса решение дает возможность как предоставить свои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продукты и услуги для пользователей платформы, так и получить аналитические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данные и рекомендации, на основании анализа показателей использования объекта.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Через систему возможно бронирование мест проживания и питания, заказ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дополнительных туристических услуг. Аналитический функционал будет сравнивать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объекты с общей динамикой, а так же результатами похожих, и выдавать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рекомендации что надо усилить/изменить и </a:t>
            </a:r>
            <a:r>
              <a:rPr lang="ru-RU" sz="2500" dirty="0" err="1">
                <a:solidFill>
                  <a:schemeClr val="lt1"/>
                </a:solidFill>
              </a:rPr>
              <a:t>т.д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/>
          <p:nvPr/>
        </p:nvSpPr>
        <p:spPr>
          <a:xfrm>
            <a:off x="790574" y="2090997"/>
            <a:ext cx="13914873" cy="736690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lang="en-US"/>
          </a:p>
        </p:txBody>
      </p:sp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ED7F7F-5EED-4CA6-B8B1-264CFCDD7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33786"/>
            <a:ext cx="15119350" cy="91661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555972" y="2193317"/>
            <a:ext cx="13557600" cy="170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i="0" u="none" strike="noStrike" cap="none" dirty="0">
                <a:solidFill>
                  <a:schemeClr val="lt1"/>
                </a:solidFill>
              </a:rPr>
              <a:t>TAM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chemeClr val="lt1"/>
                </a:solidFill>
              </a:rPr>
              <a:t>SAM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i="0" u="none" strike="noStrike" cap="none" dirty="0">
                <a:solidFill>
                  <a:schemeClr val="lt1"/>
                </a:solidFill>
              </a:rPr>
              <a:t>SOM</a:t>
            </a:r>
            <a:endParaRPr sz="23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3F829F-62C6-4BBE-9CC0-084CA26475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42" y="2488406"/>
            <a:ext cx="13894634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92700" y="2316950"/>
            <a:ext cx="13234200" cy="1399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chemeClr val="lt1"/>
                </a:solidFill>
              </a:rPr>
              <a:t>B2C/B2G ,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r>
              <a:rPr lang="ru-RU" sz="2500" b="1" dirty="0" err="1">
                <a:solidFill>
                  <a:schemeClr val="lt1"/>
                </a:solidFill>
              </a:rPr>
              <a:t>фин</a:t>
            </a:r>
            <a:r>
              <a:rPr lang="ru-RU" sz="2500" b="1" dirty="0">
                <a:solidFill>
                  <a:schemeClr val="lt1"/>
                </a:solidFill>
              </a:rPr>
              <a:t> потоки пойдут за счет гибридной модели, подписка, реклама, партнерские договоренности, расчеты через карты МИР.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790575" y="2090997"/>
            <a:ext cx="13886550" cy="803157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6709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Есть предварительная договоренность с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представителями регионов Чувашия, Нижний Новгород, Мордовия, Сириус (</a:t>
            </a:r>
            <a:r>
              <a:rPr lang="ru-RU" sz="2500" b="1" dirty="0" err="1">
                <a:solidFill>
                  <a:schemeClr val="lt1"/>
                </a:solidFill>
              </a:rPr>
              <a:t>г.Сочи</a:t>
            </a:r>
            <a:r>
              <a:rPr lang="ru-RU" sz="2500" b="1" dirty="0">
                <a:solidFill>
                  <a:schemeClr val="lt1"/>
                </a:solidFill>
              </a:rPr>
              <a:t>) и другие, о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информационной поддержке развития проекта в регионах, в т.ч. предоставлением имеющейся у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них информации по тур отрасли в регионах.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Для наполнения проекта запланированы 3 экспедиции включающие более 20 регионов СЗФО,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ЦФО, ЮФО, СКФО и ПФО (найдены спонсоры, идет методическая подготовка и составление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маршрутов для сбора информации и наполнения платформы )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Сформирована команда разработчиков имеющих большой опыт разработки систем ИИ, в т.ч.</a:t>
            </a:r>
          </a:p>
          <a:p>
            <a:pPr lvl="0">
              <a:lnSpc>
                <a:spcPct val="115000"/>
              </a:lnSpc>
            </a:pPr>
            <a:r>
              <a:rPr lang="ru-RU" sz="2500" b="1" dirty="0">
                <a:solidFill>
                  <a:schemeClr val="lt1"/>
                </a:solidFill>
              </a:rPr>
              <a:t>победители конкурса "Цифровой прорыв" (РСВ).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4" y="2090996"/>
            <a:ext cx="14328747" cy="766373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023552" cy="6797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Основными потребителями платформы являются самостоятельные путешественники, для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которых платформа бесплатна. Продвижение будет происходит в рамках развития темы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самостоятельных путешествия и путешествий по России в принципе. Монетизация же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происходит за счет комиссий с мест размещения/объектов посещений/рекламы который будут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размещаться на платформе.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Если отталкиваться от сложившихся на рынке норм, комиссия с мест размещения составляет от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10 до 20% в зависимости от итоговой цены.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После ухода с рынка западных платформ бронирования участники туристического рынка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достаточно охотно идут на размещение своих объектов на альтернативных площадках.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Особенно, в случае если предложить более лояльные условия. При установке комиссии в 10%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практически все объекты (опрос порядка 30 объектов) подтвердили согласие работать с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системой.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Для привлечения путешественников будут использоваться как возможности регионов по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продвижению туризма, так и собственные маркетинговые активности платформы, в т.ч. в виде</a:t>
            </a:r>
          </a:p>
          <a:p>
            <a:pPr lvl="0">
              <a:lnSpc>
                <a:spcPct val="115000"/>
              </a:lnSpc>
            </a:pPr>
            <a:r>
              <a:rPr lang="ru-RU" sz="2000" dirty="0" err="1">
                <a:solidFill>
                  <a:schemeClr val="lt1"/>
                </a:solidFill>
              </a:rPr>
              <a:t>кэшбека</a:t>
            </a:r>
            <a:r>
              <a:rPr lang="ru-RU" sz="2000" dirty="0">
                <a:solidFill>
                  <a:schemeClr val="lt1"/>
                </a:solidFill>
              </a:rPr>
              <a:t> (как федерального по картам МИР, так и создание собственных программ). Размещение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рекламы на целевую аудиторию для продвижения так же планируется в рамках работ по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продвижению.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Целевые показатели через год после запуска: более 1000 бронирований в месяц и более 10 </a:t>
            </a:r>
            <a:r>
              <a:rPr lang="ru-RU" sz="2000" dirty="0" err="1">
                <a:solidFill>
                  <a:schemeClr val="lt1"/>
                </a:solidFill>
              </a:rPr>
              <a:t>тыс</a:t>
            </a:r>
            <a:endParaRPr lang="ru-RU" sz="2000" dirty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000" dirty="0">
                <a:solidFill>
                  <a:schemeClr val="lt1"/>
                </a:solidFill>
              </a:rPr>
              <a:t>активных пользователей платформы</a:t>
            </a:r>
            <a:endParaRPr sz="20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2090997"/>
            <a:ext cx="13898700" cy="27159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95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В планах патент на продукт над которым команда будет работать в течении года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>
            <a:off x="790575" y="2090996"/>
            <a:ext cx="13886589" cy="5087725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992700" y="2316950"/>
            <a:ext cx="13234200" cy="272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Целевые показатели через год после запуска: более 1000 бронирований в месяц и более 10 </a:t>
            </a:r>
            <a:r>
              <a:rPr lang="ru-RU" sz="2500" dirty="0" err="1">
                <a:solidFill>
                  <a:schemeClr val="lt1"/>
                </a:solidFill>
              </a:rPr>
              <a:t>тыс</a:t>
            </a:r>
            <a:endParaRPr lang="ru-RU" sz="2500" dirty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активных пользователей платформы. </a:t>
            </a:r>
          </a:p>
          <a:p>
            <a:pPr lvl="0">
              <a:lnSpc>
                <a:spcPct val="115000"/>
              </a:lnSpc>
            </a:pPr>
            <a:r>
              <a:rPr lang="ru-RU" sz="2500" dirty="0">
                <a:solidFill>
                  <a:schemeClr val="lt1"/>
                </a:solidFill>
              </a:rPr>
              <a:t>Разработка механизма бронирования с интерфейсом бронирования B2C и B2B( сумму какую хотим привлечь) 4 млн в виде гранта, остальное планируем уже заработать по средствам рекламы, платежные системы используемые проектом МИР , Халва.</a:t>
            </a: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5"/>
          <p:cNvSpPr/>
          <p:nvPr/>
        </p:nvSpPr>
        <p:spPr>
          <a:xfrm>
            <a:off x="942975" y="2243399"/>
            <a:ext cx="13898700" cy="130320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8B22E9F9-BEE1-4101-A9F6-FA7942395C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5"/>
          <a:srcRect l="26" r="26"/>
          <a:stretch>
            <a:fillRect/>
          </a:stretch>
        </p:blipFill>
        <p:spPr>
          <a:xfrm>
            <a:off x="881063" y="3892550"/>
            <a:ext cx="2998787" cy="3000375"/>
          </a:xfrm>
          <a:prstGeom prst="rect">
            <a:avLst/>
          </a:prstGeom>
        </p:spPr>
      </p:pic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825178" y="72472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Георгий Кузнецов</a:t>
            </a:r>
            <a:endParaRPr sz="2400" b="1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E354D02-AC03-4313-AFB9-4273A864BCB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 l="26" r="26"/>
          <a:stretch>
            <a:fillRect/>
          </a:stretch>
        </p:blipFill>
        <p:spPr>
          <a:xfrm>
            <a:off x="5431930" y="3981618"/>
            <a:ext cx="2998787" cy="300037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5634155" y="7247243"/>
            <a:ext cx="2796557" cy="586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Олеся Савельева</a:t>
            </a:r>
            <a:endParaRPr sz="2400" b="1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F8CEB58-F062-4694-8F2C-37D053B27E54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7"/>
          <a:srcRect l="26" r="26"/>
          <a:stretch>
            <a:fillRect/>
          </a:stretch>
        </p:blipFill>
        <p:spPr>
          <a:xfrm>
            <a:off x="9740108" y="3889347"/>
            <a:ext cx="2998787" cy="3000375"/>
          </a:xfrm>
          <a:prstGeom prst="rect">
            <a:avLst/>
          </a:prstGeom>
        </p:spPr>
      </p:pic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9485194" y="7219719"/>
            <a:ext cx="2963856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/>
              <a:t>Марина Шевченко</a:t>
            </a:r>
            <a:endParaRPr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429114719"/>
              </p:ext>
            </p:extLst>
          </p:nvPr>
        </p:nvGraphicFramePr>
        <p:xfrm>
          <a:off x="790575" y="6886900"/>
          <a:ext cx="5863725" cy="1978443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ru-RU" sz="2300">
                          <a:solidFill>
                            <a:schemeClr val="dk1"/>
                          </a:solidFill>
                        </a:rPr>
                        <a:t>Website.ru 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(916) 365-03-36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en-US" sz="2300" dirty="0" err="1">
                          <a:solidFill>
                            <a:schemeClr val="dk1"/>
                          </a:solidFill>
                        </a:rPr>
                        <a:t>dacademy</a:t>
                      </a: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@mai.ru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775</Words>
  <Application>Microsoft Office PowerPoint</Application>
  <PresentationFormat>Custom</PresentationFormat>
  <Paragraphs>100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Arial Black</vt:lpstr>
      <vt:lpstr>Arial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Савельева Олеся Вячеславовна</dc:creator>
  <cp:lastModifiedBy>Савельева Олеся Вячеславовна</cp:lastModifiedBy>
  <cp:revision>13</cp:revision>
  <dcterms:modified xsi:type="dcterms:W3CDTF">2022-07-04T08:36:06Z</dcterms:modified>
</cp:coreProperties>
</file>