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7" r:id="rId2"/>
    <p:sldId id="308" r:id="rId3"/>
    <p:sldId id="281" r:id="rId4"/>
    <p:sldId id="291" r:id="rId5"/>
    <p:sldId id="286" r:id="rId6"/>
    <p:sldId id="301" r:id="rId7"/>
    <p:sldId id="296" r:id="rId8"/>
    <p:sldId id="313" r:id="rId9"/>
    <p:sldId id="306" r:id="rId10"/>
    <p:sldId id="314" r:id="rId11"/>
    <p:sldId id="310" r:id="rId12"/>
    <p:sldId id="311" r:id="rId13"/>
    <p:sldId id="31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8F00FF"/>
    <a:srgbClr val="FCAF17"/>
    <a:srgbClr val="9F00FF"/>
    <a:srgbClr val="B5D8E1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DF7C3-63B2-F308-83E5-40D4BC7B6608}" v="1268" dt="2023-11-25T11:09:26.740"/>
    <p1510:client id="{6E991B3D-F2FB-E9FF-B7F2-167AE893D1DD}" v="3" dt="2023-11-15T16:35:19.211"/>
    <p1510:client id="{CA13E4E0-32C8-A4E3-5C59-035D9FDD36EB}" v="106" dt="2023-11-27T16:53:20.970"/>
    <p1510:client id="{DA7D71CC-D146-AD8B-E97D-5E4B1118367A}" v="16" dt="2023-11-27T17:19:07.48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594" y="5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vk.com/goodcountry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814012" y="2288049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508" y="570955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267" y="217543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56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07731" y="2642483"/>
            <a:ext cx="7117988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rgbClr val="173277"/>
                </a:solidFill>
                <a:latin typeface="Geometria"/>
              </a:rPr>
              <a:t>Многофункциональная приборная панель </a:t>
            </a:r>
          </a:p>
          <a:p>
            <a:pPr algn="ctr" eaLnBrk="1" hangingPunct="1"/>
            <a:r>
              <a:rPr lang="ru-RU" altLang="ru-RU" sz="4400" b="1" dirty="0">
                <a:solidFill>
                  <a:srgbClr val="173277"/>
                </a:solidFill>
                <a:latin typeface="Geometria"/>
              </a:rPr>
              <a:t>для автомобиля</a:t>
            </a:r>
            <a:endParaRPr lang="ru-RU" altLang="ru-RU" sz="4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58313" y="5297053"/>
            <a:ext cx="7416824" cy="63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50" dirty="0">
                <a:solidFill>
                  <a:srgbClr val="173277"/>
                </a:solidFill>
                <a:latin typeface="Geometria"/>
              </a:rPr>
              <a:t>Пирогов Никита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091" y="449055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565" y="202677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8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803374" y="523226"/>
            <a:ext cx="4417866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b="1" dirty="0"/>
              <a:t>Актуальность идеи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336583" y="1569658"/>
            <a:ext cx="6331536" cy="5130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rgbClr val="FF0000"/>
                </a:solidFill>
                <a:latin typeface="Calibri"/>
                <a:cs typeface="Calibri"/>
              </a:rPr>
              <a:t>Проблемы клиента:</a:t>
            </a:r>
            <a:br>
              <a:rPr lang="ru-RU" sz="2800" dirty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ru-RU" sz="2800" dirty="0">
                <a:solidFill>
                  <a:schemeClr val="tx1"/>
                </a:solidFill>
                <a:latin typeface="Calibri"/>
                <a:cs typeface="Calibri"/>
              </a:rPr>
              <a:t>1. Неосведомленность</a:t>
            </a:r>
            <a:r>
              <a:rPr lang="ru-RU" sz="2800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  <a:r>
              <a:rPr lang="ru-RU" sz="2800" dirty="0">
                <a:latin typeface="Calibri"/>
                <a:cs typeface="Calibri"/>
              </a:rPr>
              <a:t>водителя о причине загоревшегося «чека» в его автомобиле.</a:t>
            </a:r>
            <a:endParaRPr lang="en-US" sz="2800" dirty="0">
              <a:latin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atin typeface="Calibri"/>
                <a:cs typeface="Calibri"/>
              </a:rPr>
              <a:t>2. Невозможность контролировать состояние своего автомобиля.</a:t>
            </a:r>
            <a:endParaRPr lang="en-US" sz="2800" dirty="0">
              <a:latin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atin typeface="Calibri"/>
                <a:cs typeface="Calibri"/>
              </a:rPr>
              <a:t>3. Большие траты времени и финансов на поиск диагностического центра и сервиса по ремонту.</a:t>
            </a:r>
            <a:endParaRPr lang="en-US" sz="2800" dirty="0">
              <a:latin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latin typeface="Calibri"/>
                <a:cs typeface="Calibri"/>
              </a:rPr>
              <a:t>4. Отсутствие аналитики расходных материалов в режиме он-лайн</a:t>
            </a:r>
            <a:endParaRPr sz="28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/>
                <a:t>2</a:t>
              </a:r>
              <a:endParaRPr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939889" y="2747681"/>
            <a:ext cx="5036070" cy="24191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>
                <a:solidFill>
                  <a:srgbClr val="FF0000"/>
                </a:solidFill>
                <a:latin typeface="Calibri"/>
                <a:cs typeface="Calibri"/>
              </a:rPr>
              <a:t>Почему путей для решения проблемы не хватает:</a:t>
            </a:r>
            <a:br>
              <a:rPr lang="ru-RU" sz="2800" dirty="0">
                <a:solidFill>
                  <a:srgbClr val="FF0000"/>
                </a:solidFill>
                <a:latin typeface="Calibri"/>
                <a:cs typeface="Calibri"/>
              </a:rPr>
            </a:br>
            <a:br>
              <a:rPr lang="ru-RU" sz="2800" dirty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ru-RU" sz="2800" b="1" dirty="0">
                <a:solidFill>
                  <a:schemeClr val="tx1"/>
                </a:solidFill>
                <a:latin typeface="Calibri"/>
                <a:cs typeface="Calibri"/>
              </a:rPr>
              <a:t>1. На данный момент</a:t>
            </a:r>
            <a:r>
              <a:rPr lang="ru-RU" sz="2800" b="1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  <a:r>
              <a:rPr lang="ru-RU" sz="2800" b="1" dirty="0">
                <a:latin typeface="Calibri"/>
                <a:cs typeface="Calibri"/>
              </a:rPr>
              <a:t> аналогов по считыванию «чека» в реальном времени нет.</a:t>
            </a:r>
            <a:endParaRPr lang="en-US" sz="2800" b="1" dirty="0">
              <a:latin typeface="Calibri"/>
              <a:cs typeface="Calibri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 descr="Изображение выглядит как игруш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E946E77-D3C2-E72C-6059-2C7B1B715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0" y="4482"/>
            <a:ext cx="2743200" cy="2743200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FDC5D551-4D2A-483D-3AAA-D92761006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99AB1-B3CD-6E80-6835-82B46DA5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440" y="828753"/>
            <a:ext cx="10515600" cy="868363"/>
          </a:xfrm>
        </p:spPr>
        <p:txBody>
          <a:bodyPr/>
          <a:lstStyle/>
          <a:p>
            <a:r>
              <a:rPr lang="ru-RU" b="1" dirty="0">
                <a:solidFill>
                  <a:srgbClr val="8F00FF"/>
                </a:solidFill>
              </a:rPr>
              <a:t>Уникальность и наши преимущества.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403A81-7C79-1599-36BF-ACCBCC514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441" y="1855553"/>
            <a:ext cx="7822713" cy="4309946"/>
          </a:xfrm>
          <a:solidFill>
            <a:schemeClr val="accent1">
              <a:lumMod val="20000"/>
              <a:lumOff val="80000"/>
            </a:schemeClr>
          </a:solidFill>
        </p:spPr>
        <p:txBody>
          <a:bodyPr lIns="45718" tIns="45718" rIns="45718" bIns="45718" anchor="t">
            <a:normAutofit/>
          </a:bodyPr>
          <a:lstStyle/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 Возможность контролировать состояние автомобиля без дополнительных диагностических приборов.</a:t>
            </a: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Относительно небольшая цена по сравнению с аналогами и максимально обширный функционал.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Возможность выбора дизайн - оформления.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Arial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Будет подходить практически для всех марок </a:t>
            </a:r>
            <a:r>
              <a:rPr lang="ru-RU" dirty="0" err="1">
                <a:solidFill>
                  <a:schemeClr val="tx1"/>
                </a:solidFill>
              </a:rPr>
              <a:t>автомобилелей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 descr="Изображение выглядит как измерительный прибор, спидометр, Измерительный инструмент, тахометр&#10;&#10;Автоматически созданное описание">
            <a:extLst>
              <a:ext uri="{FF2B5EF4-FFF2-40B4-BE49-F238E27FC236}">
                <a16:creationId xmlns:a16="http://schemas.microsoft.com/office/drawing/2014/main" id="{A4D2AC49-48BA-2364-C03C-FBE9AC49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112" y="2618384"/>
            <a:ext cx="4149796" cy="277588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2EA4BF83-4803-83C8-C39C-82C012DD2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4910005" y="3426204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142117" y="3439398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13478" y="95139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D96247C-113B-BB59-5476-382C9351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Ценностное предложение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B7FEE53-D93E-F629-2071-8436A12DA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" y="1597725"/>
            <a:ext cx="12065615" cy="1615446"/>
          </a:xfrm>
          <a:solidFill>
            <a:schemeClr val="accent1">
              <a:lumMod val="20000"/>
              <a:lumOff val="80000"/>
            </a:schemeClr>
          </a:solidFill>
        </p:spPr>
        <p:txBody>
          <a:bodyPr lIns="45718" tIns="45718" rIns="45718" bIns="45718" anchor="ctr">
            <a:noAutofit/>
          </a:bodyPr>
          <a:lstStyle/>
          <a:p>
            <a:pPr marL="0" indent="0" algn="ctr">
              <a:buNone/>
            </a:pPr>
            <a:r>
              <a:rPr lang="en-US" dirty="0" err="1">
                <a:ea typeface="+mj-lt"/>
                <a:cs typeface="+mj-lt"/>
              </a:rPr>
              <a:t>Приборная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панель</a:t>
            </a:r>
            <a:r>
              <a:rPr lang="en-US" dirty="0">
                <a:ea typeface="+mj-lt"/>
                <a:cs typeface="+mj-lt"/>
              </a:rPr>
              <a:t>, </a:t>
            </a:r>
            <a:r>
              <a:rPr lang="en-US" dirty="0" err="1">
                <a:ea typeface="+mj-lt"/>
                <a:cs typeface="+mj-lt"/>
              </a:rPr>
              <a:t>созданная</a:t>
            </a:r>
            <a:r>
              <a:rPr lang="en-US" dirty="0">
                <a:ea typeface="+mj-lt"/>
                <a:cs typeface="+mj-lt"/>
              </a:rPr>
              <a:t>  </a:t>
            </a:r>
            <a:r>
              <a:rPr lang="en-US" dirty="0" err="1">
                <a:ea typeface="+mj-lt"/>
                <a:cs typeface="+mj-lt"/>
              </a:rPr>
              <a:t>на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основе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искусственного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интеллекта</a:t>
            </a:r>
            <a:r>
              <a:rPr lang="ru-RU" dirty="0">
                <a:ea typeface="+mj-lt"/>
                <a:cs typeface="+mj-lt"/>
              </a:rPr>
              <a:t>,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будет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анализировать</a:t>
            </a:r>
            <a:r>
              <a:rPr lang="en-US" dirty="0">
                <a:ea typeface="+mj-lt"/>
                <a:cs typeface="+mj-lt"/>
              </a:rPr>
              <a:t>  </a:t>
            </a:r>
            <a:r>
              <a:rPr lang="en-US" dirty="0" err="1">
                <a:ea typeface="+mj-lt"/>
                <a:cs typeface="+mj-lt"/>
              </a:rPr>
              <a:t>системы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автомобиля</a:t>
            </a:r>
            <a:r>
              <a:rPr lang="en-US" dirty="0">
                <a:ea typeface="+mj-lt"/>
                <a:cs typeface="+mj-lt"/>
              </a:rPr>
              <a:t> 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моментально</a:t>
            </a:r>
            <a:r>
              <a:rPr lang="ru-RU" dirty="0">
                <a:ea typeface="+mj-lt"/>
                <a:cs typeface="+mj-lt"/>
              </a:rPr>
              <a:t> предоставлять 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информацию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водителю</a:t>
            </a:r>
            <a:r>
              <a:rPr lang="en-US" dirty="0">
                <a:ea typeface="+mj-lt"/>
                <a:cs typeface="+mj-lt"/>
              </a:rPr>
              <a:t>. </a:t>
            </a:r>
          </a:p>
          <a:p>
            <a:pPr marL="0" indent="0" algn="ctr">
              <a:buNone/>
            </a:pPr>
            <a:endParaRPr lang="ru-RU" b="1" dirty="0">
              <a:ea typeface="+mj-lt"/>
              <a:cs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8CE070-4ABE-418B-8B60-C5F6AD7CA17F}"/>
              </a:ext>
            </a:extLst>
          </p:cNvPr>
          <p:cNvSpPr txBox="1"/>
          <p:nvPr/>
        </p:nvSpPr>
        <p:spPr>
          <a:xfrm>
            <a:off x="838200" y="3439398"/>
            <a:ext cx="10120532" cy="31085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Ценностное предложение:</a:t>
            </a:r>
            <a:br>
              <a:rPr lang="ru-RU" sz="2800" b="1" dirty="0"/>
            </a:br>
            <a:r>
              <a:rPr lang="ru-RU" sz="2800" dirty="0"/>
              <a:t> Наша многофункциональная приборная панель - высокотехнологичное решение по диагностике состояния основных рабочих узлов автомобиля на основе технологий искусственного интеллекта, решающее проблему быстрой диагностики и экономии средств на выборе автосервиса автовладельцами.</a:t>
            </a:r>
          </a:p>
        </p:txBody>
      </p:sp>
      <p:pic>
        <p:nvPicPr>
          <p:cNvPr id="15" name="Рисунок 14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7B2D2C3A-7E72-394C-55CA-C0F223CD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4827435-FFD8-1C57-D9BB-71DB7017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Объемы рынка.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7217B68-44E1-7043-3EB5-7A55CA82B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13130"/>
            <a:ext cx="10515600" cy="346383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F106357-20E7-297A-C37D-D56B128E136D}"/>
              </a:ext>
            </a:extLst>
          </p:cNvPr>
          <p:cNvSpPr/>
          <p:nvPr/>
        </p:nvSpPr>
        <p:spPr>
          <a:xfrm>
            <a:off x="79970" y="1976540"/>
            <a:ext cx="2663230" cy="125046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  <a:cs typeface="Calibri"/>
              </a:rPr>
              <a:t>ТАМ</a:t>
            </a:r>
            <a:br>
              <a:rPr lang="ru-RU" sz="2400" b="1" dirty="0">
                <a:solidFill>
                  <a:schemeClr val="tx1"/>
                </a:solidFill>
                <a:cs typeface="Calibri"/>
              </a:rPr>
            </a:br>
            <a:r>
              <a:rPr lang="ru-RU" sz="2400" b="1" dirty="0">
                <a:solidFill>
                  <a:schemeClr val="tx1"/>
                </a:solidFill>
                <a:cs typeface="Calibri"/>
              </a:rPr>
              <a:t>144.360.000.000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9EE839A0-1EFF-330B-1D43-B0089167B5A8}"/>
              </a:ext>
            </a:extLst>
          </p:cNvPr>
          <p:cNvSpPr/>
          <p:nvPr/>
        </p:nvSpPr>
        <p:spPr>
          <a:xfrm>
            <a:off x="3007928" y="2418287"/>
            <a:ext cx="937846" cy="36146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7C26067F-2BBB-57D6-AC7C-A77135CAB940}"/>
              </a:ext>
            </a:extLst>
          </p:cNvPr>
          <p:cNvSpPr/>
          <p:nvPr/>
        </p:nvSpPr>
        <p:spPr>
          <a:xfrm>
            <a:off x="4537819" y="1948827"/>
            <a:ext cx="2549769" cy="125046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  <a:cs typeface="Calibri"/>
              </a:rPr>
              <a:t>SAM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cs typeface="Calibri"/>
              </a:rPr>
              <a:t>53.200.000</a:t>
            </a:r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AA156763-C913-07EC-3CE7-C82046A6C599}"/>
              </a:ext>
            </a:extLst>
          </p:cNvPr>
          <p:cNvSpPr/>
          <p:nvPr/>
        </p:nvSpPr>
        <p:spPr>
          <a:xfrm rot="5400000">
            <a:off x="5329805" y="3546044"/>
            <a:ext cx="937846" cy="36146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45C6BFC8-2F67-92F8-B1A8-BA6764B17D6A}"/>
              </a:ext>
            </a:extLst>
          </p:cNvPr>
          <p:cNvSpPr/>
          <p:nvPr/>
        </p:nvSpPr>
        <p:spPr>
          <a:xfrm>
            <a:off x="4537818" y="4291884"/>
            <a:ext cx="2549769" cy="125046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  <a:cs typeface="Calibri"/>
              </a:rPr>
              <a:t>SOM</a:t>
            </a:r>
            <a:br>
              <a:rPr lang="ru-RU" sz="2400" b="1" dirty="0">
                <a:solidFill>
                  <a:schemeClr val="tx1"/>
                </a:solidFill>
                <a:cs typeface="Calibri"/>
              </a:rPr>
            </a:br>
            <a:r>
              <a:rPr lang="ru-RU" sz="2400" b="1" dirty="0">
                <a:solidFill>
                  <a:schemeClr val="tx1"/>
                </a:solidFill>
                <a:cs typeface="Calibri"/>
              </a:rPr>
              <a:t>2.880.000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44E2939F-CEFB-D6F8-CFE8-4C954A4C9443}"/>
              </a:ext>
            </a:extLst>
          </p:cNvPr>
          <p:cNvSpPr/>
          <p:nvPr/>
        </p:nvSpPr>
        <p:spPr>
          <a:xfrm>
            <a:off x="-6779" y="5918085"/>
            <a:ext cx="4684518" cy="9486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cs typeface="Calibri"/>
              </a:rPr>
              <a:t>Расчет общей доли рынка:</a:t>
            </a:r>
          </a:p>
          <a:p>
            <a:pPr algn="ctr"/>
            <a:r>
              <a:rPr lang="ru-RU" dirty="0">
                <a:cs typeface="Calibri"/>
              </a:rPr>
              <a:t>SOM/SAM *100% = 5,5%</a:t>
            </a:r>
          </a:p>
        </p:txBody>
      </p:sp>
      <p:pic>
        <p:nvPicPr>
          <p:cNvPr id="36" name="Рисунок 35" descr="Изображение выглядит как устройство, Измерительный инструмент, панель управления, спидометр&#10;&#10;Автоматически созданное описание">
            <a:extLst>
              <a:ext uri="{FF2B5EF4-FFF2-40B4-BE49-F238E27FC236}">
                <a16:creationId xmlns:a16="http://schemas.microsoft.com/office/drawing/2014/main" id="{0AA11741-2039-F20C-4106-F2B689421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997" y="1655907"/>
            <a:ext cx="4168588" cy="4141733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11C5A39B-B95E-7F7F-9AD8-A35E29829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58EDD-86B0-9F3A-3692-0E71367DA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12" y="370378"/>
            <a:ext cx="9117106" cy="64424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Бизнес модель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1E09BB-8AE2-60AD-69A8-A04B1243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3873" y="1702786"/>
            <a:ext cx="9117106" cy="4243761"/>
          </a:xfrm>
        </p:spPr>
        <p:txBody>
          <a:bodyPr lIns="45718" tIns="45718" rIns="45718" bIns="45718" anchor="t">
            <a:noAutofit/>
          </a:bodyPr>
          <a:lstStyle/>
          <a:p>
            <a:r>
              <a:rPr lang="en-US" sz="3600" dirty="0" err="1">
                <a:ea typeface="+mj-lt"/>
                <a:cs typeface="+mj-lt"/>
              </a:rPr>
              <a:t>Проект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предполагает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следующие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b="1" dirty="0" err="1">
                <a:ea typeface="+mj-lt"/>
                <a:cs typeface="+mj-lt"/>
              </a:rPr>
              <a:t>направления</a:t>
            </a:r>
            <a:r>
              <a:rPr lang="en-US" sz="3600" b="1" dirty="0">
                <a:ea typeface="+mj-lt"/>
                <a:cs typeface="+mj-lt"/>
              </a:rPr>
              <a:t> </a:t>
            </a:r>
            <a:r>
              <a:rPr lang="en-US" sz="3600" b="1" dirty="0" err="1">
                <a:ea typeface="+mj-lt"/>
                <a:cs typeface="+mj-lt"/>
              </a:rPr>
              <a:t>монетизации</a:t>
            </a:r>
            <a:r>
              <a:rPr lang="en-US" sz="3600" b="1" dirty="0">
                <a:ea typeface="+mj-lt"/>
                <a:cs typeface="+mj-lt"/>
              </a:rPr>
              <a:t>: </a:t>
            </a:r>
            <a:endParaRPr lang="ru-RU" sz="3600" b="1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3600" dirty="0">
                <a:ea typeface="+mj-lt"/>
                <a:cs typeface="+mj-lt"/>
              </a:rPr>
              <a:t>1. </a:t>
            </a:r>
            <a:r>
              <a:rPr lang="en-US" sz="3600" dirty="0" err="1">
                <a:ea typeface="+mj-lt"/>
                <a:cs typeface="+mj-lt"/>
              </a:rPr>
              <a:t>Продажи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через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розничные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магазины</a:t>
            </a:r>
            <a:r>
              <a:rPr lang="en-US" sz="3600" dirty="0">
                <a:ea typeface="+mj-lt"/>
                <a:cs typeface="+mj-lt"/>
              </a:rPr>
              <a:t> </a:t>
            </a:r>
          </a:p>
          <a:p>
            <a:pPr marL="0" indent="0">
              <a:buNone/>
            </a:pPr>
            <a:r>
              <a:rPr lang="en-US" sz="3600" dirty="0">
                <a:ea typeface="+mj-lt"/>
                <a:cs typeface="+mj-lt"/>
              </a:rPr>
              <a:t>2. </a:t>
            </a:r>
            <a:r>
              <a:rPr lang="en-US" sz="3600" dirty="0" err="1">
                <a:ea typeface="+mj-lt"/>
                <a:cs typeface="+mj-lt"/>
              </a:rPr>
              <a:t>Продажи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через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сайт</a:t>
            </a:r>
            <a:r>
              <a:rPr lang="en-US" sz="3600" dirty="0">
                <a:ea typeface="+mj-lt"/>
                <a:cs typeface="+mj-lt"/>
              </a:rPr>
              <a:t> </a:t>
            </a:r>
            <a:endParaRPr lang="en-US" sz="3600" dirty="0"/>
          </a:p>
          <a:p>
            <a:pPr marL="0" indent="0">
              <a:buNone/>
            </a:pPr>
            <a:r>
              <a:rPr lang="en-US" sz="3600" dirty="0">
                <a:ea typeface="+mj-lt"/>
                <a:cs typeface="+mj-lt"/>
              </a:rPr>
              <a:t>3.Продажи </a:t>
            </a:r>
            <a:r>
              <a:rPr lang="en-US" sz="3600" dirty="0" err="1">
                <a:ea typeface="+mj-lt"/>
                <a:cs typeface="+mj-lt"/>
              </a:rPr>
              <a:t>на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маркетплейсах</a:t>
            </a:r>
            <a:r>
              <a:rPr lang="en-US" sz="3600" dirty="0">
                <a:ea typeface="+mj-lt"/>
                <a:cs typeface="+mj-lt"/>
              </a:rPr>
              <a:t> </a:t>
            </a:r>
            <a:endParaRPr lang="en-US" sz="3600" dirty="0"/>
          </a:p>
          <a:p>
            <a:pPr marL="0" indent="0">
              <a:buNone/>
            </a:pPr>
            <a:r>
              <a:rPr lang="en-US" sz="3600" dirty="0" err="1">
                <a:ea typeface="+mj-lt"/>
                <a:cs typeface="+mj-lt"/>
              </a:rPr>
              <a:t>привлечь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клиентов</a:t>
            </a:r>
            <a:r>
              <a:rPr lang="en-US" sz="3600" dirty="0">
                <a:ea typeface="+mj-lt"/>
                <a:cs typeface="+mj-lt"/>
              </a:rPr>
              <a:t>.</a:t>
            </a:r>
            <a:endParaRPr lang="ru-RU" sz="3200" dirty="0">
              <a:ea typeface="+mj-lt"/>
              <a:cs typeface="+mj-lt"/>
            </a:endParaRPr>
          </a:p>
        </p:txBody>
      </p:sp>
      <p:pic>
        <p:nvPicPr>
          <p:cNvPr id="5" name="Рисунок 4" descr="Изображение выглядит как измерительный прибор, спидометр, машина, Автозвук&#10;&#10;Автоматически созданное описание">
            <a:extLst>
              <a:ext uri="{FF2B5EF4-FFF2-40B4-BE49-F238E27FC236}">
                <a16:creationId xmlns:a16="http://schemas.microsoft.com/office/drawing/2014/main" id="{A896BF7B-5300-87B3-B4A5-48ED6F8BD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471" y="-4253"/>
            <a:ext cx="2913529" cy="335234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E3C124FA-BFBD-6F46-EE2D-8F5A4DB47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D5CA97BE-F13C-452B-AB08-E629876F7B54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8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58EDD-86B0-9F3A-3692-0E71367DA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12" y="370378"/>
            <a:ext cx="9117106" cy="64424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Бизнес модель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1E09BB-8AE2-60AD-69A8-A04B1243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2172" y="1129878"/>
            <a:ext cx="9117106" cy="4243761"/>
          </a:xfrm>
        </p:spPr>
        <p:txBody>
          <a:bodyPr lIns="45718" tIns="45718" rIns="45718" bIns="45718" anchor="t">
            <a:noAutofit/>
          </a:bodyPr>
          <a:lstStyle/>
          <a:p>
            <a:r>
              <a:rPr lang="en-US" dirty="0" err="1">
                <a:ea typeface="+mj-lt"/>
                <a:cs typeface="+mj-lt"/>
              </a:rPr>
              <a:t>Проект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предполагает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следующие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b="1" dirty="0" err="1">
                <a:ea typeface="+mj-lt"/>
                <a:cs typeface="+mj-lt"/>
              </a:rPr>
              <a:t>направления</a:t>
            </a:r>
            <a:r>
              <a:rPr lang="en-US" b="1" dirty="0">
                <a:ea typeface="+mj-lt"/>
                <a:cs typeface="+mj-lt"/>
              </a:rPr>
              <a:t> </a:t>
            </a:r>
            <a:r>
              <a:rPr lang="en-US" b="1" dirty="0" err="1">
                <a:ea typeface="+mj-lt"/>
                <a:cs typeface="+mj-lt"/>
              </a:rPr>
              <a:t>монетизации</a:t>
            </a:r>
            <a:r>
              <a:rPr lang="en-US" b="1" dirty="0">
                <a:ea typeface="+mj-lt"/>
                <a:cs typeface="+mj-lt"/>
              </a:rPr>
              <a:t>: </a:t>
            </a:r>
            <a:endParaRPr lang="ru-RU" b="1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2400" b="1" dirty="0" err="1">
                <a:ea typeface="+mj-lt"/>
                <a:cs typeface="+mj-lt"/>
              </a:rPr>
              <a:t>Получать</a:t>
            </a:r>
            <a:r>
              <a:rPr lang="en-US" sz="2400" b="1" dirty="0">
                <a:ea typeface="+mj-lt"/>
                <a:cs typeface="+mj-lt"/>
              </a:rPr>
              <a:t> </a:t>
            </a:r>
            <a:r>
              <a:rPr lang="en-US" sz="2400" b="1" dirty="0" err="1">
                <a:ea typeface="+mj-lt"/>
                <a:cs typeface="+mj-lt"/>
              </a:rPr>
              <a:t>прибыль</a:t>
            </a:r>
            <a:r>
              <a:rPr lang="en-US" sz="2400" b="1" dirty="0">
                <a:ea typeface="+mj-lt"/>
                <a:cs typeface="+mj-lt"/>
              </a:rPr>
              <a:t> </a:t>
            </a:r>
            <a:r>
              <a:rPr lang="en-US" sz="2400" b="1" dirty="0" err="1">
                <a:ea typeface="+mj-lt"/>
                <a:cs typeface="+mj-lt"/>
              </a:rPr>
              <a:t>планируется</a:t>
            </a:r>
            <a:endParaRPr lang="ru-RU" sz="2400" b="1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2400" dirty="0">
                <a:ea typeface="+mj-lt"/>
                <a:cs typeface="+mj-lt"/>
              </a:rPr>
              <a:t>: 1. </a:t>
            </a:r>
            <a:r>
              <a:rPr lang="en-US" sz="2400" dirty="0" err="1">
                <a:ea typeface="+mj-lt"/>
                <a:cs typeface="+mj-lt"/>
              </a:rPr>
              <a:t>Партнерские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программы</a:t>
            </a:r>
            <a:r>
              <a:rPr lang="en-US" sz="2400" dirty="0">
                <a:ea typeface="+mj-lt"/>
                <a:cs typeface="+mj-lt"/>
              </a:rPr>
              <a:t> – </a:t>
            </a:r>
            <a:r>
              <a:rPr lang="en-US" sz="2400" dirty="0" err="1">
                <a:ea typeface="+mj-lt"/>
                <a:cs typeface="+mj-lt"/>
              </a:rPr>
              <a:t>заключение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соглашения</a:t>
            </a:r>
            <a:r>
              <a:rPr lang="en-US" sz="2400" dirty="0">
                <a:ea typeface="+mj-lt"/>
                <a:cs typeface="+mj-lt"/>
              </a:rPr>
              <a:t> о </a:t>
            </a:r>
            <a:r>
              <a:rPr lang="en-US" sz="2400" dirty="0" err="1">
                <a:ea typeface="+mj-lt"/>
                <a:cs typeface="+mj-lt"/>
              </a:rPr>
              <a:t>партнерстве</a:t>
            </a:r>
            <a:r>
              <a:rPr lang="en-US" sz="2400" dirty="0">
                <a:ea typeface="+mj-lt"/>
                <a:cs typeface="+mj-lt"/>
              </a:rPr>
              <a:t> с </a:t>
            </a:r>
            <a:r>
              <a:rPr lang="en-US" sz="2400" dirty="0" err="1">
                <a:ea typeface="+mj-lt"/>
                <a:cs typeface="+mj-lt"/>
              </a:rPr>
              <a:t>разработчиками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программного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обеспечения</a:t>
            </a:r>
            <a:r>
              <a:rPr lang="en-US" sz="2400" dirty="0">
                <a:ea typeface="+mj-lt"/>
                <a:cs typeface="+mj-lt"/>
              </a:rPr>
              <a:t> и </a:t>
            </a:r>
            <a:r>
              <a:rPr lang="en-US" sz="2400" dirty="0" err="1">
                <a:ea typeface="+mj-lt"/>
                <a:cs typeface="+mj-lt"/>
              </a:rPr>
              <a:t>владельцами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онлайн-магазинов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автозапчастей</a:t>
            </a:r>
            <a:r>
              <a:rPr lang="en-US" sz="2400" dirty="0">
                <a:ea typeface="+mj-lt"/>
                <a:cs typeface="+mj-lt"/>
              </a:rPr>
              <a:t>. </a:t>
            </a:r>
            <a:endParaRPr lang="ru-RU" sz="2400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2400" dirty="0">
                <a:ea typeface="+mj-lt"/>
                <a:cs typeface="+mj-lt"/>
              </a:rPr>
              <a:t>2. </a:t>
            </a:r>
            <a:r>
              <a:rPr lang="en-US" sz="2400" dirty="0" err="1">
                <a:ea typeface="+mj-lt"/>
                <a:cs typeface="+mj-lt"/>
              </a:rPr>
              <a:t>Дополнительный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функционал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панели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позволяющий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пользователям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получать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расширенный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набор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функций</a:t>
            </a:r>
            <a:r>
              <a:rPr lang="en-US" sz="2400" dirty="0">
                <a:ea typeface="+mj-lt"/>
                <a:cs typeface="+mj-lt"/>
              </a:rPr>
              <a:t>. </a:t>
            </a:r>
            <a:endParaRPr lang="ru-RU" sz="2400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2400" dirty="0">
                <a:ea typeface="+mj-lt"/>
                <a:cs typeface="+mj-lt"/>
              </a:rPr>
              <a:t>3. </a:t>
            </a:r>
            <a:r>
              <a:rPr lang="en-US" sz="2400" dirty="0" err="1">
                <a:ea typeface="+mj-lt"/>
                <a:cs typeface="+mj-lt"/>
              </a:rPr>
              <a:t>Реклама</a:t>
            </a:r>
            <a:r>
              <a:rPr lang="en-US" sz="2400" dirty="0">
                <a:ea typeface="+mj-lt"/>
                <a:cs typeface="+mj-lt"/>
              </a:rPr>
              <a:t> и </a:t>
            </a:r>
            <a:r>
              <a:rPr lang="en-US" sz="2400" dirty="0" err="1">
                <a:ea typeface="+mj-lt"/>
                <a:cs typeface="+mj-lt"/>
              </a:rPr>
              <a:t>спонсорство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через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аккаунты</a:t>
            </a:r>
            <a:r>
              <a:rPr lang="en-US" sz="2400" dirty="0">
                <a:ea typeface="+mj-lt"/>
                <a:cs typeface="+mj-lt"/>
              </a:rPr>
              <a:t> в </a:t>
            </a:r>
            <a:r>
              <a:rPr lang="en-US" sz="2400" dirty="0" err="1">
                <a:ea typeface="+mj-lt"/>
                <a:cs typeface="+mj-lt"/>
              </a:rPr>
              <a:t>социальных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сетях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привлечение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рекламодателей</a:t>
            </a:r>
            <a:r>
              <a:rPr lang="en-US" sz="2400" dirty="0">
                <a:ea typeface="+mj-lt"/>
                <a:cs typeface="+mj-lt"/>
              </a:rPr>
              <a:t> и </a:t>
            </a:r>
            <a:r>
              <a:rPr lang="en-US" sz="2400" dirty="0" err="1">
                <a:ea typeface="+mj-lt"/>
                <a:cs typeface="+mj-lt"/>
              </a:rPr>
              <a:t>спонсоров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которые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будут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платить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за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размещение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рекламы</a:t>
            </a:r>
            <a:r>
              <a:rPr lang="en-US" sz="2400" dirty="0">
                <a:ea typeface="+mj-lt"/>
                <a:cs typeface="+mj-lt"/>
              </a:rPr>
              <a:t> в </a:t>
            </a:r>
            <a:r>
              <a:rPr lang="en-US" sz="2400" dirty="0" err="1">
                <a:ea typeface="+mj-lt"/>
                <a:cs typeface="+mj-lt"/>
              </a:rPr>
              <a:t>публикациях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или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видео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связанных</a:t>
            </a:r>
            <a:r>
              <a:rPr lang="en-US" sz="2400" dirty="0">
                <a:ea typeface="+mj-lt"/>
                <a:cs typeface="+mj-lt"/>
              </a:rPr>
              <a:t> с </a:t>
            </a:r>
            <a:r>
              <a:rPr lang="en-US" sz="2400" dirty="0" err="1">
                <a:ea typeface="+mj-lt"/>
                <a:cs typeface="+mj-lt"/>
              </a:rPr>
              <a:t>разработкой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многофункциональной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приборной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панели</a:t>
            </a:r>
            <a:r>
              <a:rPr lang="en-US" sz="2400" dirty="0">
                <a:ea typeface="+mj-lt"/>
                <a:cs typeface="+mj-lt"/>
              </a:rPr>
              <a:t>. </a:t>
            </a:r>
            <a:endParaRPr lang="ru-RU" sz="2400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2400" dirty="0">
                <a:ea typeface="+mj-lt"/>
                <a:cs typeface="+mj-lt"/>
              </a:rPr>
              <a:t>4. </a:t>
            </a:r>
            <a:r>
              <a:rPr lang="en-US" sz="2400" dirty="0" err="1">
                <a:ea typeface="+mj-lt"/>
                <a:cs typeface="+mj-lt"/>
              </a:rPr>
              <a:t>Продажа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устройства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на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основе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правильно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выбранной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стратегии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маркетинга</a:t>
            </a:r>
            <a:r>
              <a:rPr lang="en-US" sz="2400" dirty="0">
                <a:ea typeface="+mj-lt"/>
                <a:cs typeface="+mj-lt"/>
              </a:rPr>
              <a:t> и </a:t>
            </a:r>
            <a:r>
              <a:rPr lang="en-US" sz="2400" dirty="0" err="1">
                <a:ea typeface="+mj-lt"/>
                <a:cs typeface="+mj-lt"/>
              </a:rPr>
              <a:t>продаж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чтобы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привлечь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клиентов</a:t>
            </a:r>
            <a:r>
              <a:rPr lang="en-US" sz="2400" dirty="0">
                <a:ea typeface="+mj-lt"/>
                <a:cs typeface="+mj-lt"/>
              </a:rPr>
              <a:t>.</a:t>
            </a:r>
            <a:endParaRPr lang="ru-RU" sz="2400" dirty="0">
              <a:ea typeface="+mj-lt"/>
              <a:cs typeface="+mj-lt"/>
            </a:endParaRPr>
          </a:p>
        </p:txBody>
      </p:sp>
      <p:pic>
        <p:nvPicPr>
          <p:cNvPr id="5" name="Рисунок 4" descr="Изображение выглядит как измерительный прибор, спидометр, машина, Автозвук&#10;&#10;Автоматически созданное описание">
            <a:extLst>
              <a:ext uri="{FF2B5EF4-FFF2-40B4-BE49-F238E27FC236}">
                <a16:creationId xmlns:a16="http://schemas.microsoft.com/office/drawing/2014/main" id="{A896BF7B-5300-87B3-B4A5-48ED6F8BD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471" y="-4253"/>
            <a:ext cx="2913529" cy="335234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1CDFBD7D-893F-C571-1D70-80CA48438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5865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90DBCEA-245E-047F-4151-BD4E2B49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830" y="756394"/>
            <a:ext cx="10205215" cy="77871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Сравнение с компаниями-конкурентами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03BDDF7-ECC4-C88A-2975-CB5DFCD9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152" y="1716335"/>
            <a:ext cx="10857078" cy="4781643"/>
          </a:xfrm>
        </p:spPr>
        <p:txBody>
          <a:bodyPr lIns="45718" tIns="45718" rIns="45718" bIns="45718" anchor="t">
            <a:normAutofit/>
          </a:bodyPr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Мы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провели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крупное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сравнение</a:t>
            </a:r>
            <a:r>
              <a:rPr lang="en-US" sz="3200" dirty="0">
                <a:solidFill>
                  <a:schemeClr val="tx1"/>
                </a:solidFill>
              </a:rPr>
              <a:t> с </a:t>
            </a:r>
            <a:r>
              <a:rPr lang="en-US" sz="3200" dirty="0" err="1">
                <a:solidFill>
                  <a:schemeClr val="tx1"/>
                </a:solidFill>
              </a:rPr>
              <a:t>двумя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потенциальными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компаниями-конкурентами</a:t>
            </a:r>
            <a:r>
              <a:rPr lang="en-US" sz="3200" dirty="0">
                <a:solidFill>
                  <a:schemeClr val="tx1"/>
                </a:solidFill>
              </a:rPr>
              <a:t>, </a:t>
            </a:r>
            <a:r>
              <a:rPr lang="en-US" sz="3200" dirty="0" err="1">
                <a:solidFill>
                  <a:schemeClr val="tx1"/>
                </a:solidFill>
              </a:rPr>
              <a:t>это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были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такие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компании</a:t>
            </a:r>
            <a:r>
              <a:rPr lang="en-US" sz="3200" dirty="0">
                <a:solidFill>
                  <a:schemeClr val="tx1"/>
                </a:solidFill>
              </a:rPr>
              <a:t>, </a:t>
            </a:r>
            <a:r>
              <a:rPr lang="en-US" sz="3200" dirty="0" err="1">
                <a:solidFill>
                  <a:schemeClr val="tx1"/>
                </a:solidFill>
              </a:rPr>
              <a:t>как</a:t>
            </a:r>
            <a:r>
              <a:rPr lang="en-US" sz="3200" dirty="0">
                <a:solidFill>
                  <a:schemeClr val="tx1"/>
                </a:solidFill>
              </a:rPr>
              <a:t>: VAG Corder, VDO. В </a:t>
            </a:r>
            <a:r>
              <a:rPr lang="en-US" sz="3200" dirty="0" err="1">
                <a:solidFill>
                  <a:schemeClr val="tx1"/>
                </a:solidFill>
              </a:rPr>
              <a:t>ходе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выполненного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анализа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мы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выяснили</a:t>
            </a:r>
            <a:r>
              <a:rPr lang="en-US" sz="3200" dirty="0">
                <a:solidFill>
                  <a:schemeClr val="tx1"/>
                </a:solidFill>
              </a:rPr>
              <a:t>, </a:t>
            </a:r>
            <a:r>
              <a:rPr lang="en-US" sz="3200" dirty="0" err="1">
                <a:solidFill>
                  <a:schemeClr val="tx1"/>
                </a:solidFill>
              </a:rPr>
              <a:t>что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даже</a:t>
            </a:r>
            <a:r>
              <a:rPr lang="en-US" sz="3200" dirty="0">
                <a:solidFill>
                  <a:schemeClr val="tx1"/>
                </a:solidFill>
              </a:rPr>
              <a:t> у </a:t>
            </a:r>
            <a:r>
              <a:rPr lang="en-US" sz="3200" dirty="0" err="1">
                <a:solidFill>
                  <a:schemeClr val="tx1"/>
                </a:solidFill>
              </a:rPr>
              <a:t>таких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крупных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компаний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есть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свои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минусы</a:t>
            </a:r>
            <a:r>
              <a:rPr lang="en-US" sz="3200" dirty="0">
                <a:solidFill>
                  <a:schemeClr val="tx1"/>
                </a:solidFill>
              </a:rPr>
              <a:t>. </a:t>
            </a:r>
            <a:r>
              <a:rPr lang="en-US" sz="3200" dirty="0" err="1">
                <a:solidFill>
                  <a:schemeClr val="tx1"/>
                </a:solidFill>
              </a:rPr>
              <a:t>Наши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преимущества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над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конкурентами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является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более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обширный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функционал</a:t>
            </a:r>
            <a:r>
              <a:rPr lang="en-US" sz="3200" dirty="0">
                <a:solidFill>
                  <a:schemeClr val="tx1"/>
                </a:solidFill>
              </a:rPr>
              <a:t>, а </a:t>
            </a:r>
            <a:r>
              <a:rPr lang="en-US" sz="3200" dirty="0" err="1">
                <a:solidFill>
                  <a:schemeClr val="tx1"/>
                </a:solidFill>
              </a:rPr>
              <a:t>также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наши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приборные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панели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будут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подходить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на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все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виды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автомобилей</a:t>
            </a:r>
            <a:r>
              <a:rPr lang="en-US" sz="3200" dirty="0">
                <a:solidFill>
                  <a:schemeClr val="tx1"/>
                </a:solidFill>
              </a:rPr>
              <a:t>, а </a:t>
            </a:r>
            <a:r>
              <a:rPr lang="en-US" sz="3200" dirty="0" err="1">
                <a:solidFill>
                  <a:schemeClr val="tx1"/>
                </a:solidFill>
              </a:rPr>
              <a:t>не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только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определенного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err="1">
                <a:solidFill>
                  <a:schemeClr val="tx1"/>
                </a:solidFill>
              </a:rPr>
              <a:t>канцерна</a:t>
            </a:r>
            <a:r>
              <a:rPr lang="en-US" sz="3200" dirty="0">
                <a:solidFill>
                  <a:schemeClr val="tx1"/>
                </a:solidFill>
              </a:rPr>
              <a:t>. 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A55B52B6-5EC9-0BA3-0A2F-70B88D252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2186" y="6374303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</a:p>
          </p:txBody>
        </p:sp>
      </p:grp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90DBCEA-245E-047F-4151-BD4E2B49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335" y="-55099"/>
            <a:ext cx="3132443" cy="778716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8F00FF"/>
                </a:solidFill>
              </a:rPr>
              <a:t>Результаты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03BDDF7-ECC4-C88A-2975-CB5DFCD9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955" y="1280309"/>
            <a:ext cx="4471375" cy="5600837"/>
          </a:xfrm>
        </p:spPr>
        <p:txBody>
          <a:bodyPr lIns="45718" tIns="45718" rIns="45718" bIns="45718" anchor="t"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>
                <a:solidFill>
                  <a:schemeClr val="tx1"/>
                </a:solidFill>
              </a:rPr>
              <a:t>ы </a:t>
            </a:r>
            <a:r>
              <a:rPr lang="en-US" sz="2400" dirty="0" err="1">
                <a:solidFill>
                  <a:schemeClr val="tx1"/>
                </a:solidFill>
              </a:rPr>
              <a:t>выяснили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что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наша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разработка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будет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пользоваться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спросом</a:t>
            </a:r>
            <a:r>
              <a:rPr lang="en-US" sz="2400" dirty="0">
                <a:solidFill>
                  <a:schemeClr val="tx1"/>
                </a:solidFill>
              </a:rPr>
              <a:t> и у </a:t>
            </a:r>
            <a:r>
              <a:rPr lang="en-US" sz="2400" dirty="0" err="1">
                <a:solidFill>
                  <a:schemeClr val="tx1"/>
                </a:solidFill>
              </a:rPr>
              <a:t>нее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будут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свои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потенциальные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клиенты</a:t>
            </a:r>
            <a:r>
              <a:rPr lang="en-US" sz="2400" dirty="0">
                <a:solidFill>
                  <a:schemeClr val="tx1"/>
                </a:solidFill>
              </a:rPr>
              <a:t>. </a:t>
            </a: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мы</a:t>
            </a:r>
            <a:r>
              <a:rPr lang="en-US" sz="2400" dirty="0">
                <a:solidFill>
                  <a:schemeClr val="tx1"/>
                </a:solidFill>
              </a:rPr>
              <a:t> </a:t>
            </a:r>
            <a:r>
              <a:rPr lang="en-US" sz="2400" dirty="0" err="1">
                <a:solidFill>
                  <a:schemeClr val="tx1"/>
                </a:solidFill>
              </a:rPr>
              <a:t>уточняли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что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впервую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очередь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важно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для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потребителя</a:t>
            </a:r>
            <a:r>
              <a:rPr lang="en-US" sz="2400" dirty="0">
                <a:solidFill>
                  <a:schemeClr val="tx1"/>
                </a:solidFill>
              </a:rPr>
              <a:t> и </a:t>
            </a:r>
            <a:r>
              <a:rPr lang="en-US" sz="2400" dirty="0" err="1">
                <a:solidFill>
                  <a:schemeClr val="tx1"/>
                </a:solidFill>
              </a:rPr>
              <a:t>выяснили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на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что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лучше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обратить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свое</a:t>
            </a:r>
            <a:r>
              <a:rPr lang="en-US" sz="2400" dirty="0">
                <a:solidFill>
                  <a:schemeClr val="tx1"/>
                </a:solidFill>
              </a:rPr>
              <a:t> </a:t>
            </a:r>
            <a:r>
              <a:rPr lang="en-US" sz="2400" dirty="0" err="1">
                <a:solidFill>
                  <a:schemeClr val="tx1"/>
                </a:solidFill>
              </a:rPr>
              <a:t>вниманиние</a:t>
            </a:r>
            <a:r>
              <a:rPr lang="en-US" sz="2400" dirty="0">
                <a:solidFill>
                  <a:schemeClr val="tx1"/>
                </a:solidFill>
              </a:rPr>
              <a:t> и </a:t>
            </a:r>
            <a:r>
              <a:rPr lang="en-US" sz="2400" dirty="0" err="1">
                <a:solidFill>
                  <a:schemeClr val="tx1"/>
                </a:solidFill>
              </a:rPr>
              <a:t>ориентировачную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цену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за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которую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люди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готовы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приобрести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данную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приборную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панель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Просчитали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рентабельность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нашего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проекта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" name="Рисунок 1" descr="Изображение выглядит как текст, снимок экрана, дисплей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44C574A-A527-51CE-DB50-9634F4314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000" y="2106247"/>
            <a:ext cx="6916760" cy="4751753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AB687D2B-DFD9-5094-CC76-C1A2B36B5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793" y="74087"/>
            <a:ext cx="4069677" cy="217141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EBB5593B-2010-5B30-C6B1-7877E422A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011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</a:p>
          </p:txBody>
        </p:sp>
      </p:grp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90DBCEA-245E-047F-4151-BD4E2B49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671" y="889519"/>
            <a:ext cx="9305365" cy="77871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8F00FF"/>
                </a:solidFill>
              </a:rPr>
              <a:t>Дальнейшие планы по развитию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03BDDF7-ECC4-C88A-2975-CB5DFCD9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847" y="2466043"/>
            <a:ext cx="7377954" cy="3580374"/>
          </a:xfrm>
        </p:spPr>
        <p:txBody>
          <a:bodyPr lIns="45718" tIns="45718" rIns="45718" bIns="45718" anchor="t">
            <a:normAutofit/>
          </a:bodyPr>
          <a:lstStyle/>
          <a:p>
            <a:pPr marL="514350" indent="-51435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Создание полностью функционирующего веб-сайта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Разрабатывание рекламного блока.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Поиск потенциальных инвесторов.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Выход на рынок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Усовершенствование нашей панели.</a:t>
            </a:r>
            <a:endParaRPr lang="en-US" dirty="0"/>
          </a:p>
        </p:txBody>
      </p:sp>
      <p:pic>
        <p:nvPicPr>
          <p:cNvPr id="2" name="Рисунок 1" descr="Изображение выглядит как текст, рисунок, зарисов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A8CEA3D-8F21-E793-07BC-3771A4FB1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153" y="1630894"/>
            <a:ext cx="4428564" cy="441200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2A343071-35D9-309F-047A-66A3D33B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4610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</a:p>
          </p:txBody>
        </p:sp>
      </p:grp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90DBCEA-245E-047F-4151-BD4E2B49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835" y="148728"/>
            <a:ext cx="9305365" cy="77871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8F00FF"/>
                </a:solidFill>
              </a:rPr>
              <a:t>Наша команда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03BDDF7-ECC4-C88A-2975-CB5DFCD9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2" y="1350496"/>
            <a:ext cx="12281647" cy="5014725"/>
          </a:xfrm>
        </p:spPr>
        <p:txBody>
          <a:bodyPr lIns="45718" tIns="45718" rIns="45718" bIns="45718" anchor="t">
            <a:normAutofit/>
          </a:bodyPr>
          <a:lstStyle/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Изображение выглядит как мультфильм, очки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E2E5CDB2-0633-6E6D-189D-18E7E4717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71" y="542063"/>
            <a:ext cx="2138075" cy="2492452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7DB949E-9161-E8FD-5115-7B5E7CAC70E4}"/>
              </a:ext>
            </a:extLst>
          </p:cNvPr>
          <p:cNvSpPr/>
          <p:nvPr/>
        </p:nvSpPr>
        <p:spPr>
          <a:xfrm>
            <a:off x="197224" y="3228989"/>
            <a:ext cx="2115670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b="1" dirty="0"/>
              <a:t>CEO</a:t>
            </a:r>
            <a:br>
              <a:rPr lang="ru-RU" b="1" dirty="0"/>
            </a:br>
            <a:r>
              <a:rPr lang="ru-RU" b="1" dirty="0"/>
              <a:t>Пирогов Никита</a:t>
            </a:r>
          </a:p>
        </p:txBody>
      </p:sp>
      <p:pic>
        <p:nvPicPr>
          <p:cNvPr id="14" name="Рисунок 13" descr="Изображение выглядит как костюм, мультфильм, человек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D7464FD8-1118-2A53-B507-EC2A9CBB8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057" y="902931"/>
            <a:ext cx="1524000" cy="2105025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337FC3AF-5093-2A44-D42F-A9515B0C850D}"/>
              </a:ext>
            </a:extLst>
          </p:cNvPr>
          <p:cNvSpPr/>
          <p:nvPr/>
        </p:nvSpPr>
        <p:spPr>
          <a:xfrm>
            <a:off x="4524488" y="3255108"/>
            <a:ext cx="2115670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b="1" dirty="0"/>
              <a:t>СМО</a:t>
            </a:r>
            <a:br>
              <a:rPr lang="ru-RU" b="1" dirty="0"/>
            </a:br>
            <a:r>
              <a:rPr lang="ru-RU" b="1" dirty="0"/>
              <a:t>Шумихин Егор</a:t>
            </a:r>
          </a:p>
        </p:txBody>
      </p:sp>
      <p:pic>
        <p:nvPicPr>
          <p:cNvPr id="18" name="Рисунок 17" descr="Изображение выглядит как игрушка, мультфильм, сустав&#10;&#10;Автоматически созданное описание">
            <a:extLst>
              <a:ext uri="{FF2B5EF4-FFF2-40B4-BE49-F238E27FC236}">
                <a16:creationId xmlns:a16="http://schemas.microsoft.com/office/drawing/2014/main" id="{ACC2854C-BF28-9F29-F27B-4148A086D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63" y="610331"/>
            <a:ext cx="2047331" cy="2521450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316C013-AE2D-476E-93E4-B16ED8E3B273}"/>
              </a:ext>
            </a:extLst>
          </p:cNvPr>
          <p:cNvSpPr/>
          <p:nvPr/>
        </p:nvSpPr>
        <p:spPr>
          <a:xfrm>
            <a:off x="8851752" y="3197290"/>
            <a:ext cx="2115670" cy="71508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b="1" dirty="0"/>
              <a:t>СТО</a:t>
            </a:r>
            <a:br>
              <a:rPr lang="ru-RU" b="1" dirty="0"/>
            </a:br>
            <a:r>
              <a:rPr lang="ru-RU" b="1" dirty="0"/>
              <a:t>Хлебников Илья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796ABA-BF33-01C2-2E07-DD3D780ED8F7}"/>
              </a:ext>
            </a:extLst>
          </p:cNvPr>
          <p:cNvSpPr/>
          <p:nvPr/>
        </p:nvSpPr>
        <p:spPr>
          <a:xfrm>
            <a:off x="-8965" y="4000546"/>
            <a:ext cx="2967318" cy="230832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333333"/>
                </a:solidFill>
                <a:ea typeface="+mn-lt"/>
                <a:cs typeface="+mn-lt"/>
              </a:rPr>
              <a:t> это главный исполнительный директор компании. Он отвечают за общее управление компанией и принимают ключевые решения, чтобы обеспечить её успешную работу и развитие.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8FDEF42-C5F2-54D9-E100-8C088C32A441}"/>
              </a:ext>
            </a:extLst>
          </p:cNvPr>
          <p:cNvSpPr/>
          <p:nvPr/>
        </p:nvSpPr>
        <p:spPr>
          <a:xfrm>
            <a:off x="4141693" y="4290546"/>
            <a:ext cx="2967318" cy="175432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dirty="0">
                <a:solidFill>
                  <a:srgbClr val="333333"/>
                </a:solidFill>
                <a:ea typeface="+mn-lt"/>
                <a:cs typeface="+mn-lt"/>
              </a:rPr>
              <a:t>это высокопоставленный руководитель в организации, отвечающий за разрабатывание и развитие стратегий маркетинга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C9036F9-F245-603B-6288-BF55131AEA49}"/>
              </a:ext>
            </a:extLst>
          </p:cNvPr>
          <p:cNvSpPr/>
          <p:nvPr/>
        </p:nvSpPr>
        <p:spPr>
          <a:xfrm>
            <a:off x="8292352" y="4185212"/>
            <a:ext cx="2967318" cy="193898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ea typeface="+mn-lt"/>
                <a:cs typeface="+mn-lt"/>
              </a:rPr>
              <a:t>технический директор компании, ответственный за создание и развитие технологических решений.</a:t>
            </a:r>
            <a:endParaRPr lang="ru-RU" sz="2000" dirty="0">
              <a:ea typeface="+mn-lt"/>
              <a:cs typeface="+mn-lt"/>
            </a:endParaRPr>
          </a:p>
        </p:txBody>
      </p:sp>
      <p:pic>
        <p:nvPicPr>
          <p:cNvPr id="26" name="Рисунок 25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6C034227-C8A0-3E82-41FD-4EE2A425F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8383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000382F8-A895-A166-51BB-13EC465BAB70}"/>
              </a:ext>
            </a:extLst>
          </p:cNvPr>
          <p:cNvSpPr/>
          <p:nvPr/>
        </p:nvSpPr>
        <p:spPr>
          <a:xfrm>
            <a:off x="2185" y="6374303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13</a:t>
            </a:r>
            <a:endParaRPr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90DBCEA-245E-047F-4151-BD4E2B49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376" y="867148"/>
            <a:ext cx="9305365" cy="77871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8F00FF"/>
                </a:solidFill>
              </a:rPr>
              <a:t>Наши контакты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03BDDF7-ECC4-C88A-2975-CB5DFCD9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2" y="2444189"/>
            <a:ext cx="12120283" cy="3580374"/>
          </a:xfrm>
        </p:spPr>
        <p:txBody>
          <a:bodyPr lIns="45718" tIns="45718" rIns="45718" bIns="45718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Сайт</a:t>
            </a:r>
            <a:r>
              <a:rPr lang="en-US" dirty="0">
                <a:solidFill>
                  <a:schemeClr val="tx1"/>
                </a:solidFill>
              </a:rPr>
              <a:t>: </a:t>
            </a:r>
            <a:r>
              <a:rPr lang="en-US" dirty="0">
                <a:solidFill>
                  <a:schemeClr val="tx1"/>
                </a:solidFill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https://vk.com/goodcountry1</a:t>
            </a:r>
            <a:br>
              <a:rPr lang="en-US" dirty="0">
                <a:solidFill>
                  <a:schemeClr val="tx1"/>
                </a:solidFill>
                <a:ea typeface="+mj-lt"/>
                <a:cs typeface="+mj-lt"/>
              </a:rPr>
            </a:br>
            <a:br>
              <a:rPr lang="en-US" dirty="0">
                <a:ea typeface="+mj-lt"/>
                <a:cs typeface="+mj-lt"/>
              </a:rPr>
            </a:br>
            <a:r>
              <a:rPr lang="en-US" dirty="0" err="1">
                <a:solidFill>
                  <a:schemeClr val="tx1"/>
                </a:solidFill>
                <a:ea typeface="+mj-lt"/>
                <a:cs typeface="+mj-lt"/>
              </a:rPr>
              <a:t>Телефон</a:t>
            </a:r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: 8-922-940-27-26</a:t>
            </a:r>
            <a:br>
              <a:rPr lang="en-US" dirty="0">
                <a:solidFill>
                  <a:schemeClr val="tx1"/>
                </a:solidFill>
                <a:ea typeface="+mj-lt"/>
                <a:cs typeface="+mj-lt"/>
              </a:rPr>
            </a:br>
            <a:endParaRPr lang="en-US" dirty="0">
              <a:solidFill>
                <a:schemeClr val="tx1"/>
              </a:solidFill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E-mail – nikitapirogov14@mail.ru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://vk.com/goodcountry1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Рисунок 1" descr="Colourful envelopes">
            <a:extLst>
              <a:ext uri="{FF2B5EF4-FFF2-40B4-BE49-F238E27FC236}">
                <a16:creationId xmlns:a16="http://schemas.microsoft.com/office/drawing/2014/main" id="{9338EB8D-91D7-3B97-609A-D9C4AB9BC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212" y="2029739"/>
            <a:ext cx="4437529" cy="296885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снимок экрана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6AE57451-AF92-278A-B177-8AA432FBF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0043" y="6295613"/>
            <a:ext cx="1034452" cy="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7553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3077</TotalTime>
  <Words>605</Words>
  <Application>Microsoft Office PowerPoint</Application>
  <PresentationFormat>Широкоэкранный</PresentationFormat>
  <Paragraphs>81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Уникальность и наши преимущества.</vt:lpstr>
      <vt:lpstr>Ценностное предложение</vt:lpstr>
      <vt:lpstr>Объемы рынка.</vt:lpstr>
      <vt:lpstr>Бизнес модель</vt:lpstr>
      <vt:lpstr>Бизнес модель</vt:lpstr>
      <vt:lpstr>Сравнение с компаниями-конкурентами</vt:lpstr>
      <vt:lpstr>Результаты</vt:lpstr>
      <vt:lpstr>Дальнейшие планы по развитию</vt:lpstr>
      <vt:lpstr>Наша команда</vt:lpstr>
      <vt:lpstr>Наши 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Аввакумова Надежда Юрьевна</cp:lastModifiedBy>
  <cp:revision>280</cp:revision>
  <dcterms:modified xsi:type="dcterms:W3CDTF">2023-11-27T17:20:21Z</dcterms:modified>
</cp:coreProperties>
</file>