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9" r:id="rId2"/>
    <p:sldId id="330" r:id="rId3"/>
    <p:sldId id="331" r:id="rId4"/>
    <p:sldId id="332" r:id="rId5"/>
    <p:sldId id="340" r:id="rId6"/>
    <p:sldId id="334" r:id="rId7"/>
    <p:sldId id="339" r:id="rId8"/>
    <p:sldId id="336" r:id="rId9"/>
    <p:sldId id="335" r:id="rId10"/>
    <p:sldId id="337" r:id="rId11"/>
    <p:sldId id="341" r:id="rId12"/>
    <p:sldId id="343" r:id="rId13"/>
    <p:sldId id="338" r:id="rId14"/>
    <p:sldId id="342" r:id="rId15"/>
    <p:sldId id="32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B496E-3722-4EBE-A925-97E9C4E35E96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CF6DB-B481-4DC9-A6E7-C8F2B78E4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CF6DB-B481-4DC9-A6E7-C8F2B78E46A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20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CF6DB-B481-4DC9-A6E7-C8F2B78E46A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03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BF29F-D11E-3439-3357-F0025ADE5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ABC08CC-B5AC-8828-C9A7-B09AF83F9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307CBF-3FBF-656E-97EF-1C92CE8B6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18A8F8-929B-F7B0-C12D-AC0C10BFD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CF6DB-B481-4DC9-A6E7-C8F2B78E46A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4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63D54-1BA1-7A26-9BEC-2660A79D9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01CE9E-F3CE-4E78-AB10-05840B652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EFFE1-DBAE-7316-E28E-E09DA34F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194BA5-5045-334C-D4D5-8CD645A91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50E6AB-6118-3FED-71CE-6CF1874A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04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FACF3-C803-A032-6DE9-C591676D0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27D8AB-2B66-4859-90B7-7CDB0D272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3341A5-E6F1-922B-F590-3B4E3A15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4E57F-7B95-6F40-D85E-F1A0FDC8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F80BF-10D3-D333-3556-A9BE31CD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79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CE8486-3274-F1A5-E860-0490D9D6C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4A2A0A-5165-28EB-011B-709106E13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E81E9-030F-596E-2341-DC1B6DC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B39204-0EFF-5B76-BDB6-988B03D63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91024-E240-8284-C997-F811BE79F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76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45557-B6CE-0BA9-BF3E-9401C4F4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33283-79EC-21CC-A31A-0285A06C9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CFE3EE-5A6E-7494-D1FA-48242903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5C82E2-DE47-C930-F2CC-AD5C6347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4C61DF-6DAD-2FEC-951B-59DCA7560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4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FB0FD-0F2D-56BD-F6F1-A8C2208C9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EE9AD2-9BB8-226F-17FE-159F0C739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A2E4B5-209E-B49D-E03F-F142BB6E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F4335-2B4B-2369-847D-DE00D480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0CEE-18DF-28CF-F925-CEA2F1714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66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61282-32DD-0EE3-1AC4-DCEE5FBB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68C9BD-8190-76E6-73D0-33C474534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69341E-14B9-4071-88AD-B5746C95A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EE93A6-D522-40A8-A45E-5F9961E2E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2632FB-267F-DC1C-9F4C-74A512AFD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6A94DD-8F12-BD9C-EB40-BAEBFCA6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67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D8EC0-9728-011A-0F84-72E1438C5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9FCFF-DA9B-CCD6-D561-74A77D984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0288F8-63B2-3194-EE11-DAC50576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AB0A3F-EF27-BF7F-C6D8-EC373B827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F13F60-0193-F896-E96E-24CF6AB64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6F07D4-28F9-15EE-3D82-5ECF268B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9AD0BB-280F-0E3E-AE3B-2F336969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9D4CEA-7B0F-1189-248F-CB1EE678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44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B0DF3-E9FC-4663-C20C-40BB619CF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05C6FC-B252-661B-2296-71581F5F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BB0E0E-E8DB-9DAF-B1DC-8CAD7A65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2C0557-F080-9741-9918-34357575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D8C770-B0A3-C390-7409-650E8F1D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2563EA-BFA2-AA2F-41BD-6531CF82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599B9-8BB2-B961-8DE8-95848CB5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4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E00E1-B9AA-877A-5F29-636A7659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D0E35C-9EB8-B5C4-8A65-73FED5350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A7450D-01D7-CBD2-7398-F83788C85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C2D7AC-6C10-4642-6ACE-8D4E55A7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5DC208-43F6-CBC9-C65A-F49F31EB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2621C7-56EA-2BB7-3E2B-63C80CB7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6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10C0B-9576-2E13-FD6A-A2F33944E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B68547-36FC-2857-A6DC-12EF89E53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1A096D-8A14-3EE7-7F5B-0518DBEB1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A10AF3-8086-CAFE-DDA3-DE0717D8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9C5264-A521-066D-F58D-75E2286B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7B9A46-7ACB-3978-E42A-1DAA001B0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946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7F807-1FC8-B3DF-5284-86565AA2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2FDDA1-5CDC-3BDA-D1EB-E78970E94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245CDD-3BE4-C179-B6A5-4BAEA8A41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ACA47-6B55-4E5F-9449-DB13B943E320}" type="datetimeFigureOut">
              <a:rPr lang="ru-RU" smtClean="0"/>
              <a:t>25.04.2026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7299D-747F-1AFF-9490-2CC7D39D0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4A6C6E-C184-AD25-8ED4-5049FA2FD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B7139-F2C1-49EA-912A-AA42817E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4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C5F9F76D-809D-2B12-4BF2-4017A06112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79650" y="223838"/>
            <a:ext cx="7772400" cy="4106862"/>
          </a:xfrm>
        </p:spPr>
        <p:txBody>
          <a:bodyPr>
            <a:normAutofit/>
          </a:bodyPr>
          <a:lstStyle/>
          <a:p>
            <a:r>
              <a:rPr lang="ru-RU" altLang="ru-M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Гуманитарный институт</a:t>
            </a:r>
            <a:br>
              <a:rPr lang="ru-RU" altLang="ru-M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M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общей психологии и психологии труда</a:t>
            </a:r>
            <a:br>
              <a:rPr lang="ru-RU" altLang="ru-M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MD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проблемы выгорания у студентов Волонтерского корпуса</a:t>
            </a:r>
            <a:br>
              <a:rPr lang="ru-RU" altLang="ru-MD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M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</a:t>
            </a:r>
            <a:br>
              <a:rPr lang="ru-RU" altLang="ru-M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M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Подзаголовок 2">
            <a:extLst>
              <a:ext uri="{FF2B5EF4-FFF2-40B4-BE49-F238E27FC236}">
                <a16:creationId xmlns:a16="http://schemas.microsoft.com/office/drawing/2014/main" id="{793EBE32-4A70-569E-54EB-D6591D6D37C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95600" y="4581526"/>
            <a:ext cx="6400800" cy="1800225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altLang="ru-M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 студент группы 512</a:t>
            </a:r>
          </a:p>
          <a:p>
            <a:pPr algn="r"/>
            <a:r>
              <a:rPr lang="ru-RU" altLang="ru-M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Глумаков Антон Петрович</a:t>
            </a:r>
            <a:endParaRPr lang="en-US" altLang="ru-MD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M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Фадеев Дмитрий Сергеевич</a:t>
            </a:r>
            <a:endParaRPr lang="en-US" altLang="ru-MD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M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M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MD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РосНОУ, 2026 г.</a:t>
            </a:r>
            <a:endParaRPr lang="en-US" altLang="ru-MD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0D3E6803-41EE-CDFA-15A8-B87D310D6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161925"/>
            <a:ext cx="208915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AEF03-DAE2-635C-385A-D323CFCBF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DF7E2-7231-B07F-A6E6-721F1D8B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самоуспокоению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A50248-3B99-B035-EFEB-01BDDC948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25563"/>
            <a:ext cx="11887199" cy="5068927"/>
          </a:xfrm>
        </p:spPr>
        <p:txBody>
          <a:bodyPr>
            <a:no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«5-4-3-2-1» — перезагрузка чувств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Назовите: 5 вещей, которые видите 4 тактильных ощущения,  3 звука,  2 запаха,  1 вкус. Результат: выход из паники через фокус на настоящем.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 «Квадрат» — стабилизация состояния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Вдох (4 сек) → Пауза (4 сек) → Выдох (4 сек) → Пауза (4 сек). Эффект: синхронизация дыхания и сердцебиения.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«Стоп!» —  разрыв тревожного круга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Мысленный сигнал «Стоп!» + физическое действие (умыться, посчитать предметы).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Принцип: переключение мозга с тревоги на простое действие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ТАКЖЕ ПРОСТЫЕ В ОСВОЕНИИ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040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80B31-3F9A-8163-84F8-363885B7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04E84-EC8C-79AD-7314-96B6184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03A5B7-200A-A1F1-2549-BCAAED125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74941"/>
            <a:ext cx="11887199" cy="50689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разработке находится программа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преодолению выгорания которая сейчас тестируется путем проведения групповых работ со студентами-волонтерами.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были проведены опросы среди студентов-волонтеров по результатам уже проведенных профилактических встреч. Мы отслеживаем эффективность проводимых мероприятий для включения их в программу.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E5F92F-782E-0575-BEFE-FEC2D2E28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1" y="4262255"/>
            <a:ext cx="4791919" cy="23816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ED014E-4FD9-8AAE-70B4-36578D581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59" y="4109404"/>
            <a:ext cx="4939535" cy="25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8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316E6-7143-4AC6-115F-6C17F4644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B1545-05DA-D55F-6353-56B7D62B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09C11-60FF-90F6-A146-E92D95A04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74941"/>
            <a:ext cx="11887199" cy="506892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35C55F-E65F-4A1B-C53A-02FAE0262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0" y="3544746"/>
            <a:ext cx="3804215" cy="2853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883E1D-877E-3EDF-B20F-8BEB9F0EE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868" y="3336400"/>
            <a:ext cx="3890262" cy="29176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180FA-082A-AE01-A415-8E2464A27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500" y="1196529"/>
            <a:ext cx="3804215" cy="21398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F12CA2-71D4-8E74-75EF-34803D76F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868" y="898749"/>
            <a:ext cx="3890262" cy="2188273"/>
          </a:xfrm>
          <a:prstGeom prst="rect">
            <a:avLst/>
          </a:prstGeom>
        </p:spPr>
      </p:pic>
      <p:pic>
        <p:nvPicPr>
          <p:cNvPr id="1026" name="Picture 2" descr="Двойная горизонтальная стрелка, указывающая в обе стороны ...">
            <a:extLst>
              <a:ext uri="{FF2B5EF4-FFF2-40B4-BE49-F238E27FC236}">
                <a16:creationId xmlns:a16="http://schemas.microsoft.com/office/drawing/2014/main" id="{6B67F731-A24C-46E4-3A3B-0E346785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56" y="2266464"/>
            <a:ext cx="2139871" cy="213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55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84793-CE09-2663-25EE-12D4642C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1269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E211D-41F4-A212-DA09-8AEC91FCC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294"/>
            <a:ext cx="10515600" cy="4945564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Головешкина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В., Пеньковская И. О. Особенности эмоционального выгорания волонтеров с разным стажем деятельности //XXII Царскосельские чтения. – 2018. – С. 278-282.</a:t>
            </a:r>
          </a:p>
          <a:p>
            <a:pPr marL="0" lv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С. Социальный интеллект и эмоциональное выгорание преподавателей средних специальных учебных заведений //Вестник Адыгейского государственного университета. Серия 3: Педагогика и психология. – 2012. – №. 2. – С. 159-164.</a:t>
            </a:r>
          </a:p>
          <a:p>
            <a:pPr marL="0" lv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Малихова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Н. Взаимосвязи социального интеллекта и эмоционального выгорания педагогов отдельных образовательных организаций //Современные вызовы для медицинского образования и их решения. – 2021. – С. 470-474.</a:t>
            </a:r>
          </a:p>
        </p:txBody>
      </p:sp>
    </p:spTree>
    <p:extLst>
      <p:ext uri="{BB962C8B-B14F-4D97-AF65-F5344CB8AC3E}">
        <p14:creationId xmlns:p14="http://schemas.microsoft.com/office/powerpoint/2010/main" val="2714609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A5CDB-A574-560E-EB27-F052FDE38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0CBCD-7785-A39E-9483-505A1773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5366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C7E788-7287-73AD-EB32-D4B6972D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028" y="1033412"/>
            <a:ext cx="10515600" cy="5824588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Москалёва Т. В. Синдром эмоционального выгорания //Вестник Московского информационно-технологического университета–Московского архитектурно-строительного института. – 2018. – №. 4. – С. 63-68</a:t>
            </a:r>
          </a:p>
          <a:p>
            <a:pPr marL="0" lv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 Г. 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Шингаев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М. Виды психической саморегуляции //Вестник Ленинградского государственного университета им. АС Пушкина. – 2014. – Т. 5. – №. 1. – С. 92-101.</a:t>
            </a:r>
          </a:p>
          <a:p>
            <a:pPr marL="0" lv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Солодухо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В. Социальный интеллект и эмоциональное выгорание у медицинских работников //Психиатрия, психотерапия и клиническая психология. – 2014. – №. 4. – С. 63-71.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Молчанова, Л. Н. Проблема выгорания волонтеров в отечественных и зарубежных исследованиях: приоритетные научно-исследовательские направления / Л. Н. Молчанова // Региональный вестник. – 2021.</a:t>
            </a:r>
          </a:p>
          <a:p>
            <a:pPr marL="0" lv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96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>
            <a:extLst>
              <a:ext uri="{FF2B5EF4-FFF2-40B4-BE49-F238E27FC236}">
                <a16:creationId xmlns:a16="http://schemas.microsoft.com/office/drawing/2014/main" id="{51C5FB5F-2B00-E6FA-FB44-5A96492AE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2136338"/>
            <a:ext cx="6985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 ответить на ваши вопросы.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2AECB-F09B-C444-7508-868CF9A44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выгорание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C6F752-02B4-6891-A3DD-928F6145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91" y="1825625"/>
            <a:ext cx="11713579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Эмоциональное выгорание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симптом нашего времени. Это некое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истощения, которое приводит к параличу сил, чувств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сопро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вождается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утратой радости по отношению к жизни. Распространению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эмоционального выгорания способствует наше время сопряженное с большими нагрузками, нервным напряжением, быстрой сменой событий и т.д.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EBB00A-F021-675D-B26E-D3BA49D0E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85" y="4496844"/>
            <a:ext cx="3192308" cy="19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6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55054-40EC-F9EE-F32B-DF98AE0D2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мне стало интересно изучать выгорание у волонтеров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CE1E7-FD83-2FF2-507D-977946714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сам переживал подобное состояние и ставил себя на их место, и стал понимать, что иногда такая деятельность может быть очень морально тяжелой. И мне бы хотелось дать рекомендации таким волонтерам, чтобы предотвратить такое в дальнейшем.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4D131A-7FE0-AF9B-57DC-F0BF9C419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79" y="3521597"/>
            <a:ext cx="3090441" cy="309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7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B3768-4AB8-C13E-6B9B-BCCA09D5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79" y="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4187C73-4953-433F-5100-953B07484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79" y="1204551"/>
            <a:ext cx="10515600" cy="554349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исследования являлось нахождение взаимосвязей между симптомами (проявлениями) выгорания и теми аспектами личности, на которые мы можем повлиять посредством психологической помощи.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Объектом исследования стали студенты-волонтеры РосНОУ.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эмоциональное выгорание и социальный интеллект.</a:t>
            </a:r>
          </a:p>
        </p:txBody>
      </p:sp>
    </p:spTree>
    <p:extLst>
      <p:ext uri="{BB962C8B-B14F-4D97-AF65-F5344CB8AC3E}">
        <p14:creationId xmlns:p14="http://schemas.microsoft.com/office/powerpoint/2010/main" val="441197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A1189-64C2-DD35-A571-E42D00765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DBCAB-854C-BF6E-0B90-A185652CE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79" y="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выбора методики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82DDE2E-370C-3987-585F-30173D96E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26" y="1100379"/>
            <a:ext cx="11731906" cy="55434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целей исследования были выбраны следующие методики: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Диагностика уровней выгорания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Маслач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 адаптации Н.В. Водопьяновой) – самая популярная диагностика выгорания.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Методика измерения социального интеллекта Г.В.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Резапкиной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Простые «житейские» вопросы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я испытываю давление со стороны, то обычно сопротивляюсь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Эта диагностика содержит много показателей на которые мы можем влиять в ходе психологического сопровождения: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1.Самосознание             4.Саморегуляцию                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2.Самомотивацию         5.Коммуникабельность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3.Эмпатию        </a:t>
            </a:r>
          </a:p>
        </p:txBody>
      </p:sp>
    </p:spTree>
    <p:extLst>
      <p:ext uri="{BB962C8B-B14F-4D97-AF65-F5344CB8AC3E}">
        <p14:creationId xmlns:p14="http://schemas.microsoft.com/office/powerpoint/2010/main" val="4257801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9EEB2-F4C2-427D-AE8D-BA6D4E91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проводилось исследование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7CE70F-CE2B-DC2D-C7A6-755C1071A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2025 года был проведен опрос среди студентов-волонтеров РосНОУ через созданную мною форму.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B87BAC-FB8F-ABC3-7F51-9B53314D0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79" y="2738096"/>
            <a:ext cx="73533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4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4FD3DB-0A2E-DD8E-E003-707F970C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72" y="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E25DBE-1BEF-A22E-3EED-D95C7DE1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73" y="1138237"/>
            <a:ext cx="9882494" cy="542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0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7795B-3A09-46DA-B2DE-8BDA9344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и 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DE3350-4D36-A7CB-22A2-6CFEDAD61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50" y="1581250"/>
            <a:ext cx="12009699" cy="36954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анализа исследования было замечено, что высокий уровень эмоционального истощения часто совпадает с низким уровнем саморегуляции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 45,8% опрошенных), а также совпадает с низким уровнем самомотивации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(45,8% опрошенных)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вывод-предположение: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предполагаю, что от саморегуляции зависят два остальных показателя – эмоциональное истощение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самомотивация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Саморегуляция – навык который вырабатывается в течение жизни и его недостаточная сформированность может приводить к эмоциональному истощению, поскольку человек не умеет управлять своими эмоциями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вывод: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помогать студентам-волонтерам развивать саморегуляцию.   </a:t>
            </a:r>
          </a:p>
        </p:txBody>
      </p:sp>
    </p:spTree>
    <p:extLst>
      <p:ext uri="{BB962C8B-B14F-4D97-AF65-F5344CB8AC3E}">
        <p14:creationId xmlns:p14="http://schemas.microsoft.com/office/powerpoint/2010/main" val="3549929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B08EE-25C3-AC83-551E-32D1770E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110"/>
            <a:ext cx="105156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развитию эмоциональной саморегуляции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C7651D-68B4-6309-01A5-6CB8C7638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47619"/>
            <a:ext cx="12191999" cy="5277271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«Стоп-кран»: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только чувствуете, что захлестывают эмоции (гнев, тревога, паника), говорите себе «СТОП». Сделайте паузу, 3-5 глубоких вдохов и выдохов. Это разорвет автоматическую реакцию.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Элементарный самоконтроль: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Начните с малого. Поставьте себе одну простую и конкретную задачу в день (например, «10 минут погулять без телефона» или «не проверять соцсети первый час работы») и обязательно ее выполните. Это тренирует «мышцу» самоконтроля.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«Дневника эмоций»: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Вечером кратко записывайте:</a:t>
            </a:r>
          </a:p>
          <a:p>
            <a:pPr lvl="1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Разговор с начальником.</a:t>
            </a:r>
          </a:p>
          <a:p>
            <a:pPr lvl="1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Эмоция: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Раздражение, тревога.</a:t>
            </a:r>
          </a:p>
          <a:p>
            <a:pPr lvl="1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реакция: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Сжались челюсти, участился пульс.</a:t>
            </a:r>
          </a:p>
          <a:p>
            <a:pPr lvl="1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помогло успокоиться?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5 минут подышать у окна.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поможет распознавать триггеры и свои реакции.</a:t>
            </a:r>
          </a:p>
          <a:p>
            <a:pPr marL="457200" lvl="1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ПРОСТЫЕ В ОСВОЕНИИ.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09512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983</Words>
  <Application>Microsoft Office PowerPoint</Application>
  <PresentationFormat>Широкоэкранный</PresentationFormat>
  <Paragraphs>75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Гуманитарный институт Кафедра общей психологии и психологии труда   Исследование проблемы выгорания у студентов Волонтерского корпуса __________________________________________________________________ </vt:lpstr>
      <vt:lpstr>Что такое выгорание?</vt:lpstr>
      <vt:lpstr>Почему мне стало интересно изучать выгорание у волонтеров?</vt:lpstr>
      <vt:lpstr>Цель исследования</vt:lpstr>
      <vt:lpstr>Обоснование выбора методики</vt:lpstr>
      <vt:lpstr>Как проводилось исследование?</vt:lpstr>
      <vt:lpstr>Результаты опроса</vt:lpstr>
      <vt:lpstr>Анализ результатов и выводы</vt:lpstr>
      <vt:lpstr>Рекомендации по развитию эмоциональной саморегуляции</vt:lpstr>
      <vt:lpstr>Рекомендации по самоуспокоению</vt:lpstr>
      <vt:lpstr>Результаты работы</vt:lpstr>
      <vt:lpstr>Результаты работы</vt:lpstr>
      <vt:lpstr>Литература</vt:lpstr>
      <vt:lpstr>Литература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glumakov.anton@yandex.ru</dc:creator>
  <cp:lastModifiedBy>glumakov.anton@yandex.ru</cp:lastModifiedBy>
  <cp:revision>25</cp:revision>
  <dcterms:created xsi:type="dcterms:W3CDTF">2025-10-19T15:29:13Z</dcterms:created>
  <dcterms:modified xsi:type="dcterms:W3CDTF">2026-04-25T10:49:52Z</dcterms:modified>
</cp:coreProperties>
</file>