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Raleway SemiBold"/>
      <p:regular r:id="rId36"/>
      <p:bold r:id="rId37"/>
      <p:italic r:id="rId38"/>
      <p:boldItalic r:id="rId39"/>
    </p:embeddedFont>
    <p:embeddedFont>
      <p:font typeface="Roboto"/>
      <p:regular r:id="rId40"/>
      <p:bold r:id="rId41"/>
      <p:italic r:id="rId42"/>
      <p:boldItalic r:id="rId43"/>
    </p:embeddedFont>
    <p:embeddedFont>
      <p:font typeface="Raleway Medium"/>
      <p:regular r:id="rId44"/>
      <p:bold r:id="rId45"/>
      <p:italic r:id="rId46"/>
      <p:boldItalic r:id="rId47"/>
    </p:embeddedFont>
    <p:embeddedFont>
      <p:font typeface="Helvetica Neue"/>
      <p:regular r:id="rId48"/>
      <p:bold r:id="rId49"/>
      <p:italic r:id="rId50"/>
      <p:boldItalic r:id="rId51"/>
    </p:embeddedFont>
    <p:embeddedFont>
      <p:font typeface="Century Gothic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2087FF-7787-4A4C-85BE-64BC4305FDB2}">
  <a:tblStyle styleId="{C82087FF-7787-4A4C-85BE-64BC4305FDB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2A429C2-DC1E-4073-97A3-86BC8729B8A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AC08705-A37A-4F1A-855E-AA2206566AF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RalewayMedium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RalewayMedium-italic.fntdata"/><Relationship Id="rId45" Type="http://schemas.openxmlformats.org/officeDocument/2006/relationships/font" Target="fonts/Raleway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HelveticaNeue-regular.fntdata"/><Relationship Id="rId47" Type="http://schemas.openxmlformats.org/officeDocument/2006/relationships/font" Target="fonts/RalewayMedium-boldItalic.fntdata"/><Relationship Id="rId49" Type="http://schemas.openxmlformats.org/officeDocument/2006/relationships/font" Target="fonts/HelveticaNeu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Raleway-bold.fntdata"/><Relationship Id="rId32" Type="http://schemas.openxmlformats.org/officeDocument/2006/relationships/font" Target="fonts/Raleway-regular.fntdata"/><Relationship Id="rId35" Type="http://schemas.openxmlformats.org/officeDocument/2006/relationships/font" Target="fonts/Raleway-boldItalic.fntdata"/><Relationship Id="rId34" Type="http://schemas.openxmlformats.org/officeDocument/2006/relationships/font" Target="fonts/Raleway-italic.fntdata"/><Relationship Id="rId37" Type="http://schemas.openxmlformats.org/officeDocument/2006/relationships/font" Target="fonts/RalewaySemiBold-bold.fntdata"/><Relationship Id="rId36" Type="http://schemas.openxmlformats.org/officeDocument/2006/relationships/font" Target="fonts/RalewaySemiBold-regular.fntdata"/><Relationship Id="rId39" Type="http://schemas.openxmlformats.org/officeDocument/2006/relationships/font" Target="fonts/RalewaySemiBold-boldItalic.fntdata"/><Relationship Id="rId38" Type="http://schemas.openxmlformats.org/officeDocument/2006/relationships/font" Target="fonts/RalewaySemiBold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HelveticaNeue-boldItalic.fntdata"/><Relationship Id="rId50" Type="http://schemas.openxmlformats.org/officeDocument/2006/relationships/font" Target="fonts/HelveticaNeue-italic.fntdata"/><Relationship Id="rId53" Type="http://schemas.openxmlformats.org/officeDocument/2006/relationships/font" Target="fonts/CenturyGothic-bold.fntdata"/><Relationship Id="rId52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55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54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f2885567f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f2885567f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f2885567f3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f2885567f3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f28ff3d77f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g3f28ff3d77f_3_12:notes"/>
          <p:cNvSpPr/>
          <p:nvPr>
            <p:ph idx="2" type="sldImg"/>
          </p:nvPr>
        </p:nvSpPr>
        <p:spPr>
          <a:xfrm>
            <a:off x="381000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d54ccf6c0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d54ccf6c04_0_1:notes"/>
          <p:cNvSpPr/>
          <p:nvPr>
            <p:ph idx="2" type="sldImg"/>
          </p:nvPr>
        </p:nvSpPr>
        <p:spPr>
          <a:xfrm>
            <a:off x="381000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28ff3d7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f28ff3d77f_0_0:notes"/>
          <p:cNvSpPr/>
          <p:nvPr>
            <p:ph idx="2" type="sldImg"/>
          </p:nvPr>
        </p:nvSpPr>
        <p:spPr>
          <a:xfrm>
            <a:off x="381000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20" name="Google Shape;20;p2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2"/>
            <p:cNvPicPr preferRelativeResize="0"/>
            <p:nvPr/>
          </p:nvPicPr>
          <p:blipFill rotWithShape="1">
            <a:blip r:embed="rId2">
              <a:alphaModFix/>
            </a:blip>
            <a:srcRect b="2040" l="25407" r="0" t="-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oogle Shape;22;p2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anchorCtr="0" anchor="ctr" bIns="104000" lIns="104000" spcFirstLastPara="1" rIns="104000" wrap="square" tIns="104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r>
                  <a:t/>
                </a:r>
                <a:endParaRPr b="0" i="0" sz="1592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24" name="Google Shape;24;p2" title="putp_technologies_logo_violet.png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66" name="Google Shape;6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4572972" y="4926413"/>
            <a:ext cx="915025" cy="216982"/>
          </a:xfrm>
          <a:custGeom>
            <a:rect b="b" l="l" r="r" t="t"/>
            <a:pathLst>
              <a:path extrusionOk="0" h="476884" w="2011045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5487462" y="4926413"/>
            <a:ext cx="915025" cy="216982"/>
          </a:xfrm>
          <a:custGeom>
            <a:rect b="b" l="l" r="r" t="t"/>
            <a:pathLst>
              <a:path extrusionOk="0" h="476884" w="201104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7316457" y="4926413"/>
            <a:ext cx="915025" cy="216982"/>
          </a:xfrm>
          <a:custGeom>
            <a:rect b="b" l="l" r="r" t="t"/>
            <a:pathLst>
              <a:path extrusionOk="0" h="476884" w="201104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8230948" y="4926413"/>
            <a:ext cx="913580" cy="216982"/>
          </a:xfrm>
          <a:custGeom>
            <a:rect b="b" l="l" r="r" t="t"/>
            <a:pathLst>
              <a:path extrusionOk="0" h="476884" w="2007869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2745905" y="4926413"/>
            <a:ext cx="915025" cy="216982"/>
          </a:xfrm>
          <a:custGeom>
            <a:rect b="b" l="l" r="r" t="t"/>
            <a:pathLst>
              <a:path extrusionOk="0" h="476884" w="2011045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2"/>
          <p:cNvSpPr/>
          <p:nvPr/>
        </p:nvSpPr>
        <p:spPr>
          <a:xfrm>
            <a:off x="1830447" y="4926413"/>
            <a:ext cx="916181" cy="216982"/>
          </a:xfrm>
          <a:custGeom>
            <a:rect b="b" l="l" r="r" t="t"/>
            <a:pathLst>
              <a:path extrusionOk="0" h="476884" w="2013585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915952" y="4926413"/>
            <a:ext cx="915025" cy="216982"/>
          </a:xfrm>
          <a:custGeom>
            <a:rect b="b" l="l" r="r" t="t"/>
            <a:pathLst>
              <a:path extrusionOk="0" h="476884" w="2011045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1455" y="4926413"/>
            <a:ext cx="4574261" cy="216982"/>
          </a:xfrm>
          <a:custGeom>
            <a:rect b="b" l="l" r="r" t="t"/>
            <a:pathLst>
              <a:path extrusionOk="0" h="476884" w="1005332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extrusionOk="0" h="476884" w="1005332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6401967" y="4926413"/>
            <a:ext cx="915025" cy="216982"/>
          </a:xfrm>
          <a:custGeom>
            <a:rect b="b" l="l" r="r" t="t"/>
            <a:pathLst>
              <a:path extrusionOk="0" h="476884" w="201104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0" y="437262"/>
            <a:ext cx="266100" cy="77432"/>
          </a:xfrm>
          <a:custGeom>
            <a:rect b="b" l="l" r="r" t="t"/>
            <a:pathLst>
              <a:path extrusionOk="0" h="170180" w="584835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265742" y="437262"/>
            <a:ext cx="267545" cy="77432"/>
          </a:xfrm>
          <a:custGeom>
            <a:rect b="b" l="l" r="r" t="t"/>
            <a:pathLst>
              <a:path extrusionOk="0" h="170180" w="58801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532933" y="437262"/>
            <a:ext cx="254254" cy="77432"/>
          </a:xfrm>
          <a:custGeom>
            <a:rect b="b" l="l" r="r" t="t"/>
            <a:pathLst>
              <a:path extrusionOk="0" h="170180" w="55880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786822" y="437262"/>
            <a:ext cx="265522" cy="77432"/>
          </a:xfrm>
          <a:custGeom>
            <a:rect b="b" l="l" r="r" t="t"/>
            <a:pathLst>
              <a:path extrusionOk="0" h="170180" w="583564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1052074" y="437262"/>
            <a:ext cx="265522" cy="77432"/>
          </a:xfrm>
          <a:custGeom>
            <a:rect b="b" l="l" r="r" t="t"/>
            <a:pathLst>
              <a:path extrusionOk="0" h="170180" w="583564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anchorCtr="0" anchor="t" bIns="16375" lIns="16375" spcFirstLastPara="1" rIns="16375" wrap="square" tIns="16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92100" y="210313"/>
            <a:ext cx="23220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i="0" sz="13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6583680" y="4783455"/>
            <a:ext cx="21030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163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b="0" sz="3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37;p5"/>
          <p:cNvSpPr txBox="1"/>
          <p:nvPr>
            <p:ph idx="2" type="title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b="0" sz="22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b="4320" l="0" r="2181" t="1756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54" name="Google Shape;5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60" name="Google Shape;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b="1" i="0" sz="2700" u="none" cap="none" strike="noStrik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10" name="Google Shape;10;p1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1"/>
            <p:cNvPicPr preferRelativeResize="0"/>
            <p:nvPr/>
          </p:nvPicPr>
          <p:blipFill rotWithShape="1">
            <a:blip r:embed="rId1">
              <a:alphaModFix/>
            </a:blip>
            <a:srcRect b="2040" l="25407" r="0" t="-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1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anchorCtr="0" anchor="ctr" bIns="104000" lIns="104000" spcFirstLastPara="1" rIns="104000" wrap="square" tIns="104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r>
                  <a:t/>
                </a:r>
                <a:endParaRPr b="0" i="0" sz="1592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14" name="Google Shape;14;p1" title="putp_technologies_logo_violet.png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alavat-neftekhim.gazprom.ru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-=Tanya=-\2035 Работа\-=Айдентика 2035=-\лого университета\Univer20_35_RGB_white.emf" id="94" name="Google Shape;9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>
            <p:ph type="title"/>
          </p:nvPr>
        </p:nvSpPr>
        <p:spPr>
          <a:xfrm>
            <a:off x="411100" y="1270000"/>
            <a:ext cx="493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2800">
                <a:solidFill>
                  <a:schemeClr val="dk1"/>
                </a:solidFill>
              </a:rPr>
              <a:t>ПРОКОНТРОЛЬ</a:t>
            </a:r>
            <a:endParaRPr sz="2800"/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411100" y="2105225"/>
            <a:ext cx="3796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ru" sz="15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Система интеллектуального видеомониторинга рабочей дисциплины и поведенческого анализа персонала предприятий производственного сектора</a:t>
            </a:r>
            <a:endParaRPr sz="1500"/>
          </a:p>
        </p:txBody>
      </p:sp>
      <p:sp>
        <p:nvSpPr>
          <p:cNvPr id="97" name="Google Shape;97;p13"/>
          <p:cNvSpPr txBox="1"/>
          <p:nvPr/>
        </p:nvSpPr>
        <p:spPr>
          <a:xfrm>
            <a:off x="411092" y="3578712"/>
            <a:ext cx="4428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ru" sz="205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Молчанов Данила Игоревич</a:t>
            </a:r>
            <a:br>
              <a:rPr lang="ru" sz="205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" sz="205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+7 937 366 13 32</a:t>
            </a:r>
            <a:endParaRPr b="0" i="0" sz="2050" u="none" cap="none" strike="noStrike">
              <a:solidFill>
                <a:srgbClr val="CC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01370" y="380460"/>
            <a:ext cx="2183447" cy="49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411600" y="1524818"/>
            <a:ext cx="83208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ЦЕННОСТЬ, ЦЕННОСТНОЕ ПРЕДЛОЖЕНИЕ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808057" y="2104425"/>
            <a:ext cx="5118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b="0" i="0" lang="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Х,</a:t>
            </a:r>
            <a:endParaRPr b="0" i="0" sz="1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b="0" i="0" lang="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клиентам типа Y </a:t>
            </a:r>
            <a:endParaRPr b="0" i="0" sz="1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ситуации</a:t>
            </a:r>
            <a:r>
              <a:rPr b="0" i="0" lang="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Z </a:t>
            </a:r>
            <a:endParaRPr b="0" i="0" sz="1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проблему</a:t>
            </a:r>
            <a:r>
              <a:rPr b="0" i="0" lang="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P </a:t>
            </a:r>
            <a:endParaRPr b="0" i="0" sz="1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помощью</a:t>
            </a:r>
            <a:r>
              <a:rPr b="0" i="0" lang="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технологии S </a:t>
            </a:r>
            <a:endParaRPr b="0" i="0" sz="1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получать</a:t>
            </a:r>
            <a:r>
              <a:rPr b="0" i="0" lang="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ценность V</a:t>
            </a:r>
            <a:endParaRPr b="0" i="0" sz="12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182" name="Google Shape;182;p22"/>
          <p:cNvSpPr txBox="1"/>
          <p:nvPr/>
        </p:nvSpPr>
        <p:spPr>
          <a:xfrm>
            <a:off x="397495" y="927413"/>
            <a:ext cx="841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98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СЛАЙД ИСПОЛЬЗУЕТСЯ ПОСЛЕ ЭКВАТОРА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3855350" y="2872625"/>
            <a:ext cx="57066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ВЫГОДА КЛИЕНТА</a:t>
            </a:r>
            <a:r>
              <a:rPr b="1"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Исключение простоев из-за нарушений ТБ; минимизация расходов на компенсации при НС; создание оперативной связи «рабочая зона → ТБ → охрана»; автоматизация контроля доступа; переход к управлению на основе статистики и доказательной базы.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3"/>
          <p:cNvPicPr preferRelativeResize="0"/>
          <p:nvPr/>
        </p:nvPicPr>
        <p:blipFill rotWithShape="1">
          <a:blip r:embed="rId3">
            <a:alphaModFix/>
          </a:blip>
          <a:srcRect b="0" l="0" r="43965" t="0"/>
          <a:stretch/>
        </p:blipFill>
        <p:spPr>
          <a:xfrm>
            <a:off x="6043175" y="2114950"/>
            <a:ext cx="2677524" cy="26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/>
        </p:nvSpPr>
        <p:spPr>
          <a:xfrm>
            <a:off x="488944" y="1806888"/>
            <a:ext cx="693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408600" y="1523925"/>
            <a:ext cx="6004800" cy="27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800"/>
              <a:buFont typeface="Roboto"/>
              <a:buAutoNum type="arabicPeriod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B2B</a:t>
            </a:r>
            <a:endParaRPr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800"/>
              <a:buFont typeface="Roboto"/>
              <a:buAutoNum type="arabicPeriod"/>
            </a:pPr>
            <a:r>
              <a:rPr i="0" lang="ru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Общий объём целевого рынка, TAM - ОПО всех классов опасности  </a:t>
            </a: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~</a:t>
            </a:r>
            <a:r>
              <a:rPr i="0" lang="ru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218 тыс. ед</a:t>
            </a: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* 3.5 млн. руб. = ~ 763 млрд. руб.</a:t>
            </a:r>
            <a:endParaRPr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800"/>
              <a:buFont typeface="Roboto"/>
              <a:buAutoNum type="arabicPeriod"/>
            </a:pPr>
            <a:r>
              <a:rPr i="0" lang="ru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Доступный объём рынка, SAM - ОПО 1 класса </a:t>
            </a: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~250 ед. * 3.5 млн. руб. = ~ 875 млн. руб.</a:t>
            </a:r>
            <a:endParaRPr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800"/>
              <a:buFont typeface="Roboto"/>
              <a:buAutoNum type="arabicPeriod"/>
            </a:pPr>
            <a:r>
              <a:rPr i="0" lang="ru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Реально достижимый объём рынка, SOM </a:t>
            </a: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 1 год - 1 объект - 3.5 млн. руб.</a:t>
            </a:r>
            <a:endParaRPr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3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193" name="Google Shape;193;p23"/>
          <p:cNvSpPr txBox="1"/>
          <p:nvPr>
            <p:ph type="title"/>
          </p:nvPr>
        </p:nvSpPr>
        <p:spPr>
          <a:xfrm>
            <a:off x="432325" y="984693"/>
            <a:ext cx="83208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РЫНОК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200" name="Google Shape;200;p24"/>
          <p:cNvSpPr txBox="1"/>
          <p:nvPr/>
        </p:nvSpPr>
        <p:spPr>
          <a:xfrm>
            <a:off x="395007" y="905946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ru" sz="27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КОНКУРЕНТЫ И АНАЛОГИ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24"/>
          <p:cNvGraphicFramePr/>
          <p:nvPr/>
        </p:nvGraphicFramePr>
        <p:xfrm>
          <a:off x="402347" y="14087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{C82087FF-7787-4A4C-85BE-64BC4305FDB2}</a:tableStyleId>
              </a:tblPr>
              <a:tblGrid>
                <a:gridCol w="1546475"/>
                <a:gridCol w="1245050"/>
                <a:gridCol w="1847950"/>
                <a:gridCol w="2153375"/>
                <a:gridCol w="1546475"/>
              </a:tblGrid>
              <a:tr h="65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 u="none" cap="none" strike="noStrike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Характеристики продукта</a:t>
                      </a:r>
                      <a:endParaRPr sz="1000" u="none" cap="none" strike="noStrike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ПРОКОНТРОЛЬ</a:t>
                      </a:r>
                      <a:endParaRPr sz="1000" u="none" cap="none" strike="noStrike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VizorLabs H&amp;S</a:t>
                      </a:r>
                      <a:endParaRPr sz="1000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lt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(Россия, Москва)</a:t>
                      </a:r>
                      <a:endParaRPr sz="1000" u="none" cap="none" strike="noStrike">
                        <a:solidFill>
                          <a:schemeClr val="lt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EYECONT / Малленом Системс (Россия, Новосибирск)	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ВидеоМатрикс (Россия)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Детекция сна / засыпания оператора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✅ Есть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❌ Не заявлено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❌ Не заявлено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❌ Не заявлено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Детекция использования телефона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✅ Есть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❌ </a:t>
                      </a:r>
                      <a:r>
                        <a:rPr lang="ru" sz="900">
                          <a:solidFill>
                            <a:schemeClr val="dk2"/>
                          </a:solidFill>
                        </a:rPr>
                        <a:t>Не заявлено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✅ Есть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❌ </a:t>
                      </a:r>
                      <a:r>
                        <a:rPr lang="ru" sz="900">
                          <a:solidFill>
                            <a:schemeClr val="dk2"/>
                          </a:solidFill>
                        </a:rPr>
                        <a:t>Не заявлено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Идентификация персонала 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✅ Есть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⚠️ Частично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✅ Есть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/>
                        <a:t>⚠️ Частично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Учёт времени нахождения в рабочей зоне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✅ Есть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⚠️ </a:t>
                      </a:r>
                      <a:r>
                        <a:rPr lang="ru" sz="900">
                          <a:solidFill>
                            <a:schemeClr val="dk2"/>
                          </a:solidFill>
                        </a:rPr>
                        <a:t>Частично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✅ Есть 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⚠️ </a:t>
                      </a:r>
                      <a:r>
                        <a:rPr lang="ru" sz="900">
                          <a:solidFill>
                            <a:schemeClr val="dk2"/>
                          </a:solidFill>
                        </a:rPr>
                        <a:t>Частично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Поведенческий анализ (аномальные паттерны)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✅ </a:t>
                      </a:r>
                      <a:r>
                        <a:rPr lang="ru" sz="900">
                          <a:solidFill>
                            <a:schemeClr val="dk2"/>
                          </a:solidFill>
                        </a:rPr>
                        <a:t>Есть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⚠️ </a:t>
                      </a:r>
                      <a:r>
                        <a:rPr lang="ru" sz="900">
                          <a:solidFill>
                            <a:schemeClr val="dk2"/>
                          </a:solidFill>
                        </a:rPr>
                        <a:t>Частично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⚠️ </a:t>
                      </a:r>
                      <a:r>
                        <a:rPr lang="ru" sz="900">
                          <a:solidFill>
                            <a:schemeClr val="dk2"/>
                          </a:solidFill>
                        </a:rPr>
                        <a:t>Частично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/>
                        <a:t>⚠️ </a:t>
                      </a:r>
                      <a:r>
                        <a:rPr lang="ru" sz="900">
                          <a:solidFill>
                            <a:schemeClr val="dk2"/>
                          </a:solidFill>
                        </a:rPr>
                        <a:t>Частично</a:t>
                      </a:r>
                      <a:endParaRPr sz="900"/>
                    </a:p>
                  </a:txBody>
                  <a:tcPr marT="80425" marB="80425" marR="91425" marL="91425" anchor="ctr">
                    <a:lnL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5E7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/>
        </p:nvSpPr>
        <p:spPr>
          <a:xfrm>
            <a:off x="457200" y="1553950"/>
            <a:ext cx="8454600" cy="1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ЧТО ПРОДАЕМ:</a:t>
            </a:r>
            <a:r>
              <a:rPr b="1"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Информационная система анализа</a:t>
            </a: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трудовой дисциплины и ТБ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Монетизация: прямая продажа, подписочная модель, обучение и обслуживание 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Стоимость решения: 3.5 млн. руб.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209" name="Google Shape;209;p25"/>
          <p:cNvSpPr txBox="1"/>
          <p:nvPr>
            <p:ph type="title"/>
          </p:nvPr>
        </p:nvSpPr>
        <p:spPr>
          <a:xfrm>
            <a:off x="457193" y="907456"/>
            <a:ext cx="465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dk1"/>
                </a:solidFill>
              </a:rPr>
              <a:t>БИЗНЕС-МОДЕЛЬ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456817" y="946756"/>
            <a:ext cx="46557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</a:rPr>
              <a:t>БИЗНЕС-МОДЕЛЬ</a:t>
            </a:r>
            <a:endParaRPr/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457193" y="1556131"/>
            <a:ext cx="7993200" cy="24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КАК ПРОДАЕМ: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Прямой выход: Презентация ЛПР (Директор по безопасности/HSE) через демонстрацию кейсов предотвращения ЧП.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Пилот: Бесплатное развертывание на 1 проблемном участке (30–60 дней) для фиксации реальных нарушений.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Защита ROI: Предъявление статистики нарушений за период пилота и расчет потенциальной экономии.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Контракт: Интеграция с существующими системами (СКУД, охрана).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456817" y="946756"/>
            <a:ext cx="46557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БИЗНЕС-МОДЕЛЬ</a:t>
            </a:r>
            <a:endParaRPr/>
          </a:p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>
            <a:off x="456820" y="1593250"/>
            <a:ext cx="19851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Helvetica Neue"/>
                <a:ea typeface="Helvetica Neue"/>
                <a:cs typeface="Helvetica Neue"/>
                <a:sym typeface="Helvetica Neue"/>
              </a:rPr>
              <a:t>Прогноз продаж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aphicFrame>
        <p:nvGraphicFramePr>
          <p:cNvPr id="225" name="Google Shape;225;p27"/>
          <p:cNvGraphicFramePr/>
          <p:nvPr/>
        </p:nvGraphicFramePr>
        <p:xfrm>
          <a:off x="456825" y="211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{42A429C2-DC1E-4073-97A3-86BC8729B8AE}</a:tableStyleId>
              </a:tblPr>
              <a:tblGrid>
                <a:gridCol w="1817875"/>
                <a:gridCol w="1817875"/>
                <a:gridCol w="1817875"/>
                <a:gridCol w="1817875"/>
              </a:tblGrid>
              <a:tr h="45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/>
                        <a:t>Период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/>
                        <a:t>Количественный объем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/>
                        <a:t>Кому и сколько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/>
                        <a:t>Объем в деньгах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</a:tr>
              <a:tr h="7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2026 г.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1 комплексная инсталляция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ФКП «Авангард»: внедрение системы на 1 приоритетном объекте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3,5 млн ₽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85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2027 г.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1 новая инсталляция + 1 сервис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ООО «ГНС»: Внедрение (4,5 млн ₽) + сопровождение «Авангард» (1 млн ₽)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5,5 млн ₽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85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2028 г.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3 пакета расширения + 2 сервиса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Доп. цеха ГНС и Авангарда: 3 новых зоны мониторинга + годовое сопровождение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/>
                        <a:t>10,0 млн ₽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411818" y="653985"/>
            <a:ext cx="465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dk1"/>
                </a:solidFill>
              </a:rPr>
              <a:t>КОМАНДА </a:t>
            </a:r>
            <a:endParaRPr sz="3000">
              <a:solidFill>
                <a:schemeClr val="dk1"/>
              </a:solidFill>
            </a:endParaRPr>
          </a:p>
        </p:txBody>
      </p:sp>
      <p:graphicFrame>
        <p:nvGraphicFramePr>
          <p:cNvPr id="231" name="Google Shape;231;p28"/>
          <p:cNvGraphicFramePr/>
          <p:nvPr/>
        </p:nvGraphicFramePr>
        <p:xfrm>
          <a:off x="319410" y="12003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{C82087FF-7787-4A4C-85BE-64BC4305FDB2}</a:tableStyleId>
              </a:tblPr>
              <a:tblGrid>
                <a:gridCol w="1258175"/>
                <a:gridCol w="1581450"/>
                <a:gridCol w="3642400"/>
                <a:gridCol w="2023175"/>
              </a:tblGrid>
              <a:tr h="49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ФАМИЛИЯ ИМЯ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Роль/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Должность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Функционал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ЧТО БУДЕШЬ ДЕЛАТЬ?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ОПЫТ и КОМПЕТЕНЦИИ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</a:tr>
              <a:tr h="87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Молчанов Данила Игоревич, УУНиТ, 4 курс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Лидер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Управление командой и roadmap продукта; переговоры с потенциальными клиентами; привлечение инвестиций и грантов.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Опыт управления командами до 10 человек; формирование инвестиционных питч-деков; знание 44-ФЗ и 223-ФЗ</a:t>
                      </a:r>
                      <a:endParaRPr sz="1000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Каширин Владимир Юрьевич, УУНиТ, 4 курс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маркетолог, инженер разработчик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Проектирование и дообучение моделей компьютерного зрения; тестирование точности в условиях промышленного освещения; разработка серверной части и дашборда для службы безопасности.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Создатель проектов по детекции объектов на видео; SEO и контент для технических продуктов; формирование УТП</a:t>
                      </a:r>
                      <a:endParaRPr sz="1000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Хамитов Айбулат Расимович</a:t>
                      </a: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УУНиТ, 4 курс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специалист по переговорам,</a:t>
                      </a:r>
                      <a:b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аналитик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Ведение переговоров о пилотных внедрениях; работа с возражениями; исследование рынка и конкурентов; анализ потребностей целевой аудитории; анализ данных пилотных внедрений</a:t>
                      </a:r>
                      <a:endParaRPr sz="1000" u="none" cap="none" strike="noStrike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rgbClr val="132C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Опыт переговоров с предприятиями; проведение анализа рынка и конкурентного ландшафта; анализ данных; </a:t>
                      </a:r>
                      <a:endParaRPr sz="1000">
                        <a:solidFill>
                          <a:srgbClr val="132C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239" name="Google Shape;239;p29"/>
          <p:cNvSpPr txBox="1"/>
          <p:nvPr/>
        </p:nvSpPr>
        <p:spPr>
          <a:xfrm>
            <a:off x="395007" y="1170393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ru" sz="27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ПАРТНЕРЫ (при наличии)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395007" y="1970965"/>
            <a:ext cx="7088400" cy="12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ru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Опишите задачу партнера, которая легла в основу проекта (при наличии).</a:t>
            </a:r>
            <a:endParaRPr b="0" i="1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0" i="1" lang="ru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1" lang="ru" sz="13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Укажите партнеров и иных представителей, заинтересованных в развитии проекта, их роль в проекте (экспертиза, площадка для пилотирования/оборудование/финансирование и т.п.).</a:t>
            </a:r>
            <a:br>
              <a:rPr b="0" i="0" lang="ru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401731" y="1270000"/>
            <a:ext cx="799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ТЕКУЩИЕ РЕЗУЛЬТАТЫ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231550" y="1929900"/>
            <a:ext cx="8874000" cy="28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азработаны </a:t>
            </a:r>
            <a:r>
              <a:rPr b="1"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прототипы ключевых модулей </a:t>
            </a: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детекции (использование телефона, курение, сон, анализ передвижений);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Архитектурная проработка системы;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Выбран технологический стек на базе моделей YOLO;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Создан макет интерфейса с дашбордом метрик. </a:t>
            </a:r>
            <a:endParaRPr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0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401731" y="1270000"/>
            <a:ext cx="7999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2800">
                <a:solidFill>
                  <a:schemeClr val="dk1"/>
                </a:solidFill>
              </a:rPr>
              <a:t>ПЛАНЫ РАЗВИТИЯ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231550" y="1929900"/>
            <a:ext cx="8874000" cy="28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</a:t>
            </a: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ближайшие 6 месяцев - завершение прототипа и запуск пилотного внедрения на 1–2 производственных предприятиях для накопления реальных данных и валидации модели;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12–18 месяцев - ожидается внедрение MVP. </a:t>
            </a:r>
            <a:endParaRPr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1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5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457193" y="80700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rgbClr val="9900FF"/>
                </a:solidFill>
              </a:rPr>
              <a:t>АКТУАЛЬНОСТЬ ИДЕИ</a:t>
            </a:r>
            <a:endParaRPr sz="3000">
              <a:solidFill>
                <a:srgbClr val="9900FF"/>
              </a:solidFill>
            </a:endParaRPr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grpSp>
        <p:nvGrpSpPr>
          <p:cNvPr id="105" name="Google Shape;105;p14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14"/>
            <p:cNvPicPr preferRelativeResize="0"/>
            <p:nvPr/>
          </p:nvPicPr>
          <p:blipFill rotWithShape="1">
            <a:blip r:embed="rId3">
              <a:alphaModFix/>
            </a:blip>
            <a:srcRect b="2040" l="25407" r="0" t="-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14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109" name="Google Shape;109;p14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anchorCtr="0" anchor="ctr" bIns="104000" lIns="104000" spcFirstLastPara="1" rIns="104000" wrap="square" tIns="104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r>
                  <a:t/>
                </a:r>
                <a:endParaRPr b="0" i="0" sz="1592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110" name="Google Shape;110;p14" title="putp_technologies_logo_violet.png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007" y="1386606"/>
            <a:ext cx="5093986" cy="3452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456827" y="1257875"/>
            <a:ext cx="6017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ru">
                <a:latin typeface="Raleway"/>
                <a:ea typeface="Raleway"/>
                <a:cs typeface="Raleway"/>
                <a:sym typeface="Raleway"/>
              </a:rPr>
              <a:t>ЗАПРОС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456818" y="2141946"/>
            <a:ext cx="79932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ru" sz="1400"/>
              <a:t>Опишите запрос (чего сейчас не хватает проекту для достижения ближайших шагов) к </a:t>
            </a:r>
            <a:endParaRPr i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ru" sz="1400"/>
              <a:t>партнерам (нужны ресурсы, доступ к оборудованию, экспертиза и т.п.)</a:t>
            </a:r>
            <a:endParaRPr i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ru" sz="1400"/>
              <a:t>инвесторам, фондам  (сколько денег нужно, на что)</a:t>
            </a:r>
            <a:endParaRPr i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ru" sz="1400"/>
              <a:t>университету (экспертиза, доступ к оборудованию/лаборатории и тп)</a:t>
            </a:r>
            <a:endParaRPr i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i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ru" sz="1400"/>
              <a:t>Опишите, какой результат будет получен при получении данных ресурсов.</a:t>
            </a:r>
            <a:endParaRPr i="1" sz="1400"/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type="title"/>
          </p:nvPr>
        </p:nvSpPr>
        <p:spPr>
          <a:xfrm>
            <a:off x="419317" y="95113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КОНТАКТЫ ЛИДЕРА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71" name="Google Shape;271;p33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272" name="Google Shape;27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 rotWithShape="1">
          <a:blip r:embed="rId4">
            <a:alphaModFix/>
          </a:blip>
          <a:srcRect b="1238" l="3029" r="2897" t="19416"/>
          <a:stretch/>
        </p:blipFill>
        <p:spPr>
          <a:xfrm>
            <a:off x="4442251" y="1595925"/>
            <a:ext cx="2363274" cy="243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8474" y="1489725"/>
            <a:ext cx="1894250" cy="25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3"/>
          <p:cNvSpPr txBox="1"/>
          <p:nvPr/>
        </p:nvSpPr>
        <p:spPr>
          <a:xfrm>
            <a:off x="2628000" y="4063775"/>
            <a:ext cx="3888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351C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Молчанов Данила Игоревич</a:t>
            </a:r>
            <a:br>
              <a:rPr lang="ru" sz="2050">
                <a:solidFill>
                  <a:srgbClr val="351C7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" sz="2050">
                <a:solidFill>
                  <a:srgbClr val="351C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+7 937 366 13 32</a:t>
            </a:r>
            <a:endParaRPr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>
            <p:ph type="title"/>
          </p:nvPr>
        </p:nvSpPr>
        <p:spPr>
          <a:xfrm>
            <a:off x="456817" y="1257881"/>
            <a:ext cx="4655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/>
              <a:t>Приложения </a:t>
            </a:r>
            <a:endParaRPr/>
          </a:p>
        </p:txBody>
      </p:sp>
      <p:sp>
        <p:nvSpPr>
          <p:cNvPr id="281" name="Google Shape;281;p34"/>
          <p:cNvSpPr txBox="1"/>
          <p:nvPr>
            <p:ph idx="1" type="body"/>
          </p:nvPr>
        </p:nvSpPr>
        <p:spPr>
          <a:xfrm>
            <a:off x="456818" y="2340281"/>
            <a:ext cx="799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2" name="Google Shape;282;p34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83" name="Google Shape;28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9" name="Google Shape;289;p35"/>
          <p:cNvSpPr txBox="1"/>
          <p:nvPr/>
        </p:nvSpPr>
        <p:spPr>
          <a:xfrm>
            <a:off x="355340" y="919168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ru" sz="2700" u="none" cap="none" strike="noStrike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УРОВЕНЬ ГОТОВНОСТИ ТЕХНОЛОГИИ</a:t>
            </a:r>
            <a:endParaRPr b="0" i="0" sz="8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90" name="Google Shape;290;p35"/>
          <p:cNvSpPr/>
          <p:nvPr/>
        </p:nvSpPr>
        <p:spPr>
          <a:xfrm>
            <a:off x="264365" y="1406086"/>
            <a:ext cx="88053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ru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 b="0" i="1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382422" y="1987876"/>
            <a:ext cx="4344300" cy="1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ru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ОПИСАНИЕ УРОВНЕЙ ГОТОВНОСТИ И СООТВЕТСТВУЮЩИХ ИМ АРТЕФАКТОВ</a:t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2" name="Google Shape;292;p35"/>
          <p:cNvGraphicFramePr/>
          <p:nvPr/>
        </p:nvGraphicFramePr>
        <p:xfrm>
          <a:off x="382422" y="23315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{7AC08705-A37A-4F1A-855E-AA2206566AF8}</a:tableStyleId>
              </a:tblPr>
              <a:tblGrid>
                <a:gridCol w="975550"/>
                <a:gridCol w="3449300"/>
                <a:gridCol w="3623525"/>
              </a:tblGrid>
              <a:tr h="52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Уровень готовности технологии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Краткое описание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Артефакт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1-3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Формирование концепции, лабораторные исследования, создание макета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Научные статьи, отчеты о моделировании, письма заинтересованности от партнеров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4-6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Создание прототипа, подтверждение характеристик в лабораторных условиях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Фото/видео работающего лабораторного макета, протоколы успешных экспериментов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0D9"/>
                    </a:solidFill>
                  </a:tcPr>
                </a:tc>
              </a:tr>
              <a:tr h="34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Пилотирование проекта (опытные испытания)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Видеодемонстрация работы прототипа в промышленных условиях, отчет независимого тестирования.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Предсерийное производство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Акт о завершении пилотного проекта, отзыв пилотного заказчика, данные о стабильности работы.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Серийное производство, коммерческое использование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ru" sz="900" u="none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Контракты на продажу, фото серийного производства, отзывы клиентов.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0800" marB="20800" marR="41600" marL="41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3" name="Google Shape;2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99" name="Google Shape;299;p36"/>
          <p:cNvSpPr txBox="1"/>
          <p:nvPr/>
        </p:nvSpPr>
        <p:spPr>
          <a:xfrm>
            <a:off x="395007" y="1011725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ru" sz="2700" u="none" cap="none" strike="noStrike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ПРОГРЕСС ЗА ВРЕМЯ АКСЕЛЕРАЦИИ</a:t>
            </a:r>
            <a:endParaRPr b="0" i="0" sz="8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00" name="Google Shape;300;p36"/>
          <p:cNvSpPr/>
          <p:nvPr/>
        </p:nvSpPr>
        <p:spPr>
          <a:xfrm>
            <a:off x="406689" y="1599040"/>
            <a:ext cx="85440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Опишите чего удалось достигнуть за время акселерации относительно решения, партнерства, проработки бизнес-составляющей.</a:t>
            </a:r>
            <a:endParaRPr b="0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01" name="Google Shape;301;p36"/>
          <p:cNvGraphicFramePr/>
          <p:nvPr/>
        </p:nvGraphicFramePr>
        <p:xfrm>
          <a:off x="1169222" y="218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{C82087FF-7787-4A4C-85BE-64BC4305FDB2}</a:tableStyleId>
              </a:tblPr>
              <a:tblGrid>
                <a:gridCol w="2961275"/>
                <a:gridCol w="34571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До участия в акселерационной программе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2"/>
                          </a:solidFill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После участия в акселерационной программе</a:t>
                      </a:r>
                      <a:endParaRPr sz="800" u="none" cap="none" strike="noStrike">
                        <a:solidFill>
                          <a:schemeClr val="dk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9AA"/>
                    </a:solidFill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Уровень готовности технологии - 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Уровень готовности технологии - 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Производственная готовность - 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(при наличии)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Производственная готовность - 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(при наличии)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Рыночная готовность -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Рыночная готовность -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Партнерства -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Партнерства -</a:t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2" name="Google Shape;30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8" name="Google Shape;308;p37"/>
          <p:cNvSpPr txBox="1"/>
          <p:nvPr/>
        </p:nvSpPr>
        <p:spPr>
          <a:xfrm>
            <a:off x="395007" y="1064614"/>
            <a:ext cx="8544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ru" sz="2700" u="none" cap="none" strike="noStrike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ЭКСПЕРТНОЕ ЗАКЛЮЧЕНИЕ</a:t>
            </a:r>
            <a:endParaRPr b="0" i="0" sz="8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09" name="Google Shape;309;p37"/>
          <p:cNvSpPr/>
          <p:nvPr/>
        </p:nvSpPr>
        <p:spPr>
          <a:xfrm>
            <a:off x="406708" y="2022151"/>
            <a:ext cx="74211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ru" sz="13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 b="0" i="1" sz="8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403346" y="3454060"/>
            <a:ext cx="50244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ru" sz="14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!ВАЖНО!</a:t>
            </a:r>
            <a:br>
              <a:rPr b="0" i="1" lang="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1" lang="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Укажите ФИО эксперта и ссылку на профиль в ИС «Эксперты НТИ».</a:t>
            </a:r>
            <a:endParaRPr b="0" i="1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1" name="Google Shape;3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456817" y="8287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ПРОБЛЕМА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56825" y="1408375"/>
            <a:ext cx="86487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spAutoFit/>
          </a:bodyPr>
          <a:lstStyle/>
          <a:p>
            <a:pPr indent="-3683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ru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Простои производства как следствие нарушения ТБ (15-25% от общих простоев);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ru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Значительные расходы на компенсацию ущерба при наступлении НС (до 10 млн.руб. при наступлении смерти, до 8 млн.руб. при вреде здоровью)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ru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Отсутствие своевременной связи между контролирующими службами (ТБ &lt;- рабочее пространство -&gt; охранный пост);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ru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Контроль присутствия и доступа работника на предприятии;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i="0" lang="ru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2200" u="none" cap="none" strike="noStrike">
              <a:solidFill>
                <a:srgbClr val="132C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456817" y="1035369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ЦЕЛЕВАЯ АУДИТОРИЯ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456825" y="1802224"/>
            <a:ext cx="7993200" cy="22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Предприятия с классом опасности 1: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Промышленные предприятия по производству взрывоопасных веществ (ФКП «Авангард»)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Нефтехимические предприятия занимающиеся нефтепереработкой и производством минеральных удобрений, требующие повышенного внимания к ТБ (</a:t>
            </a:r>
            <a:r>
              <a:rPr lang="ru" sz="18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ООО «Газпром нефтехим Салават»</a:t>
            </a:r>
            <a:r>
              <a:rPr lang="ru" sz="1800">
                <a:latin typeface="Roboto"/>
                <a:ea typeface="Roboto"/>
                <a:cs typeface="Roboto"/>
                <a:sym typeface="Roboto"/>
              </a:rPr>
              <a:t>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456817" y="82925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456825" y="1397625"/>
            <a:ext cx="8511900" cy="3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b="1"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Информационная система</a:t>
            </a:r>
            <a:r>
              <a:rPr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по анализу и выявлению нарушения трудовой дисциплины.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Контроль режима на производственном объекте: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b="1"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идентификация </a:t>
            </a:r>
            <a:r>
              <a:rPr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работников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b="1"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количество </a:t>
            </a:r>
            <a:r>
              <a:rPr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сотрудников в рабочей зоне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b="1"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время</a:t>
            </a:r>
            <a:r>
              <a:rPr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нахождения в рабочей зоне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b="1"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контроль </a:t>
            </a:r>
            <a:r>
              <a:rPr lang="ru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доступа на объект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rgbClr val="1D1D1B"/>
                </a:solidFill>
                <a:latin typeface="Roboto"/>
                <a:ea typeface="Roboto"/>
                <a:cs typeface="Roboto"/>
                <a:sym typeface="Roboto"/>
              </a:rPr>
              <a:t>Подсистема </a:t>
            </a:r>
            <a:r>
              <a:rPr b="1" lang="ru" sz="1800">
                <a:solidFill>
                  <a:srgbClr val="1D1D1B"/>
                </a:solidFill>
                <a:latin typeface="Roboto"/>
                <a:ea typeface="Roboto"/>
                <a:cs typeface="Roboto"/>
                <a:sym typeface="Roboto"/>
              </a:rPr>
              <a:t>уведомления </a:t>
            </a:r>
            <a:r>
              <a:rPr lang="ru" sz="1800">
                <a:solidFill>
                  <a:srgbClr val="1D1D1B"/>
                </a:solidFill>
                <a:latin typeface="Roboto"/>
                <a:ea typeface="Roboto"/>
                <a:cs typeface="Roboto"/>
                <a:sym typeface="Roboto"/>
              </a:rPr>
              <a:t>ответственных лиц по технике безопасности</a:t>
            </a:r>
            <a:endParaRPr sz="1800">
              <a:solidFill>
                <a:srgbClr val="1D1D1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D1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Roboto"/>
              <a:buChar char="●"/>
            </a:pPr>
            <a:r>
              <a:rPr b="1" lang="ru" sz="1800">
                <a:solidFill>
                  <a:srgbClr val="1D1D1B"/>
                </a:solidFill>
                <a:latin typeface="Roboto"/>
                <a:ea typeface="Roboto"/>
                <a:cs typeface="Roboto"/>
                <a:sym typeface="Roboto"/>
              </a:rPr>
              <a:t>Анализ </a:t>
            </a:r>
            <a:r>
              <a:rPr lang="ru" sz="1800">
                <a:solidFill>
                  <a:srgbClr val="1D1D1B"/>
                </a:solidFill>
                <a:latin typeface="Roboto"/>
                <a:ea typeface="Roboto"/>
                <a:cs typeface="Roboto"/>
                <a:sym typeface="Roboto"/>
              </a:rPr>
              <a:t>статистики, ведение базы нарушений, создание отчетности</a:t>
            </a:r>
            <a:endParaRPr sz="1800">
              <a:solidFill>
                <a:srgbClr val="1D1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423092" y="60975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23100" y="1270000"/>
            <a:ext cx="68667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b="1"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Поведенческий анализ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выявление отвлечения на посторонние дела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5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550" y="2426951"/>
            <a:ext cx="2961800" cy="197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4825" y="2428252"/>
            <a:ext cx="2961800" cy="197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600" y="2427388"/>
            <a:ext cx="2940225" cy="19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456817" y="82925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5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3200" y="1270000"/>
            <a:ext cx="4655699" cy="380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161" name="Google Shape;161;p20"/>
          <p:cNvSpPr txBox="1"/>
          <p:nvPr/>
        </p:nvSpPr>
        <p:spPr>
          <a:xfrm>
            <a:off x="403084" y="1223283"/>
            <a:ext cx="6803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375" lIns="16375" spcFirstLastPara="1" rIns="16375" wrap="square" tIns="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ru" sz="27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ТЕХНОЛОГИЧЕСКОЕ ЯДРО ПРОЕКТА</a:t>
            </a:r>
            <a:endParaRPr b="0" i="0" sz="2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403075" y="1807164"/>
            <a:ext cx="6018600" cy="22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600">
                <a:latin typeface="Helvetica Neue"/>
                <a:ea typeface="Helvetica Neue"/>
                <a:cs typeface="Helvetica Neue"/>
                <a:sym typeface="Helvetica Neue"/>
              </a:rPr>
              <a:t>Технологическое ядро системы основано на нейронных сетях компьютерного зрения: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600">
                <a:latin typeface="Helvetica Neue"/>
                <a:ea typeface="Helvetica Neue"/>
                <a:cs typeface="Helvetica Neue"/>
                <a:sym typeface="Helvetica Neue"/>
              </a:rPr>
              <a:t>Решение относится к критической технологии «Технологии искусственного интеллекта и машинного обучения».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24910" r="25938" t="15182"/>
          <a:stretch/>
        </p:blipFill>
        <p:spPr>
          <a:xfrm>
            <a:off x="6467899" y="2317699"/>
            <a:ext cx="2258850" cy="275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456817" y="1173405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r>
              <a:rPr lang="ru" sz="3000">
                <a:solidFill>
                  <a:srgbClr val="980000"/>
                </a:solidFill>
              </a:rPr>
              <a:t>*</a:t>
            </a:r>
            <a:endParaRPr sz="3000">
              <a:solidFill>
                <a:srgbClr val="980000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530725" y="2037541"/>
            <a:ext cx="65139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b="0" i="1" lang="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Уровень локализации</a:t>
            </a:r>
            <a:endParaRPr b="0" i="1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b="0" i="1" lang="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Какое оборудование, помещения и программное обеспечение нужны для производства продукта?</a:t>
            </a:r>
            <a:endParaRPr b="0" i="1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b="0" i="1" lang="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Какие материалы, расходники и другие ресурсы потребуются для производства?</a:t>
            </a:r>
            <a:endParaRPr b="0" i="1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b="0" i="1" lang="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Какие технологические операции и действия нужно выполнить для производства?</a:t>
            </a:r>
            <a:endParaRPr b="0" i="1" sz="1400" u="none" cap="none" strike="noStrike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sp>
        <p:nvSpPr>
          <p:cNvPr id="172" name="Google Shape;172;p21"/>
          <p:cNvSpPr txBox="1"/>
          <p:nvPr/>
        </p:nvSpPr>
        <p:spPr>
          <a:xfrm>
            <a:off x="390525" y="4426450"/>
            <a:ext cx="841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98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* для разработок поздних стадий (уровень технологической готовности выше - 6)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22275" y="742300"/>
            <a:ext cx="841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98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СЛАЙД ИСПОЛЬЗУЕТСЯ ПОСЛЕ ЭКВАТОРА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