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4" r:id="rId3"/>
  </p:sldMasterIdLst>
  <p:sldIdLst>
    <p:sldId id="256" r:id="rId4"/>
    <p:sldId id="258" r:id="rId5"/>
    <p:sldId id="259" r:id="rId6"/>
    <p:sldId id="263" r:id="rId7"/>
    <p:sldId id="264" r:id="rId8"/>
    <p:sldId id="260" r:id="rId9"/>
    <p:sldId id="261" r:id="rId10"/>
    <p:sldId id="262" r:id="rId11"/>
    <p:sldId id="25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3AEDEEE-5DF1-42CA-B1A6-2FAC25B0D6D7}">
  <a:tblStyle styleId="{13AEDEEE-5DF1-42CA-B1A6-2FAC25B0D6D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F491CBB-815D-447F-B936-59A094E211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AA0D0E0-A3E7-4434-8BBB-2588431FC81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8EFCB3E-942C-4153-9858-F96EADE1AEC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EC1F2C9-4994-4694-BFF6-384B5EA1ED1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97CA73C-B394-4A2C-B912-6C988C6B1E9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F1C71E7-542B-444B-8042-F1E4A7C7462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0717E50-EAEA-4B0B-A32A-81704F186B0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E69F86-C03E-45A1-B2D0-5D41367193B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40FEA13-16B8-472C-8363-9F2511D3229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5661D36-B781-4031-A1C4-7327264F7FA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1947ED9-9F4E-49D6-8927-84F1F903AEB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409229F-B9D3-43B7-80CF-502CA73161B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E0172AB-678C-43DA-B419-4E2C7B2A06E6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65A016F-7204-4E61-B1CE-D30BB06A62B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BCB2B52-214A-4E8D-9BA6-A2A35909B43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A7C3378-4A63-4C8B-8350-EFC073A60B6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A5A0110-DCAF-4716-84F6-9E852DE1936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D086B6D-7375-4B77-8574-49CA1E6EF1E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D059E25-D3AE-4304-BDE9-716FDCE6272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879A460-12B9-4E50-9AE0-F242312A15B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BD77E5A8-6EF9-43EC-8A9B-6DD9F6EE659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DA62D0E-40AE-42BB-9A95-5BDABD6DE3B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9A5BDD7-6911-4113-8BC0-9ED6AB8E58D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2B23949-6A24-4066-B5CB-B37B9EBA72F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59391C4-0A5E-43C2-8B91-A437C94A336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277301B-9FF7-4F7F-88FA-8036CE46947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4995700-BE59-4979-80C4-9AAA40A81A1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310AC59-7D13-444C-B60E-ADE8A73E606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5AC94B8-093B-449A-94D3-0D9A6C1A3BC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CB072AF-4750-473A-A987-3BDF27DC15D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F62A2F0-B135-4ABE-B6A3-0F8AF497946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D384C14-A9C8-42A4-9BAC-A18E4D0B2C4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96B8B33-8D1D-4732-8803-50AA9E30F5F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3FCFB2F-6BE6-40A0-8A63-E1723B4A92F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C859612-47AD-415C-9159-610D561236B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4318452-3A58-4044-B7FF-2B599F4F43B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092BA90-C694-474A-BC2D-CE50808F774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9F1040-8FD3-495F-9686-80948BD5E245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D9B089E-71D7-42E8-BC55-F0AF7FF7CDD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104001B-5E38-42BD-8E7D-2B2F4DE91DD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ed-mos.ru" TargetMode="External"/><Relationship Id="rId2" Type="http://schemas.openxmlformats.org/officeDocument/2006/relationships/hyperlink" Target="http://dixion.ru" TargetMode="Externa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://medplant.ru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;p1"/>
          <p:cNvSpPr/>
          <p:nvPr/>
        </p:nvSpPr>
        <p:spPr>
          <a:xfrm>
            <a:off x="874440" y="3067560"/>
            <a:ext cx="9309600" cy="486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>
              <a:lnSpc>
                <a:spcPct val="108000"/>
              </a:lnSpc>
              <a:tabLst>
                <a:tab pos="0" algn="l"/>
              </a:tabLst>
            </a:pPr>
            <a:r>
              <a:rPr lang="ru-RU" sz="2400" b="1" strike="noStrike" spc="-1">
                <a:solidFill>
                  <a:schemeClr val="lt1"/>
                </a:solidFill>
                <a:latin typeface="Arial"/>
                <a:ea typeface="Arial"/>
              </a:rPr>
              <a:t>Аспиратор реанимационный портативный «Эйр-Клир»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"/>
          <p:cNvSpPr txBox="1">
            <a:spLocks noGrp="1"/>
          </p:cNvSpPr>
          <p:nvPr>
            <p:ph type="title" idx="4294967295"/>
          </p:nvPr>
        </p:nvSpPr>
        <p:spPr>
          <a:xfrm>
            <a:off x="720000" y="1082880"/>
            <a:ext cx="99840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ПРОБЛЕМА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"/>
          <p:cNvSpPr/>
          <p:nvPr/>
        </p:nvSpPr>
        <p:spPr>
          <a:xfrm>
            <a:off x="155860" y="1395339"/>
            <a:ext cx="11880300" cy="50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Статистика смертности: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Инородное тело (например, еда).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США: около 4 000–5 000 смертей в год (пища — ведущая причина, особенно у пожилых).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Дети до 4 лет: одна из главных причин несчастных случаев со смертью (до 10–15% от всех случаев удушья).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Россия: точной статистики нет, но ориентировочно 2 000–4 000 смертей в год.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Аспирация рвотными массами.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До 10–20% всех летальных исходов вне больницы при тяжёлой алкогольной/наркотической интоксикации.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ОНМК (инсульт): аспирационная пневмония развивается у 30–50% больных с дисфагией, смертность достигает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15–30% среди госпитализированных.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Кровь в дыхательных путях.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Травма: до 2–5% смертей при политравме связаны с аспирацией крови.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Легочное кровотечение: общая летальность от асфиксии кровью достигает 20–40% при массивном объёме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(&gt;400 мл за 24 часа).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Общая оценка:</a:t>
            </a:r>
            <a:endParaRPr sz="1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развитых странах в структуре внезапной смерти (исключая инфаркты и инсульты) засорение дыхательных путей даёт: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Взрослые: до 1–2% от всех смертей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Дети: до 3–5% (лидирует среди несчастных случаев дома)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Для США это около 15 000–25 000 смертей в год суммарно по трём категориям. Для России — вероятно, 10 000–20 000 смертей в год, но точные данные отсутствуют из-за неполной судебно-медицинской статистики.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5223" y="1899546"/>
            <a:ext cx="3400921" cy="305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title" idx="4294967295"/>
          </p:nvPr>
        </p:nvSpPr>
        <p:spPr>
          <a:xfrm>
            <a:off x="188640" y="1082880"/>
            <a:ext cx="10515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ПРОБЛЕМА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"/>
          <p:cNvSpPr/>
          <p:nvPr/>
        </p:nvSpPr>
        <p:spPr>
          <a:xfrm>
            <a:off x="188650" y="1395350"/>
            <a:ext cx="12192000" cy="48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Способы экстренной помощи при нарушении проходимости дыхательных путей и их недостатки: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Приём Геймлиха (абдоминальные толчки).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работает: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Форсированный выдох через сдавленный живот.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хуже: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Эффективен только для плотного инородного тела (кусок пищи, мелкая игрушка)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Бесполезен и опасен при жидкой обструкции (кровь, рвота, вода) — жидкость просто не вылетит, а аспирация усугубится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При неправильном выполнении — травма внутренних органов (разрыв селезёнки, печени)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Нельзя применять у младенцев, беременных, очень тучных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«Эйр-Клир» лучше: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Это единственный метод для жидкой обструкции. Геймлих + аспиратор дополняют друг друга, а не заменяют.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Ручная медицинская груша (резиновая).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работает: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Сжимание — создание разрежения.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хуже: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Очень слабый и кратковременный поток воздуха (пиковое давление &lt; 20 кПа)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Не создаёт постоянного вакуума — приходится сжимать снова и снова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Быстро забивается густой мокротой и кровью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Нет фильтра — инфекция может попасть обратно в дыхательные пути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Невозможно регулировать мощность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«Эйр-Клир» лучше: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Даёт стабильное отрицательное давление (50–60 кПа), работает без перерыва, есть гидрофобный фильтр и контейнер для сбора биожидкостей.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Шприц 50–100 мл с катетером/трубкой.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работает: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Ручное вытягивание поршня.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хуже: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Очень маленький объём (максимум 50–100 мл за одно движение)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Требует двух рук (одна держит шприц, другая — катетер)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После каждого вытягивания нужно отсоединять катетер, выталкивать содержимое, подсоединять снова — теряются драгоценные секунды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Почему «Эйр-Клир» лучше:</a:t>
            </a: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Непрерывная работа, большая вместимость контейнера (200–600 мл), одна рука свободна для других манипуляций.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>
            <a:spLocks noGrp="1"/>
          </p:cNvSpPr>
          <p:nvPr>
            <p:ph type="title" idx="4294967295"/>
          </p:nvPr>
        </p:nvSpPr>
        <p:spPr>
          <a:xfrm>
            <a:off x="131400" y="1330200"/>
            <a:ext cx="10515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РЕЗУЛЬТАТЫ ОПРОСА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131400" y="1642665"/>
            <a:ext cx="52635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Сталкивались ли вы когда-нибудь с ситуацией, когда человек (вы или рядом) подавился так, что не мог дышать/говорить?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000" y="2203749"/>
            <a:ext cx="3893750" cy="190658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6"/>
          <p:cNvSpPr/>
          <p:nvPr/>
        </p:nvSpPr>
        <p:spPr>
          <a:xfrm>
            <a:off x="101038" y="4150765"/>
            <a:ext cx="3561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1828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Если да, то чем был вызван инцидент?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025" y="4647050"/>
            <a:ext cx="3561000" cy="197658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6"/>
          <p:cNvSpPr/>
          <p:nvPr/>
        </p:nvSpPr>
        <p:spPr>
          <a:xfrm>
            <a:off x="6568800" y="1642680"/>
            <a:ext cx="298620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84225" rIns="91425" bIns="842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Каким способом пытались помочь?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8788" y="2098115"/>
            <a:ext cx="3893760" cy="188892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6"/>
          <p:cNvSpPr/>
          <p:nvPr/>
        </p:nvSpPr>
        <p:spPr>
          <a:xfrm>
            <a:off x="6539850" y="3987024"/>
            <a:ext cx="52635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Испытывали ли вы страх, что подручных средств (например, щипцов) нет, а пальцы неэффективны?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9850" y="4661526"/>
            <a:ext cx="3951627" cy="19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"/>
          <p:cNvSpPr/>
          <p:nvPr/>
        </p:nvSpPr>
        <p:spPr>
          <a:xfrm>
            <a:off x="309240" y="1189440"/>
            <a:ext cx="47391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Как вы оцениваете свои навыки оказания первой помощи при обструкции дыхательных путей?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9240" y="1797480"/>
            <a:ext cx="3820320" cy="190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7"/>
          <p:cNvSpPr/>
          <p:nvPr/>
        </p:nvSpPr>
        <p:spPr>
          <a:xfrm>
            <a:off x="527760" y="3954960"/>
            <a:ext cx="43020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Если бы аппарат был сертифицирован, стоил ~3000 руб. и не требовал расходников — стали бы вы держать его в домашней аптечке?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240" y="4942080"/>
            <a:ext cx="3490560" cy="172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7"/>
          <p:cNvSpPr/>
          <p:nvPr/>
        </p:nvSpPr>
        <p:spPr>
          <a:xfrm>
            <a:off x="6715825" y="1189393"/>
            <a:ext cx="54759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Считаете ли вы, что такой аппарат может заменить обучение приёму Геймлиха в школах и на курсах?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5688" y="1732850"/>
            <a:ext cx="4110473" cy="20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/>
          <p:nvPr/>
        </p:nvSpPr>
        <p:spPr>
          <a:xfrm>
            <a:off x="6715825" y="4045790"/>
            <a:ext cx="5475900" cy="5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 Что, по вашему мнению, будет главным барьером для внедрения в России?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0000" y="4594196"/>
            <a:ext cx="4281839" cy="2031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"/>
          <p:cNvSpPr txBox="1">
            <a:spLocks noGrp="1"/>
          </p:cNvSpPr>
          <p:nvPr>
            <p:ph type="title" idx="4294967295"/>
          </p:nvPr>
        </p:nvSpPr>
        <p:spPr>
          <a:xfrm>
            <a:off x="188640" y="1082880"/>
            <a:ext cx="10515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188650" y="1395725"/>
            <a:ext cx="5420100" cy="6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>
                <a:solidFill>
                  <a:schemeClr val="dk1"/>
                </a:solidFill>
              </a:rPr>
              <a:t>Биомедицинские </a:t>
            </a: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когнитивные технологии здорового и активного долголетия.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Технологии создания отечественных средств производства и научного приборостроения.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Компактный "пылесос" для оказания экстренной помощи. Он очищает дыхательные пути от рвотных масс, крови или пищи, втягивая их в прозрачную банку с помощью гибкого катетера. Аспиратор имеет регулятор мощности для взрослых и младенцев, а также автоматическую защиту от переполнения. Работает от аккумулятора и может быть настроен на прерывистый режим для бережного отхождения мокроты. 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Аппарат «Эйр-Клир» решает проблему засорения дыхательных путей только жидким содержимым (кровь, рвота, слизь, вода). Работает так: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Создаёт вакуум 50–60 кПа — этого достаточно, чтобы оторвать жидкость от стенок трахеи и глотки.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Катетер вводится в ротоглотку или трахею (через интубационную трубку или ларингеальную маску).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Жидкость засасывается в прозрачный 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контейнер — вы видите, сколько удалили.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Гидрофобный фильтр блокирует инфекцию — 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ничего не попадает в насос и воздух.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Результат: просвет дыхательных путей 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освобождается, воздух проходит в лёгкие. 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Пациент не задыхается.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29950" y="4570575"/>
            <a:ext cx="2275000" cy="203824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"/>
          <p:cNvSpPr/>
          <p:nvPr/>
        </p:nvSpPr>
        <p:spPr>
          <a:xfrm>
            <a:off x="5818800" y="1395725"/>
            <a:ext cx="6373200" cy="62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Текущие параметры «Эйр-Клир» (что есть сейчас):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Отрицательное давление: 50–60 кПа (375–450 мм рт. ст.). Этого достаточно для удаления крови, рвотных масс, слизи и воды, но не для плотного инородного тела.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Поток воздуха: 20–30 л/мин на старте, при открытом катетере.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Объём контейнера: 200–600 мл, прозрачный с разметкой.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Привод: ручной (ножная помпа) или аккумуляторный, в зависимости от версии.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Фильтр: гидрофобный, 0,2–0,5 мкм, защищает насос и воздух от биожидкостей.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Вес: 1,5–3 кг.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Время работы от АКБ: 30–60 минут непрерывно.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Катетеры: 2–4 штуки в комплекте (размеры 8–16 Fr, детский/взрослый, мягкий/жёсткий).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Шум: 50–65 дБ (тише бытового пылесоса, громче разговора).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Целевые параметры (к чему стоит стремиться в идеальном аспираторе):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Давление: 60–80 кПа. Это позволит работать с густой мокротой и мелкими плотными фрагментами.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Поток: стабильные 30–40 л/мин даже при частично пережатом катетере (не только на старте).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Автономность: не менее 2–3 часов от аккумулятора, чтобы хватило на транспортировку и ожидание в приёмном покое.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Вес: менее 1 кг, чтобы носить на ремне или в кармане укладки.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Регулировка давления: ступенчатая или плавная, чтобы не травмировать слизистую у детей или при хрупких тканях (например, после операции на гортани).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Защита от переполнения: автоматическое отключение всасывания при заполнении контейнера (сейчас её почти нет в портативных моделях).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Бесшумность: &lt;40 дБ, чтобы использовать у спящего пациента или в тихой реанимации.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Стерилизация всего контура: чтобы насос можно было полностью разобрать и автоклавировать (сейчас — только контейнер и катетеры).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 Универсальный катетер: один мягкий, но с жёстким направителем, чтобы доставать до нижней глотки и не травмировать.</a:t>
            </a:r>
            <a:endParaRPr sz="1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"/>
          <p:cNvSpPr txBox="1">
            <a:spLocks noGrp="1"/>
          </p:cNvSpPr>
          <p:nvPr>
            <p:ph type="title" idx="4294967295"/>
          </p:nvPr>
        </p:nvSpPr>
        <p:spPr>
          <a:xfrm>
            <a:off x="188640" y="1082880"/>
            <a:ext cx="10515300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45F8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rgbClr val="8C45F8"/>
                </a:solidFill>
                <a:latin typeface="Arial"/>
                <a:ea typeface="Arial"/>
                <a:cs typeface="Arial"/>
                <a:sym typeface="Arial"/>
              </a:rPr>
              <a:t>КОНКУРЕНТЫ И АНАЛОГИ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7" name="Google Shape;197;p1"/>
          <p:cNvGraphicFramePr/>
          <p:nvPr/>
        </p:nvGraphicFramePr>
        <p:xfrm>
          <a:off x="206878" y="1395375"/>
          <a:ext cx="11765950" cy="5165550"/>
        </p:xfrm>
        <a:graphic>
          <a:graphicData uri="http://schemas.openxmlformats.org/drawingml/2006/table">
            <a:tbl>
              <a:tblPr>
                <a:noFill/>
                <a:tableStyleId>{13AEDEEE-5DF1-42CA-B1A6-2FAC25B0D6D7}</a:tableStyleId>
              </a:tblPr>
              <a:tblGrid>
                <a:gridCol w="65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6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2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7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Фирмы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Характеристика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Прямой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Косвенный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Ключевое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3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Компания «Dixion». Адрес: Москва, Тимирязевская улица, дом 1, помещение I, комната 2Б. Компания была основана в 2003 году. Ссылка: </a:t>
                      </a:r>
                      <a:r>
                        <a:rPr lang="ru-RU" sz="1000" b="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"/>
                        </a:rPr>
                        <a:t>dixion.ru</a:t>
                      </a: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. Продукт: “Vacus 7018”.Характеристика продукта: это портативное устройство с производительностью 18 л/мин и уровнем вакуума 80 кПа. Аспиратор подходит для использования в операционных, реанимационных отделениях и для ухода за пациентами с нарушением дыхательных функций. 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Компания «Med-Mos». Адрес: г. Москва, пер. Мажоров переулок, д. 14 . Компания была основана в 2007 году. Ссылка: </a:t>
                      </a:r>
                      <a:r>
                        <a:rPr lang="ru-RU" sz="1000" b="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/>
                        </a:rPr>
                        <a:t>med-mos.ru</a:t>
                      </a: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. Продукт:”Н003-А”. Характеристика продукта: это безмасляный отсасыватель для использования в медицинских учреждениях, машинах скорой помощи, реанимационных автомобилях, а также для ухода за больными в домашних условиях. Компания была основана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Компания «Мед Плант». Адрес: г. Москва, Волгоградский проспект, д. 42, корп. 5, этаж 2, помещ. I, ком. 296-318. Компания была основана в 2000 году. Ссылка: </a:t>
                      </a:r>
                      <a:r>
                        <a:rPr lang="ru-RU" sz="1000" b="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medplant.ru</a:t>
                      </a: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. Продукт: “АПМ-МП-1”. Характеристика продукта: это аппарат для экстренного удаления жидкости, слизи и сгустков крови из верхних дыхательных путей у взрослых, детей и новорожденных (с весом от 3 кг) при проведении реанимации .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Наш продукт «Эйр-Клир»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defRPr sz="1400" u="none" strike="noStrike" cap="none"/>
                      </a:pPr>
                      <a:r>
                        <a:rPr lang="ru-RU" sz="10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5"/>
          <p:cNvGraphicFramePr/>
          <p:nvPr/>
        </p:nvGraphicFramePr>
        <p:xfrm>
          <a:off x="379470" y="1129363"/>
          <a:ext cx="11433075" cy="3389320"/>
        </p:xfrm>
        <a:graphic>
          <a:graphicData uri="http://schemas.openxmlformats.org/drawingml/2006/table">
            <a:tbl>
              <a:tblPr>
                <a:noFill/>
                <a:tableStyleId>{EF491CBB-815D-447F-B936-59A094E21169}</a:tableStyleId>
              </a:tblPr>
              <a:tblGrid>
                <a:gridCol w="155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2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Критерии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Наш продукт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1) Эффективность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2) Безопасность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3) Доступность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4,66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3,33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4,00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ru-RU" sz="1600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4,33</a:t>
                      </a:r>
                      <a:endParaRPr sz="16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075" marR="91075" marT="45725" marB="457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4" name="Google Shape;174;p5"/>
          <p:cNvSpPr/>
          <p:nvPr/>
        </p:nvSpPr>
        <p:spPr>
          <a:xfrm rot="-600" flipH="1">
            <a:off x="76359" y="4938150"/>
            <a:ext cx="12039300" cy="19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Ключевые преимущества: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Наш аппарат «Эйр‑Клир» эффективнее, потому что: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1)создаёт стабильный вакуум 50–60 кПа — выше и стабильнее, чем у «Н003‑А», «АПМ‑МП‑1» и «Vacus 7018»;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2)оснащён гидрофобным фильтром — лучше защищает от инфекций по сравнению с аналогами, где фильтрация может быть менее совершенной;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3)имеет прозрачный контейнер для сбора жидкости — позволяет сразу видеть объём удалённого содержимого (в «Н003‑А», «АПМ‑МП‑1» и «Vacus 7018» такой наглядности может не быть);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4)удобен в применении — совместим с интубационной трубкой и ларингеальной маской, что даёт преимущество перед упомянутыми моделями в скорости и безопасности манипуляций.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Доступнее моделей «АПМ‑МП‑1», «Н003‑А» и «Vacus 7018»: его стоимость составляет около 3 000 рублей — заметно ниже, чем у аналогов. При этом «Эйр‑Клир» не уступает им по функциональности.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20;p2"/>
          <p:cNvSpPr/>
          <p:nvPr/>
        </p:nvSpPr>
        <p:spPr>
          <a:xfrm>
            <a:off x="157320" y="1027080"/>
            <a:ext cx="371844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ru-RU" sz="2400" b="1" strike="noStrike" spc="-1">
                <a:solidFill>
                  <a:srgbClr val="8C45F8"/>
                </a:solidFill>
                <a:latin typeface="Arial"/>
                <a:ea typeface="Arial"/>
              </a:rPr>
              <a:t>КОМАНДА ПРОЕКТА</a:t>
            </a:r>
            <a:endParaRPr lang="ru-RU" sz="2400" b="0" strike="noStrike" spc="-1">
              <a:latin typeface="Arial"/>
            </a:endParaRPr>
          </a:p>
        </p:txBody>
      </p:sp>
      <p:graphicFrame>
        <p:nvGraphicFramePr>
          <p:cNvPr id="125" name="Google Shape;21;p2"/>
          <p:cNvGraphicFramePr/>
          <p:nvPr/>
        </p:nvGraphicFramePr>
        <p:xfrm>
          <a:off x="285480" y="3097800"/>
          <a:ext cx="11232000" cy="3395880"/>
        </p:xfrm>
        <a:graphic>
          <a:graphicData uri="http://schemas.openxmlformats.org/drawingml/2006/table">
            <a:tbl>
              <a:tblPr/>
              <a:tblGrid>
                <a:gridCol w="37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1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i="1" strike="noStrike" spc="-1">
                          <a:solidFill>
                            <a:srgbClr val="000000"/>
                          </a:solidFill>
                          <a:latin typeface="Gilroy"/>
                          <a:ea typeface="Caveat"/>
                        </a:rPr>
                        <a:t>ФИО/ Full name/номер группы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Штаненко Виктория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Валентиновна 512 ЛД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Абасова Гюнай 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Байрамбеговна 512 ЛД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i="1" strike="noStrike" spc="-1">
                          <a:solidFill>
                            <a:srgbClr val="000000"/>
                          </a:solidFill>
                          <a:latin typeface="Gilroy"/>
                          <a:ea typeface="Caveat"/>
                        </a:rPr>
                        <a:t>Роль в проекте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Руководитель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Дизайнер проекта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i="1" strike="noStrike" spc="-1">
                          <a:solidFill>
                            <a:srgbClr val="000000"/>
                          </a:solidFill>
                          <a:latin typeface="Gilroy"/>
                          <a:ea typeface="Caveat"/>
                        </a:rPr>
                        <a:t>SOFT SKILLS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1. Активная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2. Находчивая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3. Креативная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1. Работоспособность 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2. Ответственность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3. Стрессоустойчивость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i="1" strike="noStrike" spc="-1">
                          <a:solidFill>
                            <a:srgbClr val="000000"/>
                          </a:solidFill>
                          <a:latin typeface="Gilroy"/>
                          <a:ea typeface="Caveat"/>
                        </a:rPr>
                        <a:t>HARD SKILLS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1. Навыки дизайна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2. Анализ данных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3. Работа с компьютером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1. Управление проектами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2. Стратегическое мышление и бизнес планирование</a:t>
                      </a:r>
                      <a:endParaRPr lang="ru-RU" sz="1600" b="0" strike="noStrike" spc="-1">
                        <a:latin typeface="Gilroy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Gilroy"/>
                          <a:ea typeface="Comfortaa"/>
                        </a:rPr>
                        <a:t>3. Принятие решение, для решения проблем</a:t>
                      </a:r>
                      <a:endParaRPr lang="ru-RU" sz="1600" b="0" strike="noStrike" spc="-1">
                        <a:latin typeface="Gilroy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1748</Words>
  <Application>Microsoft Macintosh PowerPoint</Application>
  <PresentationFormat>Широкоэкранный</PresentationFormat>
  <Paragraphs>185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Gilroy</vt:lpstr>
      <vt:lpstr>Symbol</vt:lpstr>
      <vt:lpstr>Times New Roman</vt:lpstr>
      <vt:lpstr>Wingdings</vt:lpstr>
      <vt:lpstr>Тема Office</vt:lpstr>
      <vt:lpstr>Тема Office</vt:lpstr>
      <vt:lpstr>Тема Office</vt:lpstr>
      <vt:lpstr>Презентация PowerPoint</vt:lpstr>
      <vt:lpstr>ПРОБЛЕМА</vt:lpstr>
      <vt:lpstr>ПРОБЛЕМА</vt:lpstr>
      <vt:lpstr>РЕЗУЛЬТАТЫ ОПРОСА </vt:lpstr>
      <vt:lpstr>Презентация PowerPoint</vt:lpstr>
      <vt:lpstr>РЕШЕНИЕ</vt:lpstr>
      <vt:lpstr>КОНКУРЕНТЫ И АНАЛОГИ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1</cp:revision>
  <dcterms:modified xsi:type="dcterms:W3CDTF">2026-07-11T10:23:42Z</dcterms:modified>
</cp:coreProperties>
</file>