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2"/>
  </p:notesMasterIdLst>
  <p:sldIdLst>
    <p:sldId id="256" r:id="rId2"/>
    <p:sldId id="257" r:id="rId3"/>
    <p:sldId id="258" r:id="rId4"/>
    <p:sldId id="273" r:id="rId5"/>
    <p:sldId id="260" r:id="rId6"/>
    <p:sldId id="274" r:id="rId7"/>
    <p:sldId id="272" r:id="rId8"/>
    <p:sldId id="261" r:id="rId9"/>
    <p:sldId id="262" r:id="rId10"/>
    <p:sldId id="263" r:id="rId11"/>
    <p:sldId id="264" r:id="rId12"/>
    <p:sldId id="265" r:id="rId13"/>
    <p:sldId id="266" r:id="rId14"/>
    <p:sldId id="267" r:id="rId15"/>
    <p:sldId id="268" r:id="rId16"/>
    <p:sldId id="269" r:id="rId17"/>
    <p:sldId id="270" r:id="rId18"/>
    <p:sldId id="271" r:id="rId19"/>
    <p:sldId id="275" r:id="rId20"/>
    <p:sldId id="276" r:id="rId21"/>
  </p:sldIdLst>
  <p:sldSz cx="9144000" cy="6858000" type="screen4x3"/>
  <p:notesSz cx="6858000" cy="9144000"/>
  <p:embeddedFontLst>
    <p:embeddedFont>
      <p:font typeface="Century" panose="02040604050505020304" pitchFamily="18" charset="0"/>
      <p:regular r:id="rId23"/>
    </p:embeddedFont>
    <p:embeddedFont>
      <p:font typeface="Calibri" panose="020F0502020204030204" pitchFamily="34" charset="0"/>
      <p:regular r:id="rId24"/>
      <p:bold r:id="rId25"/>
      <p:italic r:id="rId26"/>
      <p:boldItalic r:id="rId27"/>
    </p:embeddedFont>
    <p:embeddedFont>
      <p:font typeface="Roboto"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66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874"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229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b6b6e95798_1_2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b6b6e95798_1_2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g2b6b6e95798_1_24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b6b6e95798_1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b6b6e95798_1_2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g2b6b6e95798_1_25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b69c00da58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b69c00da58_0_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342900" lvl="0" indent="-342900" algn="l" rtl="0">
              <a:spcBef>
                <a:spcPts val="0"/>
              </a:spcBef>
              <a:spcAft>
                <a:spcPts val="0"/>
              </a:spcAft>
              <a:buNone/>
            </a:pPr>
            <a:r>
              <a:rPr lang="ru-RU" b="1">
                <a:latin typeface="Times New Roman"/>
                <a:ea typeface="Times New Roman"/>
                <a:cs typeface="Times New Roman"/>
                <a:sym typeface="Times New Roman"/>
              </a:rPr>
              <a:t>Проект</a:t>
            </a:r>
            <a:r>
              <a:rPr lang="ru-RU">
                <a:latin typeface="Times New Roman"/>
                <a:ea typeface="Times New Roman"/>
                <a:cs typeface="Times New Roman"/>
                <a:sym typeface="Times New Roman"/>
              </a:rPr>
              <a:t> – одноразовая, неповторяющаяся деятельность или совокупность действий, в результате которых за определенное время достигаются четко поставленные цели.</a:t>
            </a:r>
            <a:endParaRPr>
              <a:latin typeface="Times New Roman"/>
              <a:ea typeface="Times New Roman"/>
              <a:cs typeface="Times New Roman"/>
              <a:sym typeface="Times New Roman"/>
            </a:endParaRPr>
          </a:p>
          <a:p>
            <a:pPr marL="342900" lvl="0" indent="-342900" algn="l" rtl="0">
              <a:spcBef>
                <a:spcPts val="0"/>
              </a:spcBef>
              <a:spcAft>
                <a:spcPts val="0"/>
              </a:spcAft>
              <a:buNone/>
            </a:pPr>
            <a:endParaRPr>
              <a:latin typeface="Times New Roman"/>
              <a:ea typeface="Times New Roman"/>
              <a:cs typeface="Times New Roman"/>
              <a:sym typeface="Times New Roman"/>
            </a:endParaRPr>
          </a:p>
          <a:p>
            <a:pPr marL="342900" lvl="0" indent="-342900" algn="l" rtl="0">
              <a:spcBef>
                <a:spcPts val="0"/>
              </a:spcBef>
              <a:spcAft>
                <a:spcPts val="0"/>
              </a:spcAft>
              <a:buNone/>
            </a:pPr>
            <a:r>
              <a:rPr lang="ru-RU">
                <a:latin typeface="Times New Roman"/>
                <a:ea typeface="Times New Roman"/>
                <a:cs typeface="Times New Roman"/>
                <a:sym typeface="Times New Roman"/>
              </a:rPr>
              <a:t>Применяется для создания чего-то нового или больших изменений уже в действующим бизнесе, НКО</a:t>
            </a:r>
            <a:endParaRPr>
              <a:latin typeface="Times New Roman"/>
              <a:ea typeface="Times New Roman"/>
              <a:cs typeface="Times New Roman"/>
              <a:sym typeface="Times New Roman"/>
            </a:endParaRPr>
          </a:p>
          <a:p>
            <a:pPr marL="342900" lvl="0" indent="-34290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Font typeface="Arial"/>
              <a:buNone/>
            </a:pPr>
            <a:r>
              <a:rPr lang="ru-RU">
                <a:latin typeface="Times New Roman"/>
                <a:ea typeface="Times New Roman"/>
                <a:cs typeface="Times New Roman"/>
                <a:sym typeface="Times New Roman"/>
              </a:rPr>
              <a:t>Проект — это некая проблема, запланированная к решению.</a:t>
            </a:r>
            <a:endParaRPr/>
          </a:p>
          <a:p>
            <a:pPr marL="342900" lvl="0" indent="-342900" algn="l" rtl="0">
              <a:spcBef>
                <a:spcPts val="640"/>
              </a:spcBef>
              <a:spcAft>
                <a:spcPts val="0"/>
              </a:spcAft>
              <a:buNone/>
            </a:pPr>
            <a:r>
              <a:rPr lang="ru-RU" i="1"/>
              <a:t>Дж. М. Джуран</a:t>
            </a:r>
            <a:endParaRPr i="1"/>
          </a:p>
          <a:p>
            <a:pPr marL="342900" lvl="0" indent="-342900" algn="l" rtl="0">
              <a:spcBef>
                <a:spcPts val="640"/>
              </a:spcBef>
              <a:spcAft>
                <a:spcPts val="0"/>
              </a:spcAft>
              <a:buNone/>
            </a:pPr>
            <a:endParaRPr i="1"/>
          </a:p>
          <a:p>
            <a:pPr marL="0" lvl="0" indent="0" algn="l" rtl="0">
              <a:spcBef>
                <a:spcPts val="0"/>
              </a:spcBef>
              <a:spcAft>
                <a:spcPts val="0"/>
              </a:spcAft>
              <a:buClr>
                <a:schemeClr val="dk1"/>
              </a:buClr>
              <a:buSzPts val="3200"/>
              <a:buFont typeface="Arial"/>
              <a:buNone/>
            </a:pPr>
            <a:r>
              <a:rPr lang="ru-RU" b="1">
                <a:latin typeface="Times New Roman"/>
                <a:ea typeface="Times New Roman"/>
                <a:cs typeface="Times New Roman"/>
                <a:sym typeface="Times New Roman"/>
              </a:rPr>
              <a:t>Проект развития</a:t>
            </a:r>
            <a:r>
              <a:rPr lang="ru-RU">
                <a:latin typeface="Times New Roman"/>
                <a:ea typeface="Times New Roman"/>
                <a:cs typeface="Times New Roman"/>
                <a:sym typeface="Times New Roman"/>
              </a:rPr>
              <a:t> - проект или программа, целью которых является </a:t>
            </a:r>
            <a:r>
              <a:rPr lang="ru-RU" b="1">
                <a:latin typeface="Times New Roman"/>
                <a:ea typeface="Times New Roman"/>
                <a:cs typeface="Times New Roman"/>
                <a:sym typeface="Times New Roman"/>
              </a:rPr>
              <a:t>оптимизация</a:t>
            </a:r>
            <a:r>
              <a:rPr lang="ru-RU">
                <a:latin typeface="Times New Roman"/>
                <a:ea typeface="Times New Roman"/>
                <a:cs typeface="Times New Roman"/>
                <a:sym typeface="Times New Roman"/>
              </a:rPr>
              <a:t> или </a:t>
            </a:r>
            <a:r>
              <a:rPr lang="ru-RU" b="1">
                <a:latin typeface="Times New Roman"/>
                <a:ea typeface="Times New Roman"/>
                <a:cs typeface="Times New Roman"/>
                <a:sym typeface="Times New Roman"/>
              </a:rPr>
              <a:t>совершенствование</a:t>
            </a:r>
            <a:r>
              <a:rPr lang="ru-RU">
                <a:latin typeface="Times New Roman"/>
                <a:ea typeface="Times New Roman"/>
                <a:cs typeface="Times New Roman"/>
                <a:sym typeface="Times New Roman"/>
              </a:rPr>
              <a:t> существующих или </a:t>
            </a:r>
            <a:r>
              <a:rPr lang="ru-RU" b="1">
                <a:latin typeface="Times New Roman"/>
                <a:ea typeface="Times New Roman"/>
                <a:cs typeface="Times New Roman"/>
                <a:sym typeface="Times New Roman"/>
              </a:rPr>
              <a:t>введение новых процессов </a:t>
            </a:r>
            <a:r>
              <a:rPr lang="ru-RU">
                <a:latin typeface="Times New Roman"/>
                <a:ea typeface="Times New Roman"/>
                <a:cs typeface="Times New Roman"/>
                <a:sym typeface="Times New Roman"/>
              </a:rPr>
              <a:t>какой-либо деятельности компании или его структурных подразделений для достижения ее стратегической цели</a:t>
            </a:r>
            <a:endParaRPr i="1"/>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Разве управление проектами не является всего лишь одной из разновидностей общего управления, или менеджмента?</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И да и нет. Между ними много сходства, но существуют и различия, которые требуют выделить управление проектами в качестве области знаний, отличной от общего менеджмента. Проекты обычно в большей мере привязаны к срокам, нежели бо</a:t>
            </a:r>
            <a:r>
              <a:rPr lang="ru-RU" i="1"/>
              <a:t>льшая часть того, чем занимаются </a:t>
            </a:r>
            <a:r>
              <a:rPr lang="ru-RU"/>
              <a:t>общие управленцы. Кроме того, именно им, а не менеджерам проекта обычно напрямую подчиняется команда проекта.</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Сегодня передовые организации все больше внимания уделяют таким аспектам своей деятельности, как корпоративная культура, HR и другие обеспечивающие успех процессы. Такие организации развивают проектный менеджмент и достигают своих целей в бизнесе в среднем </a:t>
            </a:r>
            <a:r>
              <a:rPr lang="ru-RU" u="sng"/>
              <a:t>в два с половиной раза чаще</a:t>
            </a:r>
            <a:r>
              <a:rPr lang="ru-RU"/>
              <a:t>, чем те, кто проектным менеджментом не занимается. </a:t>
            </a:r>
            <a:endParaRPr/>
          </a:p>
          <a:p>
            <a:pPr marL="0" lvl="0" indent="0" algn="l" rtl="0">
              <a:lnSpc>
                <a:spcPct val="80000"/>
              </a:lnSpc>
              <a:spcBef>
                <a:spcPts val="0"/>
              </a:spcBef>
              <a:spcAft>
                <a:spcPts val="0"/>
              </a:spcAft>
              <a:buClr>
                <a:schemeClr val="dk1"/>
              </a:buClr>
              <a:buFont typeface="Arial"/>
              <a:buNone/>
            </a:pPr>
            <a:r>
              <a:rPr lang="ru-RU"/>
              <a:t>То есть те, кто осваивает основы управления проектами уже сегодня, закладывают базу их успеха в будущем. </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Базовые инструменты управления проектами остаются почти теми же самыми, однако нюансы их применения для достижения</a:t>
            </a:r>
            <a:endParaRPr/>
          </a:p>
          <a:p>
            <a:pPr marL="0" lvl="0" indent="0" algn="l" rtl="0">
              <a:lnSpc>
                <a:spcPct val="80000"/>
              </a:lnSpc>
              <a:spcBef>
                <a:spcPts val="0"/>
              </a:spcBef>
              <a:spcAft>
                <a:spcPts val="0"/>
              </a:spcAft>
              <a:buClr>
                <a:schemeClr val="dk1"/>
              </a:buClr>
              <a:buFont typeface="Arial"/>
              <a:buNone/>
            </a:pPr>
            <a:r>
              <a:rPr lang="ru-RU"/>
              <a:t>успеха изменяются постоянно, каждый раз адаптируясь к новому </a:t>
            </a:r>
            <a:r>
              <a:rPr lang="ru-RU" i="1"/>
              <a:t>сейчас. </a:t>
            </a:r>
            <a:r>
              <a:rPr lang="ru-RU"/>
              <a:t>Проект необходимо приспособить к развитию технологий, демографии рабочей силы на предприятии, колебаниям в мировой экономике и прочим факторам. Успешное управление проектами — настоящий вызов, и оно никогда не бывает скучным.</a:t>
            </a:r>
            <a:endParaRPr/>
          </a:p>
          <a:p>
            <a:pPr marL="0" lvl="0" indent="0" algn="l" rtl="0">
              <a:lnSpc>
                <a:spcPct val="80000"/>
              </a:lnSpc>
              <a:spcBef>
                <a:spcPts val="0"/>
              </a:spcBef>
              <a:spcAft>
                <a:spcPts val="0"/>
              </a:spcAft>
              <a:buClr>
                <a:schemeClr val="dk1"/>
              </a:buClr>
              <a:buFont typeface="Arial"/>
              <a:buNone/>
            </a:pPr>
            <a:endParaRPr sz="1110"/>
          </a:p>
          <a:p>
            <a:pPr marL="342900" lvl="0" indent="-342900" algn="ctr" rtl="0">
              <a:spcBef>
                <a:spcPts val="0"/>
              </a:spcBef>
              <a:spcAft>
                <a:spcPts val="0"/>
              </a:spcAft>
              <a:buClr>
                <a:schemeClr val="dk1"/>
              </a:buClr>
              <a:buSzPts val="3200"/>
              <a:buFont typeface="Arial"/>
              <a:buNone/>
            </a:pPr>
            <a:endParaRPr sz="32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29" name="Google Shape;129;g2b69c00da58_0_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4</a:t>
            </a:fld>
            <a:endParaRPr/>
          </a:p>
        </p:txBody>
      </p:sp>
    </p:spTree>
    <p:extLst>
      <p:ext uri="{BB962C8B-B14F-4D97-AF65-F5344CB8AC3E}">
        <p14:creationId xmlns:p14="http://schemas.microsoft.com/office/powerpoint/2010/main" val="3693441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6</a:t>
            </a:fld>
            <a:endParaRPr/>
          </a:p>
        </p:txBody>
      </p:sp>
    </p:spTree>
    <p:extLst>
      <p:ext uri="{BB962C8B-B14F-4D97-AF65-F5344CB8AC3E}">
        <p14:creationId xmlns:p14="http://schemas.microsoft.com/office/powerpoint/2010/main" val="282954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b6b6e95798_1_3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b6b6e95798_1_3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g2b6b6e95798_1_32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b6b6e95798_1_3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b6b6e95798_1_3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4" name="Google Shape;194;g2b6b6e95798_1_37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b6b6e95798_1_3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b6b6e95798_1_3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g2b6b6e95798_1_3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b6b6e95798_1_3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b6b6e95798_1_3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g2b6b6e95798_1_38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b6b6e95798_1_3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b6b6e95798_1_3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g2b6b6e95798_1_39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b6b6e95798_1_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b6b6e95798_1_4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g2b6b6e95798_1_4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6b6e95798_1_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b6b6e95798_1_4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g2b6b6e95798_1_40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grpSp>
        <p:nvGrpSpPr>
          <p:cNvPr id="14" name="Google Shape;14;p2"/>
          <p:cNvGrpSpPr/>
          <p:nvPr/>
        </p:nvGrpSpPr>
        <p:grpSpPr>
          <a:xfrm>
            <a:off x="6098378" y="7"/>
            <a:ext cx="3045625" cy="2707359"/>
            <a:chOff x="6098378" y="5"/>
            <a:chExt cx="3045625" cy="2030570"/>
          </a:xfrm>
        </p:grpSpPr>
        <p:sp>
          <p:nvSpPr>
            <p:cNvPr id="15" name="Google Shape;15;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2"/>
          <p:cNvSpPr txBox="1">
            <a:spLocks noGrp="1"/>
          </p:cNvSpPr>
          <p:nvPr>
            <p:ph type="ctrTitle"/>
          </p:nvPr>
        </p:nvSpPr>
        <p:spPr>
          <a:xfrm>
            <a:off x="598100" y="2366963"/>
            <a:ext cx="8222100" cy="11184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1" name="Google Shape;21;p2"/>
          <p:cNvSpPr txBox="1">
            <a:spLocks noGrp="1"/>
          </p:cNvSpPr>
          <p:nvPr>
            <p:ph type="subTitle" idx="1"/>
          </p:nvPr>
        </p:nvSpPr>
        <p:spPr>
          <a:xfrm>
            <a:off x="598088" y="3621217"/>
            <a:ext cx="8222100" cy="577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22" name="Google Shape;22;p2"/>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grpSp>
        <p:nvGrpSpPr>
          <p:cNvPr id="24" name="Google Shape;24;p3"/>
          <p:cNvGrpSpPr/>
          <p:nvPr/>
        </p:nvGrpSpPr>
        <p:grpSpPr>
          <a:xfrm>
            <a:off x="6098378" y="7"/>
            <a:ext cx="3045625" cy="2707359"/>
            <a:chOff x="6098378" y="5"/>
            <a:chExt cx="3045625" cy="2030570"/>
          </a:xfrm>
        </p:grpSpPr>
        <p:sp>
          <p:nvSpPr>
            <p:cNvPr id="25" name="Google Shape;25;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3"/>
          <p:cNvSpPr txBox="1">
            <a:spLocks noGrp="1"/>
          </p:cNvSpPr>
          <p:nvPr>
            <p:ph type="title"/>
          </p:nvPr>
        </p:nvSpPr>
        <p:spPr>
          <a:xfrm>
            <a:off x="598100" y="2869796"/>
            <a:ext cx="8222100" cy="1118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31" name="Google Shape;31;p3"/>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grpSp>
        <p:nvGrpSpPr>
          <p:cNvPr id="33" name="Google Shape;33;p4"/>
          <p:cNvGrpSpPr/>
          <p:nvPr/>
        </p:nvGrpSpPr>
        <p:grpSpPr>
          <a:xfrm>
            <a:off x="0" y="5204762"/>
            <a:ext cx="9144000" cy="1653192"/>
            <a:chOff x="0" y="3903669"/>
            <a:chExt cx="9144000" cy="1239925"/>
          </a:xfrm>
        </p:grpSpPr>
        <p:sp>
          <p:nvSpPr>
            <p:cNvPr id="34" name="Google Shape;34;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4"/>
          <p:cNvSpPr txBox="1">
            <a:spLocks noGrp="1"/>
          </p:cNvSpPr>
          <p:nvPr>
            <p:ph type="title"/>
          </p:nvPr>
        </p:nvSpPr>
        <p:spPr>
          <a:xfrm>
            <a:off x="311700" y="546675"/>
            <a:ext cx="72903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b="1"/>
            </a:lvl1pPr>
            <a:lvl2pPr lvl="1">
              <a:spcBef>
                <a:spcPts val="0"/>
              </a:spcBef>
              <a:spcAft>
                <a:spcPts val="0"/>
              </a:spcAft>
              <a:buSzPts val="3000"/>
              <a:buNone/>
              <a:defRPr b="1"/>
            </a:lvl2pPr>
            <a:lvl3pPr lvl="2">
              <a:spcBef>
                <a:spcPts val="0"/>
              </a:spcBef>
              <a:spcAft>
                <a:spcPts val="0"/>
              </a:spcAft>
              <a:buSzPts val="3000"/>
              <a:buNone/>
              <a:defRPr b="1"/>
            </a:lvl3pPr>
            <a:lvl4pPr lvl="3">
              <a:spcBef>
                <a:spcPts val="0"/>
              </a:spcBef>
              <a:spcAft>
                <a:spcPts val="0"/>
              </a:spcAft>
              <a:buSzPts val="3000"/>
              <a:buNone/>
              <a:defRPr b="1"/>
            </a:lvl4pPr>
            <a:lvl5pPr lvl="4">
              <a:spcBef>
                <a:spcPts val="0"/>
              </a:spcBef>
              <a:spcAft>
                <a:spcPts val="0"/>
              </a:spcAft>
              <a:buSzPts val="3000"/>
              <a:buNone/>
              <a:defRPr b="1"/>
            </a:lvl5pPr>
            <a:lvl6pPr lvl="5">
              <a:spcBef>
                <a:spcPts val="0"/>
              </a:spcBef>
              <a:spcAft>
                <a:spcPts val="0"/>
              </a:spcAft>
              <a:buSzPts val="3000"/>
              <a:buNone/>
              <a:defRPr b="1"/>
            </a:lvl6pPr>
            <a:lvl7pPr lvl="6">
              <a:spcBef>
                <a:spcPts val="0"/>
              </a:spcBef>
              <a:spcAft>
                <a:spcPts val="0"/>
              </a:spcAft>
              <a:buSzPts val="3000"/>
              <a:buNone/>
              <a:defRPr b="1"/>
            </a:lvl7pPr>
            <a:lvl8pPr lvl="7">
              <a:spcBef>
                <a:spcPts val="0"/>
              </a:spcBef>
              <a:spcAft>
                <a:spcPts val="0"/>
              </a:spcAft>
              <a:buSzPts val="3000"/>
              <a:buNone/>
              <a:defRPr b="1"/>
            </a:lvl8pPr>
            <a:lvl9pPr lvl="8">
              <a:spcBef>
                <a:spcPts val="0"/>
              </a:spcBef>
              <a:spcAft>
                <a:spcPts val="0"/>
              </a:spcAft>
              <a:buSzPts val="3000"/>
              <a:buNone/>
              <a:defRPr b="1"/>
            </a:lvl9pPr>
          </a:lstStyle>
          <a:p>
            <a:endParaRPr/>
          </a:p>
        </p:txBody>
      </p:sp>
      <p:sp>
        <p:nvSpPr>
          <p:cNvPr id="40" name="Google Shape;40;p4"/>
          <p:cNvSpPr txBox="1">
            <a:spLocks noGrp="1"/>
          </p:cNvSpPr>
          <p:nvPr>
            <p:ph type="body" idx="1"/>
          </p:nvPr>
        </p:nvSpPr>
        <p:spPr>
          <a:xfrm>
            <a:off x="311700" y="1639833"/>
            <a:ext cx="8520600" cy="4452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4"/>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pic>
        <p:nvPicPr>
          <p:cNvPr id="42" name="Google Shape;42;p4"/>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5"/>
          <p:cNvSpPr txBox="1">
            <a:spLocks noGrp="1"/>
          </p:cNvSpPr>
          <p:nvPr>
            <p:ph type="body" idx="1"/>
          </p:nvPr>
        </p:nvSpPr>
        <p:spPr>
          <a:xfrm>
            <a:off x="311700" y="1639967"/>
            <a:ext cx="3999900" cy="4452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6" name="Google Shape;46;p5"/>
          <p:cNvSpPr txBox="1">
            <a:spLocks noGrp="1"/>
          </p:cNvSpPr>
          <p:nvPr>
            <p:ph type="body" idx="2"/>
          </p:nvPr>
        </p:nvSpPr>
        <p:spPr>
          <a:xfrm>
            <a:off x="4832400" y="1639967"/>
            <a:ext cx="3999900" cy="4452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 name="Google Shape;47;p5"/>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6"/>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0" name="Google Shape;50;p6"/>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Цитата">
  <p:cSld name="TITLE_ONLY_1">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
        <p:nvSpPr>
          <p:cNvPr id="54" name="Google Shape;54;p7"/>
          <p:cNvSpPr txBox="1">
            <a:spLocks noGrp="1"/>
          </p:cNvSpPr>
          <p:nvPr>
            <p:ph type="body" idx="1"/>
          </p:nvPr>
        </p:nvSpPr>
        <p:spPr>
          <a:xfrm>
            <a:off x="311700" y="1828800"/>
            <a:ext cx="8520600" cy="2877600"/>
          </a:xfrm>
          <a:prstGeom prst="rect">
            <a:avLst/>
          </a:prstGeom>
        </p:spPr>
        <p:txBody>
          <a:bodyPr spcFirstLastPara="1" wrap="square" lIns="91425" tIns="91425" rIns="91425" bIns="91425" anchor="ctr" anchorCtr="0">
            <a:normAutofit/>
          </a:bodyPr>
          <a:lstStyle>
            <a:lvl1pPr marL="457200" lvl="0" indent="-463550" algn="ctr" rtl="0">
              <a:spcBef>
                <a:spcPts val="0"/>
              </a:spcBef>
              <a:spcAft>
                <a:spcPts val="0"/>
              </a:spcAft>
              <a:buSzPts val="3700"/>
              <a:buChar char="●"/>
              <a:defRPr sz="3700"/>
            </a:lvl1pPr>
            <a:lvl2pPr marL="914400" lvl="1" indent="-438150" algn="ctr" rtl="0">
              <a:spcBef>
                <a:spcPts val="0"/>
              </a:spcBef>
              <a:spcAft>
                <a:spcPts val="0"/>
              </a:spcAft>
              <a:buSzPts val="3300"/>
              <a:buChar char="○"/>
              <a:defRPr sz="3300"/>
            </a:lvl2pPr>
            <a:lvl3pPr marL="1371600" lvl="2" indent="-438150" algn="ctr" rtl="0">
              <a:spcBef>
                <a:spcPts val="0"/>
              </a:spcBef>
              <a:spcAft>
                <a:spcPts val="0"/>
              </a:spcAft>
              <a:buSzPts val="3300"/>
              <a:buChar char="■"/>
              <a:defRPr sz="3300"/>
            </a:lvl3pPr>
            <a:lvl4pPr marL="1828800" lvl="3" indent="-438150" algn="ctr" rtl="0">
              <a:spcBef>
                <a:spcPts val="0"/>
              </a:spcBef>
              <a:spcAft>
                <a:spcPts val="0"/>
              </a:spcAft>
              <a:buSzPts val="3300"/>
              <a:buChar char="●"/>
              <a:defRPr sz="3300"/>
            </a:lvl4pPr>
            <a:lvl5pPr marL="2286000" lvl="4" indent="-438150" algn="ctr" rtl="0">
              <a:spcBef>
                <a:spcPts val="0"/>
              </a:spcBef>
              <a:spcAft>
                <a:spcPts val="0"/>
              </a:spcAft>
              <a:buSzPts val="3300"/>
              <a:buChar char="○"/>
              <a:defRPr sz="3300"/>
            </a:lvl5pPr>
            <a:lvl6pPr marL="2743200" lvl="5" indent="-438150" algn="ctr" rtl="0">
              <a:spcBef>
                <a:spcPts val="0"/>
              </a:spcBef>
              <a:spcAft>
                <a:spcPts val="0"/>
              </a:spcAft>
              <a:buSzPts val="3300"/>
              <a:buChar char="■"/>
              <a:defRPr sz="3300"/>
            </a:lvl6pPr>
            <a:lvl7pPr marL="3200400" lvl="6" indent="-438150" algn="ctr" rtl="0">
              <a:spcBef>
                <a:spcPts val="0"/>
              </a:spcBef>
              <a:spcAft>
                <a:spcPts val="0"/>
              </a:spcAft>
              <a:buSzPts val="3300"/>
              <a:buChar char="●"/>
              <a:defRPr sz="3300"/>
            </a:lvl7pPr>
            <a:lvl8pPr marL="3657600" lvl="7" indent="-438150" algn="ctr" rtl="0">
              <a:spcBef>
                <a:spcPts val="0"/>
              </a:spcBef>
              <a:spcAft>
                <a:spcPts val="0"/>
              </a:spcAft>
              <a:buSzPts val="3300"/>
              <a:buChar char="○"/>
              <a:defRPr sz="3300"/>
            </a:lvl8pPr>
            <a:lvl9pPr marL="4114800" lvl="8" indent="-438150" algn="ctr" rtl="0">
              <a:spcBef>
                <a:spcPts val="0"/>
              </a:spcBef>
              <a:spcAft>
                <a:spcPts val="0"/>
              </a:spcAft>
              <a:buSzPts val="3300"/>
              <a:buChar char="■"/>
              <a:defRPr sz="3300"/>
            </a:lvl9pPr>
          </a:lstStyle>
          <a:p>
            <a:endParaRPr/>
          </a:p>
        </p:txBody>
      </p:sp>
      <p:sp>
        <p:nvSpPr>
          <p:cNvPr id="55" name="Google Shape;55;p7"/>
          <p:cNvSpPr txBox="1">
            <a:spLocks noGrp="1"/>
          </p:cNvSpPr>
          <p:nvPr>
            <p:ph type="body" idx="2"/>
          </p:nvPr>
        </p:nvSpPr>
        <p:spPr>
          <a:xfrm>
            <a:off x="2560676" y="4842908"/>
            <a:ext cx="5998800" cy="798300"/>
          </a:xfrm>
          <a:prstGeom prst="rect">
            <a:avLst/>
          </a:prstGeom>
        </p:spPr>
        <p:txBody>
          <a:bodyPr spcFirstLastPara="1" wrap="square" lIns="91425" tIns="91425" rIns="91425" bIns="91425" anchor="b" anchorCtr="0">
            <a:normAutofit/>
          </a:bodyPr>
          <a:lstStyle>
            <a:lvl1pPr marL="457200" lvl="0" indent="-387350" algn="r" rtl="0">
              <a:lnSpc>
                <a:spcPct val="100000"/>
              </a:lnSpc>
              <a:spcBef>
                <a:spcPts val="0"/>
              </a:spcBef>
              <a:spcAft>
                <a:spcPts val="0"/>
              </a:spcAft>
              <a:buClr>
                <a:schemeClr val="accent6"/>
              </a:buClr>
              <a:buSzPts val="2500"/>
              <a:buChar char="●"/>
              <a:defRPr sz="2500" i="1">
                <a:solidFill>
                  <a:schemeClr val="accent6"/>
                </a:solidFill>
              </a:defRPr>
            </a:lvl1pPr>
            <a:lvl2pPr marL="914400" lvl="1" indent="-361950" algn="r" rtl="0">
              <a:lnSpc>
                <a:spcPct val="100000"/>
              </a:lnSpc>
              <a:spcBef>
                <a:spcPts val="0"/>
              </a:spcBef>
              <a:spcAft>
                <a:spcPts val="0"/>
              </a:spcAft>
              <a:buClr>
                <a:schemeClr val="accent6"/>
              </a:buClr>
              <a:buSzPts val="2100"/>
              <a:buChar char="○"/>
              <a:defRPr sz="2100" i="1">
                <a:solidFill>
                  <a:schemeClr val="accent6"/>
                </a:solidFill>
              </a:defRPr>
            </a:lvl2pPr>
            <a:lvl3pPr marL="1371600" lvl="2" indent="-361950" algn="r" rtl="0">
              <a:lnSpc>
                <a:spcPct val="100000"/>
              </a:lnSpc>
              <a:spcBef>
                <a:spcPts val="0"/>
              </a:spcBef>
              <a:spcAft>
                <a:spcPts val="0"/>
              </a:spcAft>
              <a:buClr>
                <a:schemeClr val="accent6"/>
              </a:buClr>
              <a:buSzPts val="2100"/>
              <a:buChar char="■"/>
              <a:defRPr sz="2100" i="1">
                <a:solidFill>
                  <a:schemeClr val="accent6"/>
                </a:solidFill>
              </a:defRPr>
            </a:lvl3pPr>
            <a:lvl4pPr marL="1828800" lvl="3" indent="-361950" algn="r" rtl="0">
              <a:lnSpc>
                <a:spcPct val="100000"/>
              </a:lnSpc>
              <a:spcBef>
                <a:spcPts val="0"/>
              </a:spcBef>
              <a:spcAft>
                <a:spcPts val="0"/>
              </a:spcAft>
              <a:buClr>
                <a:schemeClr val="accent6"/>
              </a:buClr>
              <a:buSzPts val="2100"/>
              <a:buChar char="●"/>
              <a:defRPr sz="2100" i="1">
                <a:solidFill>
                  <a:schemeClr val="accent6"/>
                </a:solidFill>
              </a:defRPr>
            </a:lvl4pPr>
            <a:lvl5pPr marL="2286000" lvl="4" indent="-361950" algn="r" rtl="0">
              <a:lnSpc>
                <a:spcPct val="100000"/>
              </a:lnSpc>
              <a:spcBef>
                <a:spcPts val="0"/>
              </a:spcBef>
              <a:spcAft>
                <a:spcPts val="0"/>
              </a:spcAft>
              <a:buClr>
                <a:schemeClr val="accent6"/>
              </a:buClr>
              <a:buSzPts val="2100"/>
              <a:buChar char="○"/>
              <a:defRPr sz="2100" i="1">
                <a:solidFill>
                  <a:schemeClr val="accent6"/>
                </a:solidFill>
              </a:defRPr>
            </a:lvl5pPr>
            <a:lvl6pPr marL="2743200" lvl="5" indent="-361950" algn="r" rtl="0">
              <a:lnSpc>
                <a:spcPct val="100000"/>
              </a:lnSpc>
              <a:spcBef>
                <a:spcPts val="0"/>
              </a:spcBef>
              <a:spcAft>
                <a:spcPts val="0"/>
              </a:spcAft>
              <a:buClr>
                <a:schemeClr val="accent6"/>
              </a:buClr>
              <a:buSzPts val="2100"/>
              <a:buChar char="■"/>
              <a:defRPr sz="2100" i="1">
                <a:solidFill>
                  <a:schemeClr val="accent6"/>
                </a:solidFill>
              </a:defRPr>
            </a:lvl6pPr>
            <a:lvl7pPr marL="3200400" lvl="6" indent="-361950" algn="r" rtl="0">
              <a:lnSpc>
                <a:spcPct val="100000"/>
              </a:lnSpc>
              <a:spcBef>
                <a:spcPts val="0"/>
              </a:spcBef>
              <a:spcAft>
                <a:spcPts val="0"/>
              </a:spcAft>
              <a:buClr>
                <a:schemeClr val="accent6"/>
              </a:buClr>
              <a:buSzPts val="2100"/>
              <a:buChar char="●"/>
              <a:defRPr sz="2100" i="1">
                <a:solidFill>
                  <a:schemeClr val="accent6"/>
                </a:solidFill>
              </a:defRPr>
            </a:lvl7pPr>
            <a:lvl8pPr marL="3657600" lvl="7" indent="-361950" algn="r" rtl="0">
              <a:lnSpc>
                <a:spcPct val="100000"/>
              </a:lnSpc>
              <a:spcBef>
                <a:spcPts val="0"/>
              </a:spcBef>
              <a:spcAft>
                <a:spcPts val="0"/>
              </a:spcAft>
              <a:buClr>
                <a:schemeClr val="accent6"/>
              </a:buClr>
              <a:buSzPts val="2100"/>
              <a:buChar char="○"/>
              <a:defRPr sz="2100" i="1">
                <a:solidFill>
                  <a:schemeClr val="accent6"/>
                </a:solidFill>
              </a:defRPr>
            </a:lvl8pPr>
            <a:lvl9pPr marL="4114800" lvl="8" indent="-361950" algn="r" rtl="0">
              <a:lnSpc>
                <a:spcPct val="100000"/>
              </a:lnSpc>
              <a:spcBef>
                <a:spcPts val="0"/>
              </a:spcBef>
              <a:spcAft>
                <a:spcPts val="0"/>
              </a:spcAft>
              <a:buClr>
                <a:schemeClr val="accent6"/>
              </a:buClr>
              <a:buSzPts val="2100"/>
              <a:buChar char="■"/>
              <a:defRPr sz="2100" i="1">
                <a:solidFill>
                  <a:schemeClr val="accent6"/>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Цитата+лого">
  <p:cSld name="TITLE_ONLY_1_1">
    <p:spTree>
      <p:nvGrpSpPr>
        <p:cNvPr id="1" name="Shape 56"/>
        <p:cNvGrpSpPr/>
        <p:nvPr/>
      </p:nvGrpSpPr>
      <p:grpSpPr>
        <a:xfrm>
          <a:off x="0" y="0"/>
          <a:ext cx="0" cy="0"/>
          <a:chOff x="0" y="0"/>
          <a:chExt cx="0" cy="0"/>
        </a:xfrm>
      </p:grpSpPr>
      <p:sp>
        <p:nvSpPr>
          <p:cNvPr id="57" name="Google Shape;57;p8"/>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8" name="Google Shape;58;p8"/>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
        <p:nvSpPr>
          <p:cNvPr id="59" name="Google Shape;59;p8"/>
          <p:cNvSpPr txBox="1">
            <a:spLocks noGrp="1"/>
          </p:cNvSpPr>
          <p:nvPr>
            <p:ph type="body" idx="1"/>
          </p:nvPr>
        </p:nvSpPr>
        <p:spPr>
          <a:xfrm>
            <a:off x="311700" y="1828800"/>
            <a:ext cx="8520600" cy="2877600"/>
          </a:xfrm>
          <a:prstGeom prst="rect">
            <a:avLst/>
          </a:prstGeom>
        </p:spPr>
        <p:txBody>
          <a:bodyPr spcFirstLastPara="1" wrap="square" lIns="91425" tIns="91425" rIns="91425" bIns="91425" anchor="ctr" anchorCtr="0">
            <a:normAutofit/>
          </a:bodyPr>
          <a:lstStyle>
            <a:lvl1pPr marL="457200" lvl="0" indent="-463550" algn="ctr" rtl="0">
              <a:spcBef>
                <a:spcPts val="0"/>
              </a:spcBef>
              <a:spcAft>
                <a:spcPts val="0"/>
              </a:spcAft>
              <a:buSzPts val="3700"/>
              <a:buChar char="●"/>
              <a:defRPr sz="3700"/>
            </a:lvl1pPr>
            <a:lvl2pPr marL="914400" lvl="1" indent="-438150" algn="ctr" rtl="0">
              <a:spcBef>
                <a:spcPts val="0"/>
              </a:spcBef>
              <a:spcAft>
                <a:spcPts val="0"/>
              </a:spcAft>
              <a:buSzPts val="3300"/>
              <a:buChar char="○"/>
              <a:defRPr sz="3300"/>
            </a:lvl2pPr>
            <a:lvl3pPr marL="1371600" lvl="2" indent="-438150" algn="ctr" rtl="0">
              <a:spcBef>
                <a:spcPts val="0"/>
              </a:spcBef>
              <a:spcAft>
                <a:spcPts val="0"/>
              </a:spcAft>
              <a:buSzPts val="3300"/>
              <a:buChar char="■"/>
              <a:defRPr sz="3300"/>
            </a:lvl3pPr>
            <a:lvl4pPr marL="1828800" lvl="3" indent="-438150" algn="ctr" rtl="0">
              <a:spcBef>
                <a:spcPts val="0"/>
              </a:spcBef>
              <a:spcAft>
                <a:spcPts val="0"/>
              </a:spcAft>
              <a:buSzPts val="3300"/>
              <a:buChar char="●"/>
              <a:defRPr sz="3300"/>
            </a:lvl4pPr>
            <a:lvl5pPr marL="2286000" lvl="4" indent="-438150" algn="ctr" rtl="0">
              <a:spcBef>
                <a:spcPts val="0"/>
              </a:spcBef>
              <a:spcAft>
                <a:spcPts val="0"/>
              </a:spcAft>
              <a:buSzPts val="3300"/>
              <a:buChar char="○"/>
              <a:defRPr sz="3300"/>
            </a:lvl5pPr>
            <a:lvl6pPr marL="2743200" lvl="5" indent="-438150" algn="ctr" rtl="0">
              <a:spcBef>
                <a:spcPts val="0"/>
              </a:spcBef>
              <a:spcAft>
                <a:spcPts val="0"/>
              </a:spcAft>
              <a:buSzPts val="3300"/>
              <a:buChar char="■"/>
              <a:defRPr sz="3300"/>
            </a:lvl6pPr>
            <a:lvl7pPr marL="3200400" lvl="6" indent="-438150" algn="ctr" rtl="0">
              <a:spcBef>
                <a:spcPts val="0"/>
              </a:spcBef>
              <a:spcAft>
                <a:spcPts val="0"/>
              </a:spcAft>
              <a:buSzPts val="3300"/>
              <a:buChar char="●"/>
              <a:defRPr sz="3300"/>
            </a:lvl7pPr>
            <a:lvl8pPr marL="3657600" lvl="7" indent="-438150" algn="ctr" rtl="0">
              <a:spcBef>
                <a:spcPts val="0"/>
              </a:spcBef>
              <a:spcAft>
                <a:spcPts val="0"/>
              </a:spcAft>
              <a:buSzPts val="3300"/>
              <a:buChar char="○"/>
              <a:defRPr sz="3300"/>
            </a:lvl8pPr>
            <a:lvl9pPr marL="4114800" lvl="8" indent="-438150" algn="ctr" rtl="0">
              <a:spcBef>
                <a:spcPts val="0"/>
              </a:spcBef>
              <a:spcAft>
                <a:spcPts val="0"/>
              </a:spcAft>
              <a:buSzPts val="3300"/>
              <a:buChar char="■"/>
              <a:defRPr sz="3300"/>
            </a:lvl9pPr>
          </a:lstStyle>
          <a:p>
            <a:endParaRPr/>
          </a:p>
        </p:txBody>
      </p:sp>
      <p:sp>
        <p:nvSpPr>
          <p:cNvPr id="60" name="Google Shape;60;p8"/>
          <p:cNvSpPr txBox="1">
            <a:spLocks noGrp="1"/>
          </p:cNvSpPr>
          <p:nvPr>
            <p:ph type="body" idx="2"/>
          </p:nvPr>
        </p:nvSpPr>
        <p:spPr>
          <a:xfrm>
            <a:off x="2560676" y="4842908"/>
            <a:ext cx="5998800" cy="798300"/>
          </a:xfrm>
          <a:prstGeom prst="rect">
            <a:avLst/>
          </a:prstGeom>
        </p:spPr>
        <p:txBody>
          <a:bodyPr spcFirstLastPara="1" wrap="square" lIns="91425" tIns="91425" rIns="91425" bIns="91425" anchor="b" anchorCtr="0">
            <a:normAutofit/>
          </a:bodyPr>
          <a:lstStyle>
            <a:lvl1pPr marL="457200" lvl="0" indent="-387350" algn="r" rtl="0">
              <a:lnSpc>
                <a:spcPct val="100000"/>
              </a:lnSpc>
              <a:spcBef>
                <a:spcPts val="0"/>
              </a:spcBef>
              <a:spcAft>
                <a:spcPts val="0"/>
              </a:spcAft>
              <a:buClr>
                <a:schemeClr val="accent6"/>
              </a:buClr>
              <a:buSzPts val="2500"/>
              <a:buChar char="●"/>
              <a:defRPr sz="2500" i="1">
                <a:solidFill>
                  <a:schemeClr val="accent6"/>
                </a:solidFill>
              </a:defRPr>
            </a:lvl1pPr>
            <a:lvl2pPr marL="914400" lvl="1" indent="-361950" algn="r" rtl="0">
              <a:lnSpc>
                <a:spcPct val="100000"/>
              </a:lnSpc>
              <a:spcBef>
                <a:spcPts val="0"/>
              </a:spcBef>
              <a:spcAft>
                <a:spcPts val="0"/>
              </a:spcAft>
              <a:buClr>
                <a:schemeClr val="accent6"/>
              </a:buClr>
              <a:buSzPts val="2100"/>
              <a:buChar char="○"/>
              <a:defRPr sz="2100" i="1">
                <a:solidFill>
                  <a:schemeClr val="accent6"/>
                </a:solidFill>
              </a:defRPr>
            </a:lvl2pPr>
            <a:lvl3pPr marL="1371600" lvl="2" indent="-361950" algn="r" rtl="0">
              <a:lnSpc>
                <a:spcPct val="100000"/>
              </a:lnSpc>
              <a:spcBef>
                <a:spcPts val="0"/>
              </a:spcBef>
              <a:spcAft>
                <a:spcPts val="0"/>
              </a:spcAft>
              <a:buClr>
                <a:schemeClr val="accent6"/>
              </a:buClr>
              <a:buSzPts val="2100"/>
              <a:buChar char="■"/>
              <a:defRPr sz="2100" i="1">
                <a:solidFill>
                  <a:schemeClr val="accent6"/>
                </a:solidFill>
              </a:defRPr>
            </a:lvl3pPr>
            <a:lvl4pPr marL="1828800" lvl="3" indent="-361950" algn="r" rtl="0">
              <a:lnSpc>
                <a:spcPct val="100000"/>
              </a:lnSpc>
              <a:spcBef>
                <a:spcPts val="0"/>
              </a:spcBef>
              <a:spcAft>
                <a:spcPts val="0"/>
              </a:spcAft>
              <a:buClr>
                <a:schemeClr val="accent6"/>
              </a:buClr>
              <a:buSzPts val="2100"/>
              <a:buChar char="●"/>
              <a:defRPr sz="2100" i="1">
                <a:solidFill>
                  <a:schemeClr val="accent6"/>
                </a:solidFill>
              </a:defRPr>
            </a:lvl4pPr>
            <a:lvl5pPr marL="2286000" lvl="4" indent="-361950" algn="r" rtl="0">
              <a:lnSpc>
                <a:spcPct val="100000"/>
              </a:lnSpc>
              <a:spcBef>
                <a:spcPts val="0"/>
              </a:spcBef>
              <a:spcAft>
                <a:spcPts val="0"/>
              </a:spcAft>
              <a:buClr>
                <a:schemeClr val="accent6"/>
              </a:buClr>
              <a:buSzPts val="2100"/>
              <a:buChar char="○"/>
              <a:defRPr sz="2100" i="1">
                <a:solidFill>
                  <a:schemeClr val="accent6"/>
                </a:solidFill>
              </a:defRPr>
            </a:lvl5pPr>
            <a:lvl6pPr marL="2743200" lvl="5" indent="-361950" algn="r" rtl="0">
              <a:lnSpc>
                <a:spcPct val="100000"/>
              </a:lnSpc>
              <a:spcBef>
                <a:spcPts val="0"/>
              </a:spcBef>
              <a:spcAft>
                <a:spcPts val="0"/>
              </a:spcAft>
              <a:buClr>
                <a:schemeClr val="accent6"/>
              </a:buClr>
              <a:buSzPts val="2100"/>
              <a:buChar char="■"/>
              <a:defRPr sz="2100" i="1">
                <a:solidFill>
                  <a:schemeClr val="accent6"/>
                </a:solidFill>
              </a:defRPr>
            </a:lvl6pPr>
            <a:lvl7pPr marL="3200400" lvl="6" indent="-361950" algn="r" rtl="0">
              <a:lnSpc>
                <a:spcPct val="100000"/>
              </a:lnSpc>
              <a:spcBef>
                <a:spcPts val="0"/>
              </a:spcBef>
              <a:spcAft>
                <a:spcPts val="0"/>
              </a:spcAft>
              <a:buClr>
                <a:schemeClr val="accent6"/>
              </a:buClr>
              <a:buSzPts val="2100"/>
              <a:buChar char="●"/>
              <a:defRPr sz="2100" i="1">
                <a:solidFill>
                  <a:schemeClr val="accent6"/>
                </a:solidFill>
              </a:defRPr>
            </a:lvl7pPr>
            <a:lvl8pPr marL="3657600" lvl="7" indent="-361950" algn="r" rtl="0">
              <a:lnSpc>
                <a:spcPct val="100000"/>
              </a:lnSpc>
              <a:spcBef>
                <a:spcPts val="0"/>
              </a:spcBef>
              <a:spcAft>
                <a:spcPts val="0"/>
              </a:spcAft>
              <a:buClr>
                <a:schemeClr val="accent6"/>
              </a:buClr>
              <a:buSzPts val="2100"/>
              <a:buChar char="○"/>
              <a:defRPr sz="2100" i="1">
                <a:solidFill>
                  <a:schemeClr val="accent6"/>
                </a:solidFill>
              </a:defRPr>
            </a:lvl8pPr>
            <a:lvl9pPr marL="4114800" lvl="8" indent="-361950" algn="r" rtl="0">
              <a:lnSpc>
                <a:spcPct val="100000"/>
              </a:lnSpc>
              <a:spcBef>
                <a:spcPts val="0"/>
              </a:spcBef>
              <a:spcAft>
                <a:spcPts val="0"/>
              </a:spcAft>
              <a:buClr>
                <a:schemeClr val="accent6"/>
              </a:buClr>
              <a:buSzPts val="2100"/>
              <a:buChar char="■"/>
              <a:defRPr sz="2100" i="1">
                <a:solidFill>
                  <a:schemeClr val="accent6"/>
                </a:solidFill>
              </a:defRPr>
            </a:lvl9pPr>
          </a:lstStyle>
          <a:p>
            <a:endParaRPr/>
          </a:p>
        </p:txBody>
      </p:sp>
      <p:pic>
        <p:nvPicPr>
          <p:cNvPr id="61" name="Google Shape;61;p8"/>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4" name="Google Shape;64;p9"/>
          <p:cNvSpPr txBox="1">
            <a:spLocks noGrp="1"/>
          </p:cNvSpPr>
          <p:nvPr>
            <p:ph type="body" idx="1"/>
          </p:nvPr>
        </p:nvSpPr>
        <p:spPr>
          <a:xfrm>
            <a:off x="311700" y="1954405"/>
            <a:ext cx="2808000" cy="41376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5" name="Google Shape;65;p9"/>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
        <p:cNvGrpSpPr/>
        <p:nvPr/>
      </p:nvGrpSpPr>
      <p:grpSpPr>
        <a:xfrm>
          <a:off x="0" y="0"/>
          <a:ext cx="0" cy="0"/>
          <a:chOff x="0" y="0"/>
          <a:chExt cx="0" cy="0"/>
        </a:xfrm>
      </p:grpSpPr>
      <p:grpSp>
        <p:nvGrpSpPr>
          <p:cNvPr id="67" name="Google Shape;67;p10"/>
          <p:cNvGrpSpPr/>
          <p:nvPr/>
        </p:nvGrpSpPr>
        <p:grpSpPr>
          <a:xfrm>
            <a:off x="6098378" y="7"/>
            <a:ext cx="3045625" cy="2707359"/>
            <a:chOff x="6098378" y="5"/>
            <a:chExt cx="3045625" cy="2030570"/>
          </a:xfrm>
        </p:grpSpPr>
        <p:sp>
          <p:nvSpPr>
            <p:cNvPr id="68" name="Google Shape;68;p10"/>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0"/>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0"/>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0"/>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0"/>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73;p10"/>
          <p:cNvSpPr txBox="1">
            <a:spLocks noGrp="1"/>
          </p:cNvSpPr>
          <p:nvPr>
            <p:ph type="title"/>
          </p:nvPr>
        </p:nvSpPr>
        <p:spPr>
          <a:xfrm>
            <a:off x="490250" y="701800"/>
            <a:ext cx="5618700" cy="5454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74" name="Google Shape;74;p10"/>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5"/>
        <p:cNvGrpSpPr/>
        <p:nvPr/>
      </p:nvGrpSpPr>
      <p:grpSpPr>
        <a:xfrm>
          <a:off x="0" y="0"/>
          <a:ext cx="0" cy="0"/>
          <a:chOff x="0" y="0"/>
          <a:chExt cx="0" cy="0"/>
        </a:xfrm>
      </p:grpSpPr>
      <p:sp>
        <p:nvSpPr>
          <p:cNvPr id="76" name="Google Shape;76;p11"/>
          <p:cNvSpPr/>
          <p:nvPr/>
        </p:nvSpPr>
        <p:spPr>
          <a:xfrm>
            <a:off x="4572000" y="-233"/>
            <a:ext cx="4572000" cy="6858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7" name="Google Shape;77;p11"/>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78" name="Google Shape;78;p11"/>
          <p:cNvSpPr txBox="1">
            <a:spLocks noGrp="1"/>
          </p:cNvSpPr>
          <p:nvPr>
            <p:ph type="title"/>
          </p:nvPr>
        </p:nvSpPr>
        <p:spPr>
          <a:xfrm>
            <a:off x="265500" y="1534800"/>
            <a:ext cx="4045200" cy="20859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9" name="Google Shape;79;p11"/>
          <p:cNvSpPr txBox="1">
            <a:spLocks noGrp="1"/>
          </p:cNvSpPr>
          <p:nvPr>
            <p:ph type="subTitle" idx="1"/>
          </p:nvPr>
        </p:nvSpPr>
        <p:spPr>
          <a:xfrm>
            <a:off x="265500" y="3692002"/>
            <a:ext cx="4045200" cy="1692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0" name="Google Shape;80;p11"/>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81" name="Google Shape;81;p11"/>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2"/>
        <p:cNvGrpSpPr/>
        <p:nvPr/>
      </p:nvGrpSpPr>
      <p:grpSpPr>
        <a:xfrm>
          <a:off x="0" y="0"/>
          <a:ext cx="0" cy="0"/>
          <a:chOff x="0" y="0"/>
          <a:chExt cx="0" cy="0"/>
        </a:xfrm>
      </p:grpSpPr>
      <p:sp>
        <p:nvSpPr>
          <p:cNvPr id="83" name="Google Shape;83;p12"/>
          <p:cNvSpPr txBox="1">
            <a:spLocks noGrp="1"/>
          </p:cNvSpPr>
          <p:nvPr>
            <p:ph type="body" idx="1"/>
          </p:nvPr>
        </p:nvSpPr>
        <p:spPr>
          <a:xfrm>
            <a:off x="319500" y="5640767"/>
            <a:ext cx="5998800" cy="7983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4" name="Google Shape;84;p12"/>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5"/>
        <p:cNvGrpSpPr/>
        <p:nvPr/>
      </p:nvGrpSpPr>
      <p:grpSpPr>
        <a:xfrm>
          <a:off x="0" y="0"/>
          <a:ext cx="0" cy="0"/>
          <a:chOff x="0" y="0"/>
          <a:chExt cx="0" cy="0"/>
        </a:xfrm>
      </p:grpSpPr>
      <p:grpSp>
        <p:nvGrpSpPr>
          <p:cNvPr id="86" name="Google Shape;86;p13"/>
          <p:cNvGrpSpPr/>
          <p:nvPr/>
        </p:nvGrpSpPr>
        <p:grpSpPr>
          <a:xfrm>
            <a:off x="6098378" y="7"/>
            <a:ext cx="3045625" cy="2707359"/>
            <a:chOff x="6098378" y="5"/>
            <a:chExt cx="3045625" cy="2030570"/>
          </a:xfrm>
        </p:grpSpPr>
        <p:sp>
          <p:nvSpPr>
            <p:cNvPr id="87" name="Google Shape;87;p1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2;p13"/>
          <p:cNvSpPr txBox="1">
            <a:spLocks noGrp="1"/>
          </p:cNvSpPr>
          <p:nvPr>
            <p:ph type="title" hasCustomPrompt="1"/>
          </p:nvPr>
        </p:nvSpPr>
        <p:spPr>
          <a:xfrm>
            <a:off x="311700" y="1674733"/>
            <a:ext cx="8520600" cy="2707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93" name="Google Shape;93;p13"/>
          <p:cNvSpPr txBox="1">
            <a:spLocks noGrp="1"/>
          </p:cNvSpPr>
          <p:nvPr>
            <p:ph type="body" idx="1"/>
          </p:nvPr>
        </p:nvSpPr>
        <p:spPr>
          <a:xfrm>
            <a:off x="311700" y="4492300"/>
            <a:ext cx="8520600" cy="17091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94" name="Google Shape;94;p13"/>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14"/>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457200" y="274650"/>
            <a:ext cx="71448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9" name="Google Shape;99;p1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1200"/>
              </a:spcBef>
              <a:spcAft>
                <a:spcPts val="0"/>
              </a:spcAft>
              <a:buClr>
                <a:schemeClr val="dk1"/>
              </a:buClr>
              <a:buSzPts val="1800"/>
              <a:buChar char="○"/>
              <a:defRPr/>
            </a:lvl2pPr>
            <a:lvl3pPr marL="1371600" lvl="2" indent="-342900" algn="l" rtl="0">
              <a:spcBef>
                <a:spcPts val="1200"/>
              </a:spcBef>
              <a:spcAft>
                <a:spcPts val="0"/>
              </a:spcAft>
              <a:buClr>
                <a:schemeClr val="dk1"/>
              </a:buClr>
              <a:buSzPts val="1800"/>
              <a:buChar char="■"/>
              <a:defRPr/>
            </a:lvl3pPr>
            <a:lvl4pPr marL="1828800" lvl="3" indent="-342900" algn="l" rtl="0">
              <a:spcBef>
                <a:spcPts val="1200"/>
              </a:spcBef>
              <a:spcAft>
                <a:spcPts val="0"/>
              </a:spcAft>
              <a:buClr>
                <a:schemeClr val="dk1"/>
              </a:buClr>
              <a:buSzPts val="1800"/>
              <a:buChar char="●"/>
              <a:defRPr/>
            </a:lvl4pPr>
            <a:lvl5pPr marL="2286000" lvl="4" indent="-342900" algn="l" rtl="0">
              <a:spcBef>
                <a:spcPts val="1200"/>
              </a:spcBef>
              <a:spcAft>
                <a:spcPts val="0"/>
              </a:spcAft>
              <a:buClr>
                <a:schemeClr val="dk1"/>
              </a:buClr>
              <a:buSzPts val="1800"/>
              <a:buChar char="○"/>
              <a:defRPr/>
            </a:lvl5pPr>
            <a:lvl6pPr marL="2743200" lvl="5" indent="-342900" algn="l" rtl="0">
              <a:spcBef>
                <a:spcPts val="1200"/>
              </a:spcBef>
              <a:spcAft>
                <a:spcPts val="0"/>
              </a:spcAft>
              <a:buClr>
                <a:schemeClr val="dk1"/>
              </a:buClr>
              <a:buSzPts val="1800"/>
              <a:buChar char="■"/>
              <a:defRPr/>
            </a:lvl6pPr>
            <a:lvl7pPr marL="3200400" lvl="6" indent="-342900" algn="l" rtl="0">
              <a:spcBef>
                <a:spcPts val="1200"/>
              </a:spcBef>
              <a:spcAft>
                <a:spcPts val="0"/>
              </a:spcAft>
              <a:buClr>
                <a:schemeClr val="dk1"/>
              </a:buClr>
              <a:buSzPts val="1800"/>
              <a:buChar char="●"/>
              <a:defRPr/>
            </a:lvl7pPr>
            <a:lvl8pPr marL="3657600" lvl="7" indent="-342900" algn="l" rtl="0">
              <a:spcBef>
                <a:spcPts val="1200"/>
              </a:spcBef>
              <a:spcAft>
                <a:spcPts val="0"/>
              </a:spcAft>
              <a:buClr>
                <a:schemeClr val="dk1"/>
              </a:buClr>
              <a:buSzPts val="1800"/>
              <a:buChar char="○"/>
              <a:defRPr/>
            </a:lvl8pPr>
            <a:lvl9pPr marL="4114800" lvl="8" indent="-342900" algn="l" rtl="0">
              <a:spcBef>
                <a:spcPts val="1200"/>
              </a:spcBef>
              <a:spcAft>
                <a:spcPts val="1200"/>
              </a:spcAft>
              <a:buClr>
                <a:schemeClr val="dk1"/>
              </a:buClr>
              <a:buSzPts val="1800"/>
              <a:buChar char="■"/>
              <a:defRPr/>
            </a:lvl9pPr>
          </a:lstStyle>
          <a:p>
            <a:endParaRPr/>
          </a:p>
        </p:txBody>
      </p:sp>
      <p:sp>
        <p:nvSpPr>
          <p:cNvPr id="100" name="Google Shape;100;p1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pic>
        <p:nvPicPr>
          <p:cNvPr id="103" name="Google Shape;103;p15"/>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6" name="Google Shape;106;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7" name="Google Shape;107;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46667"/>
            <a:ext cx="8520600" cy="8103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11" name="Google Shape;11;p1"/>
          <p:cNvSpPr txBox="1">
            <a:spLocks noGrp="1"/>
          </p:cNvSpPr>
          <p:nvPr>
            <p:ph type="body" idx="1"/>
          </p:nvPr>
        </p:nvSpPr>
        <p:spPr>
          <a:xfrm>
            <a:off x="311700" y="1639833"/>
            <a:ext cx="8520600" cy="4452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12" name="Google Shape;12;p1"/>
          <p:cNvSpPr txBox="1">
            <a:spLocks noGrp="1"/>
          </p:cNvSpPr>
          <p:nvPr>
            <p:ph type="sldNum" idx="12"/>
          </p:nvPr>
        </p:nvSpPr>
        <p:spPr>
          <a:xfrm>
            <a:off x="8460431" y="6201587"/>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ctrTitle"/>
          </p:nvPr>
        </p:nvSpPr>
        <p:spPr>
          <a:xfrm>
            <a:off x="372140" y="2615608"/>
            <a:ext cx="8612372" cy="1839433"/>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sz="4400" b="1" dirty="0" err="1" smtClean="0">
                <a:solidFill>
                  <a:schemeClr val="bg2">
                    <a:lumMod val="50000"/>
                  </a:schemeClr>
                </a:solidFill>
                <a:latin typeface="Century" panose="02040604050505020304" pitchFamily="18" charset="0"/>
              </a:rPr>
              <a:t>Водо</a:t>
            </a:r>
            <a:r>
              <a:rPr lang="ru-RU" sz="4400" b="1" dirty="0" smtClean="0">
                <a:solidFill>
                  <a:schemeClr val="bg2">
                    <a:lumMod val="50000"/>
                  </a:schemeClr>
                </a:solidFill>
                <a:latin typeface="Century" panose="02040604050505020304" pitchFamily="18" charset="0"/>
              </a:rPr>
              <a:t> – водородный, роторный, двухконтурный, инерционный двигатель </a:t>
            </a:r>
            <a:endParaRPr sz="4400" b="1" dirty="0">
              <a:solidFill>
                <a:schemeClr val="bg2">
                  <a:lumMod val="50000"/>
                </a:schemeClr>
              </a:solidFill>
              <a:latin typeface="Century" panose="02040604050505020304" pitchFamily="18" charset="0"/>
            </a:endParaRPr>
          </a:p>
        </p:txBody>
      </p:sp>
      <p:sp>
        <p:nvSpPr>
          <p:cNvPr id="114" name="Google Shape;114;p17"/>
          <p:cNvSpPr txBox="1">
            <a:spLocks noGrp="1"/>
          </p:cNvSpPr>
          <p:nvPr>
            <p:ph type="subTitle" idx="1"/>
          </p:nvPr>
        </p:nvSpPr>
        <p:spPr>
          <a:xfrm>
            <a:off x="6181724" y="4907757"/>
            <a:ext cx="2500239" cy="5772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ru-RU" sz="1600" dirty="0" smtClean="0">
                <a:solidFill>
                  <a:schemeClr val="bg2">
                    <a:lumMod val="50000"/>
                  </a:schemeClr>
                </a:solidFill>
              </a:rPr>
              <a:t>Екатеринбург</a:t>
            </a:r>
          </a:p>
          <a:p>
            <a:pPr marL="0" lvl="0" indent="0" algn="ctr" rtl="0">
              <a:spcBef>
                <a:spcPts val="0"/>
              </a:spcBef>
              <a:spcAft>
                <a:spcPts val="0"/>
              </a:spcAft>
              <a:buNone/>
            </a:pPr>
            <a:r>
              <a:rPr lang="ru-RU" sz="1600" dirty="0" smtClean="0">
                <a:solidFill>
                  <a:schemeClr val="bg2">
                    <a:lumMod val="50000"/>
                  </a:schemeClr>
                </a:solidFill>
              </a:rPr>
              <a:t>2025 г</a:t>
            </a:r>
            <a:endParaRPr sz="160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8" y="79450"/>
            <a:ext cx="1255032" cy="1412209"/>
          </a:xfrm>
          <a:prstGeom prst="rect">
            <a:avLst/>
          </a:prstGeom>
        </p:spPr>
      </p:pic>
      <p:sp>
        <p:nvSpPr>
          <p:cNvPr id="3" name="TextBox 2"/>
          <p:cNvSpPr txBox="1"/>
          <p:nvPr/>
        </p:nvSpPr>
        <p:spPr>
          <a:xfrm>
            <a:off x="1626780" y="277722"/>
            <a:ext cx="2838893" cy="1015663"/>
          </a:xfrm>
          <a:prstGeom prst="rect">
            <a:avLst/>
          </a:prstGeom>
          <a:noFill/>
        </p:spPr>
        <p:txBody>
          <a:bodyPr wrap="square" rtlCol="0">
            <a:spAutoFit/>
          </a:bodyPr>
          <a:lstStyle/>
          <a:p>
            <a:r>
              <a:rPr lang="ru-RU" sz="2000" dirty="0" smtClean="0">
                <a:solidFill>
                  <a:schemeClr val="bg2">
                    <a:lumMod val="50000"/>
                  </a:schemeClr>
                </a:solidFill>
              </a:rPr>
              <a:t>Индивидуальный предприниматель </a:t>
            </a:r>
            <a:r>
              <a:rPr lang="ru-RU" sz="2000" dirty="0" err="1" smtClean="0">
                <a:solidFill>
                  <a:schemeClr val="bg2">
                    <a:lumMod val="50000"/>
                  </a:schemeClr>
                </a:solidFill>
              </a:rPr>
              <a:t>Горбашов</a:t>
            </a:r>
            <a:r>
              <a:rPr lang="ru-RU" sz="2000" dirty="0" smtClean="0">
                <a:solidFill>
                  <a:schemeClr val="bg2">
                    <a:lumMod val="50000"/>
                  </a:schemeClr>
                </a:solidFill>
              </a:rPr>
              <a:t> В. Н.</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a:spLocks noGrp="1"/>
          </p:cNvSpPr>
          <p:nvPr>
            <p:ph type="title"/>
          </p:nvPr>
        </p:nvSpPr>
        <p:spPr>
          <a:xfrm>
            <a:off x="265500" y="261325"/>
            <a:ext cx="4045200" cy="625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a:t>О спикере</a:t>
            </a:r>
            <a:endParaRPr/>
          </a:p>
        </p:txBody>
      </p:sp>
      <p:sp>
        <p:nvSpPr>
          <p:cNvPr id="123" name="Google Shape;123;p18"/>
          <p:cNvSpPr txBox="1">
            <a:spLocks noGrp="1"/>
          </p:cNvSpPr>
          <p:nvPr>
            <p:ph type="body" idx="2"/>
          </p:nvPr>
        </p:nvSpPr>
        <p:spPr>
          <a:xfrm>
            <a:off x="4939500" y="965600"/>
            <a:ext cx="3837000" cy="5094958"/>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ru-RU" dirty="0" err="1" smtClean="0">
                <a:latin typeface="+mj-lt"/>
              </a:rPr>
              <a:t>Горбашов</a:t>
            </a:r>
            <a:r>
              <a:rPr lang="ru-RU" dirty="0" smtClean="0">
                <a:latin typeface="+mj-lt"/>
              </a:rPr>
              <a:t> Владимир Николаевич</a:t>
            </a:r>
            <a:endParaRPr b="1" dirty="0"/>
          </a:p>
          <a:p>
            <a:pPr marL="0" lvl="0" indent="0" algn="l" rtl="0">
              <a:spcBef>
                <a:spcPts val="1200"/>
              </a:spcBef>
              <a:spcAft>
                <a:spcPts val="0"/>
              </a:spcAft>
              <a:buNone/>
            </a:pPr>
            <a:r>
              <a:rPr lang="ru-RU" dirty="0" smtClean="0"/>
              <a:t>Подполковник запаса</a:t>
            </a:r>
            <a:r>
              <a:rPr lang="ru-RU" b="1" dirty="0" smtClean="0"/>
              <a:t> </a:t>
            </a:r>
            <a:r>
              <a:rPr lang="ru-RU" dirty="0" smtClean="0"/>
              <a:t>уволился в запас в 2002 году.</a:t>
            </a:r>
            <a:endParaRPr dirty="0"/>
          </a:p>
          <a:p>
            <a:pPr marL="0" lvl="0" indent="0" algn="l" rtl="0">
              <a:spcBef>
                <a:spcPts val="1200"/>
              </a:spcBef>
              <a:spcAft>
                <a:spcPts val="0"/>
              </a:spcAft>
              <a:buNone/>
            </a:pPr>
            <a:r>
              <a:rPr lang="ru-RU" dirty="0" smtClean="0"/>
              <a:t>Закончил Ульяновское высшее военно-техническое училище в 1986 году.</a:t>
            </a:r>
          </a:p>
          <a:p>
            <a:pPr marL="0" lvl="0" indent="0" algn="l" rtl="0">
              <a:spcBef>
                <a:spcPts val="1200"/>
              </a:spcBef>
              <a:spcAft>
                <a:spcPts val="0"/>
              </a:spcAft>
              <a:buNone/>
            </a:pPr>
            <a:r>
              <a:rPr lang="ru-RU" dirty="0" smtClean="0"/>
              <a:t> Военную академию тыла и транспорта им. </a:t>
            </a:r>
            <a:r>
              <a:rPr lang="ru-RU" dirty="0"/>
              <a:t>г</a:t>
            </a:r>
            <a:r>
              <a:rPr lang="ru-RU" dirty="0" smtClean="0"/>
              <a:t>енерала армии А. В. </a:t>
            </a:r>
            <a:r>
              <a:rPr lang="ru-RU" dirty="0" err="1" smtClean="0"/>
              <a:t>Хрулёва</a:t>
            </a:r>
            <a:r>
              <a:rPr lang="ru-RU" dirty="0" smtClean="0"/>
              <a:t> в 1999году.</a:t>
            </a:r>
          </a:p>
          <a:p>
            <a:pPr marL="0" lvl="0" indent="0" algn="l" rtl="0">
              <a:spcBef>
                <a:spcPts val="1200"/>
              </a:spcBef>
              <a:spcAft>
                <a:spcPts val="0"/>
              </a:spcAft>
              <a:buNone/>
            </a:pPr>
            <a:r>
              <a:rPr lang="ru-RU" b="1" dirty="0" smtClean="0"/>
              <a:t>Награжден медалью за </a:t>
            </a:r>
          </a:p>
          <a:p>
            <a:pPr marL="0" lvl="0" indent="0" algn="l" rtl="0">
              <a:spcBef>
                <a:spcPts val="1200"/>
              </a:spcBef>
              <a:spcAft>
                <a:spcPts val="0"/>
              </a:spcAft>
              <a:buNone/>
            </a:pPr>
            <a:r>
              <a:rPr lang="ru-RU" b="1" dirty="0" smtClean="0"/>
              <a:t>«За отличие в военной службе» 2 степени.</a:t>
            </a:r>
            <a:endParaRPr b="1" dirty="0"/>
          </a:p>
          <a:p>
            <a:pPr marL="0" lvl="0" indent="0" algn="l" rtl="0">
              <a:spcBef>
                <a:spcPts val="1200"/>
              </a:spcBef>
              <a:spcAft>
                <a:spcPts val="1200"/>
              </a:spcAft>
              <a:buNone/>
            </a:pPr>
            <a:endParaRPr b="1" dirty="0"/>
          </a:p>
        </p:txBody>
      </p:sp>
      <p:sp>
        <p:nvSpPr>
          <p:cNvPr id="124" name="Google Shape;124;p18"/>
          <p:cNvSpPr txBox="1">
            <a:spLocks noGrp="1"/>
          </p:cNvSpPr>
          <p:nvPr>
            <p:ph type="subTitle" idx="1"/>
          </p:nvPr>
        </p:nvSpPr>
        <p:spPr>
          <a:xfrm>
            <a:off x="265500" y="3692002"/>
            <a:ext cx="4045200" cy="1692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25" name="Google Shape;125;p18"/>
          <p:cNvPicPr preferRelativeResize="0"/>
          <p:nvPr/>
        </p:nvPicPr>
        <p:blipFill rotWithShape="1">
          <a:blip>
            <a:alphaModFix/>
          </a:blip>
          <a:srcRect l="16079"/>
          <a:stretch/>
        </p:blipFill>
        <p:spPr>
          <a:xfrm>
            <a:off x="341700" y="965600"/>
            <a:ext cx="3837000" cy="5501100"/>
          </a:xfrm>
          <a:prstGeom prst="rect">
            <a:avLst/>
          </a:prstGeom>
          <a:noFill/>
          <a:ln>
            <a:noFill/>
          </a:ln>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003" y="757135"/>
            <a:ext cx="3951537" cy="5918030"/>
          </a:xfrm>
          <a:prstGeom prst="rect">
            <a:avLst/>
          </a:prstGeom>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244549" y="2869796"/>
            <a:ext cx="8357191" cy="111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ru-RU" sz="6600" b="1" dirty="0" smtClean="0">
                <a:solidFill>
                  <a:schemeClr val="bg2">
                    <a:lumMod val="50000"/>
                  </a:schemeClr>
                </a:solidFill>
                <a:latin typeface="+mn-lt"/>
              </a:rPr>
              <a:t>Небольшой экскурс в историю развития двигателей подобного типа</a:t>
            </a:r>
            <a:endParaRPr sz="6600" b="1" dirty="0">
              <a:solidFill>
                <a:schemeClr val="bg2">
                  <a:lumMod val="50000"/>
                </a:schemeClr>
              </a:solidFill>
              <a:latin typeface="+mn-lt"/>
            </a:endParaRP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400" dirty="0" smtClean="0">
                <a:solidFill>
                  <a:schemeClr val="bg2">
                    <a:lumMod val="50000"/>
                  </a:schemeClr>
                </a:solidFill>
              </a:rPr>
              <a:t> </a:t>
            </a:r>
            <a:endParaRPr sz="240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2649910"/>
            <a:ext cx="8421765" cy="338554"/>
          </a:xfrm>
          <a:prstGeom prst="rect">
            <a:avLst/>
          </a:prstGeom>
          <a:noFill/>
        </p:spPr>
        <p:txBody>
          <a:bodyPr wrap="square" rtlCol="0">
            <a:spAutoFit/>
          </a:bodyPr>
          <a:lstStyle/>
          <a:p>
            <a:r>
              <a:rPr lang="ru-RU" sz="1600" dirty="0" smtClean="0">
                <a:solidFill>
                  <a:schemeClr val="bg2">
                    <a:lumMod val="50000"/>
                  </a:schemeClr>
                </a:solidFill>
              </a:rPr>
              <a:t> </a:t>
            </a:r>
            <a:endParaRPr lang="ru-RU" sz="1600" dirty="0">
              <a:solidFill>
                <a:schemeClr val="bg2">
                  <a:lumMod val="50000"/>
                </a:schemeClr>
              </a:solidFill>
            </a:endParaRPr>
          </a:p>
        </p:txBody>
      </p:sp>
      <p:pic>
        <p:nvPicPr>
          <p:cNvPr id="3" name="Рисунок 2"/>
          <p:cNvPicPr>
            <a:picLocks noChangeAspect="1"/>
          </p:cNvPicPr>
          <p:nvPr/>
        </p:nvPicPr>
        <p:blipFill>
          <a:blip r:embed="rId4"/>
          <a:stretch>
            <a:fillRect/>
          </a:stretch>
        </p:blipFill>
        <p:spPr>
          <a:xfrm>
            <a:off x="287079" y="1127629"/>
            <a:ext cx="3889585" cy="2853175"/>
          </a:xfrm>
          <a:prstGeom prst="rect">
            <a:avLst/>
          </a:prstGeom>
        </p:spPr>
      </p:pic>
      <p:sp>
        <p:nvSpPr>
          <p:cNvPr id="4" name="Прямоугольник 3"/>
          <p:cNvSpPr/>
          <p:nvPr/>
        </p:nvSpPr>
        <p:spPr>
          <a:xfrm>
            <a:off x="1058329" y="546675"/>
            <a:ext cx="6879264" cy="523220"/>
          </a:xfrm>
          <a:prstGeom prst="rect">
            <a:avLst/>
          </a:prstGeom>
        </p:spPr>
        <p:txBody>
          <a:bodyPr wrap="square">
            <a:spAutoFit/>
          </a:bodyPr>
          <a:lstStyle/>
          <a:p>
            <a:pPr algn="ctr"/>
            <a:r>
              <a:rPr lang="ru-RU" sz="2800" b="1" dirty="0"/>
              <a:t>Шагающий паровоз</a:t>
            </a:r>
          </a:p>
        </p:txBody>
      </p:sp>
      <p:sp>
        <p:nvSpPr>
          <p:cNvPr id="6" name="Прямоугольник 5"/>
          <p:cNvSpPr/>
          <p:nvPr/>
        </p:nvSpPr>
        <p:spPr>
          <a:xfrm>
            <a:off x="4295554" y="1356975"/>
            <a:ext cx="4603896" cy="5002908"/>
          </a:xfrm>
          <a:prstGeom prst="rect">
            <a:avLst/>
          </a:prstGeom>
        </p:spPr>
        <p:txBody>
          <a:bodyPr wrap="square">
            <a:spAutoFit/>
          </a:bodyPr>
          <a:lstStyle/>
          <a:p>
            <a:pPr lvl="0">
              <a:lnSpc>
                <a:spcPct val="115000"/>
              </a:lnSpc>
              <a:spcAft>
                <a:spcPts val="1200"/>
              </a:spcAft>
              <a:buClr>
                <a:srgbClr val="434343"/>
              </a:buClr>
              <a:buSzPts val="1800"/>
            </a:pPr>
            <a:r>
              <a:rPr lang="ru-RU" sz="1800" b="1" dirty="0">
                <a:solidFill>
                  <a:srgbClr val="434343">
                    <a:lumMod val="50000"/>
                  </a:srgbClr>
                </a:solidFill>
                <a:latin typeface="Roboto"/>
                <a:ea typeface="Roboto"/>
                <a:sym typeface="Roboto"/>
              </a:rPr>
              <a:t>В результате технологического развития человечество более 100 лет пользовалось паровыми двигателями и довело  их КПД до 8% ко времени появления дизельного двигателя. </a:t>
            </a:r>
          </a:p>
          <a:p>
            <a:pPr lvl="0">
              <a:lnSpc>
                <a:spcPct val="115000"/>
              </a:lnSpc>
              <a:spcAft>
                <a:spcPts val="1200"/>
              </a:spcAft>
              <a:buClr>
                <a:srgbClr val="434343"/>
              </a:buClr>
              <a:buSzPts val="1800"/>
            </a:pPr>
            <a:r>
              <a:rPr lang="ru-RU" sz="1800" b="1" dirty="0">
                <a:solidFill>
                  <a:srgbClr val="434343">
                    <a:lumMod val="50000"/>
                  </a:srgbClr>
                </a:solidFill>
                <a:latin typeface="Roboto"/>
                <a:ea typeface="Roboto"/>
                <a:sym typeface="Roboto"/>
              </a:rPr>
              <a:t>Недостатки  внешнего сгорания, которые не  смогли преодолеть изобретатели 19 века.</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Нагрев воды в отдельной ёмкости.</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Потери тепла с  продуктами сгорания</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Потери тепла из ёмкости.</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Ограничения по увеличению давления в ёмкости с горячей водой.</a:t>
            </a:r>
          </a:p>
        </p:txBody>
      </p:sp>
      <p:sp>
        <p:nvSpPr>
          <p:cNvPr id="8" name="TextBox 7"/>
          <p:cNvSpPr txBox="1"/>
          <p:nvPr/>
        </p:nvSpPr>
        <p:spPr>
          <a:xfrm>
            <a:off x="180753" y="4087903"/>
            <a:ext cx="4114802" cy="2585323"/>
          </a:xfrm>
          <a:prstGeom prst="rect">
            <a:avLst/>
          </a:prstGeom>
          <a:noFill/>
        </p:spPr>
        <p:txBody>
          <a:bodyPr wrap="square" rtlCol="0">
            <a:spAutoFit/>
          </a:bodyPr>
          <a:lstStyle/>
          <a:p>
            <a:r>
              <a:rPr lang="ru-RU" sz="1800" b="1" dirty="0" smtClean="0">
                <a:solidFill>
                  <a:schemeClr val="bg2">
                    <a:lumMod val="50000"/>
                  </a:schemeClr>
                </a:solidFill>
              </a:rPr>
              <a:t>Первый паровоз </a:t>
            </a:r>
            <a:r>
              <a:rPr lang="ru-RU" sz="1800" b="1" dirty="0" err="1" smtClean="0">
                <a:solidFill>
                  <a:schemeClr val="bg2">
                    <a:lumMod val="50000"/>
                  </a:schemeClr>
                </a:solidFill>
              </a:rPr>
              <a:t>Брунтона</a:t>
            </a:r>
            <a:r>
              <a:rPr lang="ru-RU" sz="1800" b="1" dirty="0">
                <a:solidFill>
                  <a:schemeClr val="bg2">
                    <a:lumMod val="50000"/>
                  </a:schemeClr>
                </a:solidFill>
              </a:rPr>
              <a:t> </a:t>
            </a:r>
            <a:r>
              <a:rPr lang="ru-RU" sz="1800" b="1" dirty="0" smtClean="0">
                <a:solidFill>
                  <a:schemeClr val="bg2">
                    <a:lumMod val="50000"/>
                  </a:schemeClr>
                </a:solidFill>
              </a:rPr>
              <a:t>- 1813 год. Имел движитель в виде двух ног с приводом от паровых цилиндров.  КПД около 0,3 %, максимальная скорость 4 км/час. Уничтожен в 1815 году взорвавшимся котлом. Первая железнодорожная катастрофа с гибелью 16 человек.</a:t>
            </a:r>
            <a:endParaRPr lang="ru-RU" sz="1800" b="1" dirty="0">
              <a:solidFill>
                <a:schemeClr val="bg2">
                  <a:lumMod val="50000"/>
                </a:schemeClr>
              </a:solidFill>
            </a:endParaRPr>
          </a:p>
        </p:txBody>
      </p:sp>
    </p:spTree>
    <p:extLst>
      <p:ext uri="{BB962C8B-B14F-4D97-AF65-F5344CB8AC3E}">
        <p14:creationId xmlns:p14="http://schemas.microsoft.com/office/powerpoint/2010/main" val="2035985050"/>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5524516"/>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3200" dirty="0" smtClean="0">
                <a:solidFill>
                  <a:schemeClr val="accent1">
                    <a:lumMod val="75000"/>
                  </a:schemeClr>
                </a:solidFill>
              </a:rPr>
              <a:t>Очень важно, что паровые двигатели имеют хорошие экологические свойства, если не использовать сжигание топлива для получения тепла. Поэтому технический потенциал этих двигателей не исчерпан до конца, а зная недостатки, находим пути их устранения.</a:t>
            </a:r>
            <a:endParaRPr sz="3200" dirty="0">
              <a:solidFill>
                <a:schemeClr val="accent1">
                  <a:lumMod val="75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2649910"/>
            <a:ext cx="8421765" cy="338554"/>
          </a:xfrm>
          <a:prstGeom prst="rect">
            <a:avLst/>
          </a:prstGeom>
          <a:noFill/>
        </p:spPr>
        <p:txBody>
          <a:bodyPr wrap="square" rtlCol="0">
            <a:spAutoFit/>
          </a:bodyPr>
          <a:lstStyle/>
          <a:p>
            <a:r>
              <a:rPr lang="ru-RU" sz="1600" dirty="0" smtClean="0">
                <a:solidFill>
                  <a:schemeClr val="bg2">
                    <a:lumMod val="50000"/>
                  </a:schemeClr>
                </a:solidFill>
              </a:rPr>
              <a:t> </a:t>
            </a:r>
            <a:endParaRPr lang="ru-RU" sz="1600" dirty="0">
              <a:solidFill>
                <a:schemeClr val="bg2">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400" dirty="0" smtClean="0">
                <a:solidFill>
                  <a:schemeClr val="bg2">
                    <a:lumMod val="50000"/>
                  </a:schemeClr>
                </a:solidFill>
              </a:rPr>
              <a:t> </a:t>
            </a:r>
            <a:endParaRPr sz="240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1511999"/>
            <a:ext cx="8421765" cy="4524315"/>
          </a:xfrm>
          <a:prstGeom prst="rect">
            <a:avLst/>
          </a:prstGeom>
          <a:noFill/>
        </p:spPr>
        <p:txBody>
          <a:bodyPr wrap="square" rtlCol="0">
            <a:spAutoFit/>
          </a:bodyPr>
          <a:lstStyle/>
          <a:p>
            <a:r>
              <a:rPr lang="ru-RU" sz="1800" b="1" dirty="0" smtClean="0">
                <a:solidFill>
                  <a:schemeClr val="bg2">
                    <a:lumMod val="50000"/>
                  </a:schemeClr>
                </a:solidFill>
              </a:rPr>
              <a:t>1 - Роторные двигатели – перспективны в связи с отсутствием возвратно - поступательного движения в конструкции, поэтому:</a:t>
            </a:r>
          </a:p>
          <a:p>
            <a:pPr marL="285750" indent="-285750">
              <a:buFontTx/>
              <a:buChar char="-"/>
            </a:pPr>
            <a:r>
              <a:rPr lang="ru-RU" sz="1800" b="1" dirty="0" smtClean="0">
                <a:solidFill>
                  <a:schemeClr val="bg2">
                    <a:lumMod val="50000"/>
                  </a:schemeClr>
                </a:solidFill>
              </a:rPr>
              <a:t>позволяют увеличивать число оборотов до больших величин без снижения надежности:</a:t>
            </a:r>
          </a:p>
          <a:p>
            <a:pPr marL="285750" indent="-285750">
              <a:buFontTx/>
              <a:buChar char="-"/>
            </a:pPr>
            <a:r>
              <a:rPr lang="ru-RU" sz="1800" b="1" dirty="0" smtClean="0">
                <a:solidFill>
                  <a:schemeClr val="bg2">
                    <a:lumMod val="50000"/>
                  </a:schemeClr>
                </a:solidFill>
              </a:rPr>
              <a:t>имеют небольшой износ в процессе эксплуатации, что позволяет значительно увеличить межремонтные сроки.</a:t>
            </a:r>
          </a:p>
          <a:p>
            <a:r>
              <a:rPr lang="ru-RU" sz="1800" b="1" dirty="0" smtClean="0">
                <a:solidFill>
                  <a:schemeClr val="bg2">
                    <a:lumMod val="50000"/>
                  </a:schemeClr>
                </a:solidFill>
              </a:rPr>
              <a:t>2 – Электрические нагреватели позволяют передавать до 95% тепла рабочей жидкости, что значительно увеличивает КПД агрегата.</a:t>
            </a:r>
          </a:p>
          <a:p>
            <a:r>
              <a:rPr lang="ru-RU" sz="1800" b="1" dirty="0" smtClean="0">
                <a:solidFill>
                  <a:schemeClr val="bg2">
                    <a:lumMod val="50000"/>
                  </a:schemeClr>
                </a:solidFill>
              </a:rPr>
              <a:t>3 – Нагрев (передача тепла) производится непосредственно в форсунках, что позволяет:</a:t>
            </a:r>
          </a:p>
          <a:p>
            <a:pPr marL="285750" indent="-285750">
              <a:buFontTx/>
              <a:buChar char="-"/>
            </a:pPr>
            <a:r>
              <a:rPr lang="ru-RU" sz="1800" b="1" dirty="0" smtClean="0">
                <a:solidFill>
                  <a:schemeClr val="bg2">
                    <a:lumMod val="50000"/>
                  </a:schemeClr>
                </a:solidFill>
              </a:rPr>
              <a:t>избегать потерь тепла в окружающую среду при теплопередаче от тепловыделяющего элемента рабочей жидкости:</a:t>
            </a:r>
          </a:p>
          <a:p>
            <a:pPr marL="285750" indent="-285750">
              <a:buFontTx/>
              <a:buChar char="-"/>
            </a:pPr>
            <a:r>
              <a:rPr lang="ru-RU" sz="1800" b="1" dirty="0">
                <a:solidFill>
                  <a:schemeClr val="bg2">
                    <a:lumMod val="50000"/>
                  </a:schemeClr>
                </a:solidFill>
              </a:rPr>
              <a:t>н</a:t>
            </a:r>
            <a:r>
              <a:rPr lang="ru-RU" sz="1800" b="1" dirty="0" smtClean="0">
                <a:solidFill>
                  <a:schemeClr val="bg2">
                    <a:lumMod val="50000"/>
                  </a:schemeClr>
                </a:solidFill>
              </a:rPr>
              <a:t>агрев рабочей жидкости перед совершением рабочего процесса увеличивает КПД рабочего процесса в форсунке.</a:t>
            </a:r>
          </a:p>
          <a:p>
            <a:r>
              <a:rPr lang="ru-RU" sz="1800" b="1" dirty="0" smtClean="0">
                <a:solidFill>
                  <a:schemeClr val="bg2">
                    <a:lumMod val="50000"/>
                  </a:schemeClr>
                </a:solidFill>
              </a:rPr>
              <a:t>4 – Внутри форсунки можно создавать очень большое давление без ущерба надёжности и безопасности.</a:t>
            </a:r>
            <a:endParaRPr lang="ru-RU" sz="1800" b="1" dirty="0">
              <a:solidFill>
                <a:schemeClr val="bg2">
                  <a:lumMod val="50000"/>
                </a:schemeClr>
              </a:solidFill>
            </a:endParaRPr>
          </a:p>
        </p:txBody>
      </p:sp>
    </p:spTree>
    <p:extLst>
      <p:ext uri="{BB962C8B-B14F-4D97-AF65-F5344CB8AC3E}">
        <p14:creationId xmlns:p14="http://schemas.microsoft.com/office/powerpoint/2010/main" val="3747730607"/>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bg2">
                    <a:lumMod val="50000"/>
                  </a:schemeClr>
                </a:solidFill>
              </a:rPr>
              <a:t>Э</a:t>
            </a:r>
            <a:r>
              <a:rPr lang="ru-RU" dirty="0" smtClean="0">
                <a:solidFill>
                  <a:schemeClr val="bg2">
                    <a:lumMod val="50000"/>
                  </a:schemeClr>
                </a:solidFill>
              </a:rPr>
              <a:t>кологические и эксплуатационные свойства предлагаемого двигателя</a:t>
            </a:r>
            <a:endParaRPr lang="ru-RU" dirty="0">
              <a:solidFill>
                <a:schemeClr val="bg2">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8977" y="345629"/>
            <a:ext cx="996825" cy="1121664"/>
          </a:xfrm>
          <a:prstGeom prst="rect">
            <a:avLst/>
          </a:prstGeom>
        </p:spPr>
      </p:pic>
      <p:sp>
        <p:nvSpPr>
          <p:cNvPr id="3" name="TextBox 2"/>
          <p:cNvSpPr txBox="1"/>
          <p:nvPr/>
        </p:nvSpPr>
        <p:spPr>
          <a:xfrm>
            <a:off x="680484" y="1828800"/>
            <a:ext cx="8357190" cy="4832092"/>
          </a:xfrm>
          <a:prstGeom prst="rect">
            <a:avLst/>
          </a:prstGeom>
          <a:noFill/>
        </p:spPr>
        <p:txBody>
          <a:bodyPr wrap="square" rtlCol="0">
            <a:spAutoFit/>
          </a:bodyPr>
          <a:lstStyle/>
          <a:p>
            <a:r>
              <a:rPr lang="ru-RU" sz="1600" dirty="0" smtClean="0"/>
              <a:t>На сегодняшний день существуют очень жесткие экологические требования к современным и особенно к перспективным двигателям. Настолько жесткие, что эксплуатация современных ДВС, даже в ближайшем будущем становится невозможной. Один из путей развития двигателестроения будущего представлен в данной презентации.</a:t>
            </a:r>
          </a:p>
          <a:p>
            <a:pPr algn="ctr"/>
            <a:r>
              <a:rPr lang="ru-RU" sz="2000" b="1" dirty="0" smtClean="0"/>
              <a:t>Преимущества предлагаемого двигателя: </a:t>
            </a:r>
            <a:endParaRPr lang="ru-RU" sz="1600" dirty="0" smtClean="0"/>
          </a:p>
          <a:p>
            <a:pPr marL="285750" indent="-285750">
              <a:buFontTx/>
              <a:buChar char="-"/>
            </a:pPr>
            <a:r>
              <a:rPr lang="ru-RU" sz="1600" dirty="0" smtClean="0"/>
              <a:t>Полное отсутствие вредных выбросов в атмосферу в процессе эксплуатации;</a:t>
            </a:r>
          </a:p>
          <a:p>
            <a:pPr marL="342900" indent="-342900">
              <a:buFontTx/>
              <a:buChar char="-"/>
            </a:pPr>
            <a:r>
              <a:rPr lang="ru-RU" sz="1600" dirty="0" smtClean="0"/>
              <a:t>Двигатель относится к анаэробным, т.е. не потребляющий кислорода в процессе эксплуатации;</a:t>
            </a:r>
          </a:p>
          <a:p>
            <a:pPr marL="342900" indent="-342900">
              <a:buFontTx/>
              <a:buChar char="-"/>
            </a:pPr>
            <a:r>
              <a:rPr lang="ru-RU" sz="1600" dirty="0" smtClean="0"/>
              <a:t>Полная экологическая безопасность при производстве данного двигателя, его эксплуатации и последующей утилизации;</a:t>
            </a:r>
          </a:p>
          <a:p>
            <a:pPr marL="342900" indent="-342900">
              <a:buFontTx/>
              <a:buChar char="-"/>
            </a:pPr>
            <a:r>
              <a:rPr lang="ru-RU" sz="1600" dirty="0" smtClean="0"/>
              <a:t>Невысокая стоимость производства и эксплуатации – не используются редкоземельные и благородные металлы при производстве и эксплуатации;</a:t>
            </a:r>
          </a:p>
          <a:p>
            <a:pPr marL="342900" indent="-342900">
              <a:buFontTx/>
              <a:buChar char="-"/>
            </a:pPr>
            <a:r>
              <a:rPr lang="ru-RU" sz="1600" dirty="0" smtClean="0"/>
              <a:t>Большая ресурсная база рабочей жидкости (воды) которую рекомендуется преимущественно использовать в теплое время года. Необходима только проводить мероприятия по умягчению воды, используемой в качестве рабочей жидкости.</a:t>
            </a:r>
          </a:p>
          <a:p>
            <a:pPr marL="342900" indent="-342900">
              <a:buFontTx/>
              <a:buChar char="-"/>
            </a:pPr>
            <a:r>
              <a:rPr lang="ru-RU" sz="1600" dirty="0" smtClean="0"/>
              <a:t>Невысокая стоимость утилизации данного двигателя и отсутствие вредного воздействия на окружающую среду компонентов утилизируемого двигателя.</a:t>
            </a:r>
          </a:p>
        </p:txBody>
      </p:sp>
    </p:spTree>
    <p:extLst>
      <p:ext uri="{BB962C8B-B14F-4D97-AF65-F5344CB8AC3E}">
        <p14:creationId xmlns:p14="http://schemas.microsoft.com/office/powerpoint/2010/main" val="670348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106326"/>
            <a:ext cx="7144800" cy="510363"/>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ru-RU" dirty="0" smtClean="0">
                <a:solidFill>
                  <a:schemeClr val="bg2">
                    <a:lumMod val="50000"/>
                  </a:schemeClr>
                </a:solidFill>
              </a:rPr>
              <a:t>Чертеж и схема работы – 1 слайд</a:t>
            </a:r>
            <a:endParaRPr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135" y="295872"/>
            <a:ext cx="978973" cy="1101577"/>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81" y="846660"/>
            <a:ext cx="3691605" cy="5506717"/>
          </a:xfrm>
          <a:prstGeom prst="rect">
            <a:avLst/>
          </a:prstGeom>
        </p:spPr>
      </p:pic>
      <p:sp>
        <p:nvSpPr>
          <p:cNvPr id="4" name="TextBox 3"/>
          <p:cNvSpPr txBox="1"/>
          <p:nvPr/>
        </p:nvSpPr>
        <p:spPr>
          <a:xfrm>
            <a:off x="3553383" y="1397449"/>
            <a:ext cx="5400285" cy="5324535"/>
          </a:xfrm>
          <a:prstGeom prst="rect">
            <a:avLst/>
          </a:prstGeom>
          <a:noFill/>
        </p:spPr>
        <p:txBody>
          <a:bodyPr wrap="square" rtlCol="0">
            <a:spAutoFit/>
          </a:bodyPr>
          <a:lstStyle/>
          <a:p>
            <a:r>
              <a:rPr lang="ru-RU" sz="1700" dirty="0"/>
              <a:t>Водо-водородной, роторный, двухконтурный, импульсный двигатель изготавливается из прочного, жаростойкого металла и состоит из несущего корпуса 9 (он же статор), внутри которого монтируются ротор 3, закрепленный на 5 подшипниках качения в верхней 7 и нижней 27 опорах. На корпусе выполнены ребра 15 в области второго контура двигателя, предназначенные для лучшего охлаждения и конденсации отработанного пара и вентиляционные окна 10 в области первого контура</a:t>
            </a:r>
            <a:r>
              <a:rPr lang="ru-RU" sz="1700" dirty="0" smtClean="0"/>
              <a:t>.</a:t>
            </a:r>
            <a:r>
              <a:rPr lang="ru-RU" sz="1700" dirty="0"/>
              <a:t> В верхней опоре 7 выполнена полость 6 в которую самотеком поступает перекись водорода из емкости 39 по трубопроводу 38, далее через входные окна первого контура 5, выполненные в верхнем конце оси 3, через крыльчатку 37 подпорного осевого насоса по каналу, выполненному внутри верхнего конца оси 3, через выходные окна 8 перекись водорода поступает в цилиндр ротора первого контура 36, имеющего внутренние перегородки 40. </a:t>
            </a:r>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23"/>
          <p:cNvSpPr txBox="1">
            <a:spLocks noGrp="1"/>
          </p:cNvSpPr>
          <p:nvPr>
            <p:ph type="title"/>
          </p:nvPr>
        </p:nvSpPr>
        <p:spPr>
          <a:xfrm>
            <a:off x="457200" y="274651"/>
            <a:ext cx="7144800" cy="597220"/>
          </a:xfrm>
          <a:prstGeom prst="rect">
            <a:avLst/>
          </a:prstGeom>
        </p:spPr>
        <p:txBody>
          <a:bodyPr spcFirstLastPara="1" wrap="square" lIns="91425" tIns="45700" rIns="91425" bIns="45700" anchor="ctr" anchorCtr="0">
            <a:normAutofit/>
          </a:bodyPr>
          <a:lstStyle/>
          <a:p>
            <a:pPr lvl="0"/>
            <a:r>
              <a:rPr lang="ru-RU" dirty="0">
                <a:solidFill>
                  <a:schemeClr val="bg2">
                    <a:lumMod val="50000"/>
                  </a:schemeClr>
                </a:solidFill>
              </a:rPr>
              <a:t>Чертеж и схема работы – </a:t>
            </a:r>
            <a:r>
              <a:rPr lang="ru-RU" dirty="0" smtClean="0">
                <a:solidFill>
                  <a:schemeClr val="bg2">
                    <a:lumMod val="50000"/>
                  </a:schemeClr>
                </a:solidFill>
              </a:rPr>
              <a:t>2 </a:t>
            </a:r>
            <a:r>
              <a:rPr lang="ru-RU" dirty="0">
                <a:solidFill>
                  <a:schemeClr val="bg2">
                    <a:lumMod val="50000"/>
                  </a:schemeClr>
                </a:solidFill>
              </a:rPr>
              <a:t>слайд</a:t>
            </a:r>
            <a:endParaRPr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127784"/>
            <a:ext cx="1106565" cy="1245148"/>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52622"/>
            <a:ext cx="3125321" cy="5348178"/>
          </a:xfrm>
          <a:prstGeom prst="rect">
            <a:avLst/>
          </a:prstGeom>
        </p:spPr>
      </p:pic>
      <p:sp>
        <p:nvSpPr>
          <p:cNvPr id="5" name="TextBox 4"/>
          <p:cNvSpPr txBox="1"/>
          <p:nvPr/>
        </p:nvSpPr>
        <p:spPr>
          <a:xfrm>
            <a:off x="3125321" y="1052622"/>
            <a:ext cx="5944251" cy="5509200"/>
          </a:xfrm>
          <a:prstGeom prst="rect">
            <a:avLst/>
          </a:prstGeom>
          <a:noFill/>
        </p:spPr>
        <p:txBody>
          <a:bodyPr wrap="square" rtlCol="0">
            <a:spAutoFit/>
          </a:bodyPr>
          <a:lstStyle/>
          <a:p>
            <a:r>
              <a:rPr lang="ru-RU" sz="1600" dirty="0"/>
              <a:t>На боковой стороне цилиндра ротора 36 выполнены форсунки 35, имеющие съемные сопла 43, предназначенные для удобства доступа к катализаторам 44, в случае необходимости их замены при очередном техобслуживании</a:t>
            </a:r>
            <a:r>
              <a:rPr lang="ru-RU" sz="1600" dirty="0" smtClean="0"/>
              <a:t>. </a:t>
            </a:r>
            <a:r>
              <a:rPr lang="ru-RU" sz="1600" dirty="0"/>
              <a:t>Форсунки 35 на входе в канал форсунки имеют ирисовые диафрагмы (на схеме не показаны), которые автоматически перекрывают подачу перекиси водорода в форсунки при достижении заданного числа оборотов ротором 3 путем привода ирисовой диафрагмы от подпружиненного калиброванной пружиной 42 рычага 41, который сжимая пружину 42, прижимается к стенкам форсунки с увеличением числа оборотов и поворачивает исполнительный механизм ирисовой диафрагмы, перекрывая этим доступ перекиси водорода в форсунки 35 и вновь, в автоматическом режиме, открывая доступ перекиси водорода в форсунки при снижении числа оборотов. Исполнительный механизм контроля подачи перекиси водорода можно выполнить путем установки автоматического клапана на трубопровод 38 ( на схеме не показан), получающего сигнал от датчика частоты оборотов ротора ( на схеме не показан).</a:t>
            </a:r>
          </a:p>
          <a:p>
            <a:endParaRPr lang="ru-RU" sz="1600"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501" y="265955"/>
            <a:ext cx="968343" cy="1089615"/>
          </a:xfrm>
          <a:prstGeom prst="rect">
            <a:avLst/>
          </a:prstGeom>
        </p:spPr>
      </p:pic>
      <p:sp>
        <p:nvSpPr>
          <p:cNvPr id="8" name="Google Shape;180;p23"/>
          <p:cNvSpPr txBox="1">
            <a:spLocks noGrp="1"/>
          </p:cNvSpPr>
          <p:nvPr>
            <p:ph type="title"/>
          </p:nvPr>
        </p:nvSpPr>
        <p:spPr>
          <a:xfrm>
            <a:off x="191385" y="-58490"/>
            <a:ext cx="7246938" cy="786809"/>
          </a:xfrm>
          <a:prstGeom prst="rect">
            <a:avLst/>
          </a:prstGeom>
        </p:spPr>
        <p:txBody>
          <a:bodyPr spcFirstLastPara="1" wrap="square" lIns="91425" tIns="45700" rIns="91425" bIns="45700" anchor="ctr" anchorCtr="0">
            <a:normAutofit/>
          </a:bodyPr>
          <a:lstStyle/>
          <a:p>
            <a:pPr lvl="0"/>
            <a:r>
              <a:rPr lang="ru-RU" sz="2800" b="0" dirty="0">
                <a:solidFill>
                  <a:schemeClr val="bg2">
                    <a:lumMod val="50000"/>
                  </a:schemeClr>
                </a:solidFill>
              </a:rPr>
              <a:t>Чертеж и схема работы – 3</a:t>
            </a:r>
            <a:r>
              <a:rPr lang="ru-RU" sz="2800" b="0" dirty="0" smtClean="0">
                <a:solidFill>
                  <a:schemeClr val="bg2">
                    <a:lumMod val="50000"/>
                  </a:schemeClr>
                </a:solidFill>
              </a:rPr>
              <a:t> </a:t>
            </a:r>
            <a:r>
              <a:rPr lang="ru-RU" sz="2800" b="0" dirty="0">
                <a:solidFill>
                  <a:schemeClr val="bg2">
                    <a:lumMod val="50000"/>
                  </a:schemeClr>
                </a:solidFill>
              </a:rPr>
              <a:t>слайд</a:t>
            </a:r>
            <a:endParaRPr sz="2800" b="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385" y="1355570"/>
            <a:ext cx="2137145" cy="4678326"/>
          </a:xfrm>
          <a:prstGeom prst="rect">
            <a:avLst/>
          </a:prstGeom>
        </p:spPr>
      </p:pic>
      <p:sp>
        <p:nvSpPr>
          <p:cNvPr id="6" name="TextBox 5"/>
          <p:cNvSpPr txBox="1"/>
          <p:nvPr/>
        </p:nvSpPr>
        <p:spPr>
          <a:xfrm>
            <a:off x="2424223" y="842357"/>
            <a:ext cx="6549655" cy="5755422"/>
          </a:xfrm>
          <a:prstGeom prst="rect">
            <a:avLst/>
          </a:prstGeom>
          <a:noFill/>
        </p:spPr>
        <p:txBody>
          <a:bodyPr wrap="square" rtlCol="0">
            <a:spAutoFit/>
          </a:bodyPr>
          <a:lstStyle/>
          <a:p>
            <a:r>
              <a:rPr lang="ru-RU" sz="1600" dirty="0" smtClean="0"/>
              <a:t>Запуск </a:t>
            </a:r>
            <a:r>
              <a:rPr lang="ru-RU" sz="1600" dirty="0"/>
              <a:t>водо-водородного, роторного, двухконтурного, импульсного двигателя, </a:t>
            </a:r>
            <a:r>
              <a:rPr lang="ru-RU" sz="1600" dirty="0" smtClean="0"/>
              <a:t>осуществляется раскруткой </a:t>
            </a:r>
            <a:r>
              <a:rPr lang="ru-RU" sz="1600" dirty="0"/>
              <a:t>ротора </a:t>
            </a:r>
            <a:r>
              <a:rPr lang="ru-RU" sz="1600" dirty="0" smtClean="0"/>
              <a:t>3, </a:t>
            </a:r>
            <a:r>
              <a:rPr lang="ru-RU" sz="1600" dirty="0"/>
              <a:t>первым </a:t>
            </a:r>
            <a:r>
              <a:rPr lang="ru-RU" sz="1600" dirty="0" smtClean="0"/>
              <a:t>контуром, за счет подачи перекиси водорода в цилиндр 36 ротора первого контура. Попадая из цилиндра ротора 36 в форсунки 35 перекись водорода разлагается на катализаторах, установленных после диффузоров с выделением тепла и пара. Далее переключением </a:t>
            </a:r>
            <a:r>
              <a:rPr lang="ru-RU" sz="1600" dirty="0"/>
              <a:t>автоматического переключателя 17 подается питание от АКБ 21, по проводам 22 на двигатель 20 привода насоса 19, который подает воду из отдельного бака (на схеме не показан) через фильтры 23 по трубопроводу 25 в подающую полость 28 нижней опоры 27 ротора 3 и далее, через входное окно 31, выполненное с крыльчаткой 29 подпорного, осевого насоса, по каналу, выполненному в нижнем конце оси ротора 3, через выходные окна 32 в цилиндр ротора 33 второго контура, имеющего перегородки 45. При достижении ротором 3 заданного числа оборотов, трехходовой клапан 18, получив сигнал от датчика вращения (на схеме не показан) переключается на всасывающую линию 26, для подачи воды в цилиндр ротора 33 минуя насос, одновременно с этим автоматический  переключатель 17 отключает мотор 20 привода насоса 19 и переключает подачу питания от генератора 2, через выпрямитель 1, по проводам 13, положительного провода к скользящим контактам 11 на роторе 3, через реле регулятор 12. </a:t>
            </a:r>
          </a:p>
        </p:txBody>
      </p:sp>
    </p:spTree>
  </p:cSld>
  <p:clrMapOvr>
    <a:masterClrMapping/>
  </p:clrMapOvr>
  <p:transition spd="med">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5"/>
          <p:cNvSpPr txBox="1">
            <a:spLocks noGrp="1"/>
          </p:cNvSpPr>
          <p:nvPr>
            <p:ph type="title"/>
          </p:nvPr>
        </p:nvSpPr>
        <p:spPr>
          <a:xfrm>
            <a:off x="311700" y="546675"/>
            <a:ext cx="7245600" cy="633539"/>
          </a:xfrm>
          <a:prstGeom prst="rect">
            <a:avLst/>
          </a:prstGeom>
        </p:spPr>
        <p:txBody>
          <a:bodyPr spcFirstLastPara="1" wrap="square" lIns="91425" tIns="91425" rIns="91425" bIns="91425" anchor="t" anchorCtr="0">
            <a:normAutofit fontScale="90000"/>
          </a:bodyPr>
          <a:lstStyle/>
          <a:p>
            <a:pPr lvl="0"/>
            <a:r>
              <a:rPr lang="ru-RU" b="0" dirty="0">
                <a:solidFill>
                  <a:schemeClr val="bg2">
                    <a:lumMod val="50000"/>
                  </a:schemeClr>
                </a:solidFill>
              </a:rPr>
              <a:t>Чертеж и схема работы – </a:t>
            </a:r>
            <a:r>
              <a:rPr lang="ru-RU" b="0" dirty="0" smtClean="0">
                <a:solidFill>
                  <a:schemeClr val="bg2">
                    <a:lumMod val="50000"/>
                  </a:schemeClr>
                </a:solidFill>
              </a:rPr>
              <a:t>4 </a:t>
            </a:r>
            <a:r>
              <a:rPr lang="ru-RU" b="0" dirty="0">
                <a:solidFill>
                  <a:schemeClr val="bg2">
                    <a:lumMod val="50000"/>
                  </a:schemeClr>
                </a:solidFill>
              </a:rPr>
              <a:t>слайд</a:t>
            </a:r>
            <a:endParaRPr b="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063" y="343007"/>
            <a:ext cx="892883" cy="1004705"/>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857" y="1368618"/>
            <a:ext cx="2668771" cy="4532452"/>
          </a:xfrm>
          <a:prstGeom prst="rect">
            <a:avLst/>
          </a:prstGeom>
        </p:spPr>
      </p:pic>
      <p:sp>
        <p:nvSpPr>
          <p:cNvPr id="6" name="TextBox 5"/>
          <p:cNvSpPr txBox="1"/>
          <p:nvPr/>
        </p:nvSpPr>
        <p:spPr>
          <a:xfrm>
            <a:off x="2966484" y="1209130"/>
            <a:ext cx="6177516" cy="5509200"/>
          </a:xfrm>
          <a:prstGeom prst="rect">
            <a:avLst/>
          </a:prstGeom>
          <a:noFill/>
        </p:spPr>
        <p:txBody>
          <a:bodyPr wrap="square" rtlCol="0">
            <a:spAutoFit/>
          </a:bodyPr>
          <a:lstStyle/>
          <a:p>
            <a:r>
              <a:rPr lang="ru-RU" sz="1600" dirty="0"/>
              <a:t>Отрицательный провод идет с массы 16 и по проводам, через перегородку 51 между первым и вторым контуром и далее провода через отверстия 14, выполненные в оси 3, через крышку цилиндра ротора 48 идут в направлении, указанном стрелками 49 к тепловыделяющим элементам 46, расположенными на сужении диффузора 47 форсунок 34.</a:t>
            </a:r>
            <a:endParaRPr lang="ru-RU" sz="1600" dirty="0" smtClean="0"/>
          </a:p>
          <a:p>
            <a:r>
              <a:rPr lang="ru-RU" sz="1600" dirty="0" smtClean="0"/>
              <a:t>Причем </a:t>
            </a:r>
            <a:r>
              <a:rPr lang="ru-RU" sz="1600" dirty="0"/>
              <a:t>провод 16 через специальное отверстие 52, заполненное в крышке цилиндра ротора и заполненное изолирующим материалом типа эпоксидной смолы, поступает к нижнему концу тепловыделяющего элемента 46 форсунок 34. </a:t>
            </a:r>
            <a:r>
              <a:rPr lang="ru-RU" sz="1600" dirty="0" smtClean="0"/>
              <a:t>После </a:t>
            </a:r>
            <a:r>
              <a:rPr lang="ru-RU" sz="1600" dirty="0"/>
              <a:t>заполнения цилиндра ротора 33 вода, раскручиваясь в этом цилиндре приобретает потенциальную энергию от перегородок 45 цилиндра ротора и поступает в форсунки 34, где нагреваясь от тепловыделяющих элементов 46 до парообразного состояния проходит через диффузоры 47 сопла </a:t>
            </a:r>
            <a:r>
              <a:rPr lang="ru-RU" sz="1600" dirty="0" err="1"/>
              <a:t>Лаваля</a:t>
            </a:r>
            <a:r>
              <a:rPr lang="ru-RU" sz="1600" dirty="0"/>
              <a:t> где потенциальная энергия жидкости превращается в кинетическую энергию паро-водяной смеси и за счет адиабатического расширения охлаждается, а за счет охлаждения на стенках корпуса статора 9</a:t>
            </a:r>
            <a:r>
              <a:rPr lang="ru-RU" sz="1600" dirty="0" smtClean="0"/>
              <a:t>, </a:t>
            </a:r>
            <a:r>
              <a:rPr lang="ru-RU" sz="1600" dirty="0"/>
              <a:t>ребрами 15 конденсируется </a:t>
            </a:r>
            <a:r>
              <a:rPr lang="ru-RU" sz="1600" dirty="0" smtClean="0"/>
              <a:t>и вновь превращается </a:t>
            </a:r>
            <a:r>
              <a:rPr lang="ru-RU" sz="1600" dirty="0"/>
              <a:t>в жидкость, которая по отводным каналам 30, выполненным в нижней опоре 27, по трубопроводу 24 отводится в отдельный бак</a:t>
            </a:r>
            <a:r>
              <a:rPr lang="ru-RU" sz="1600" dirty="0" smtClean="0"/>
              <a:t>.</a:t>
            </a:r>
            <a:endParaRPr lang="ru-RU" sz="1600" dirty="0"/>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159487" y="546675"/>
            <a:ext cx="7751135" cy="62290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b="0" dirty="0" smtClean="0">
                <a:solidFill>
                  <a:schemeClr val="bg2">
                    <a:lumMod val="50000"/>
                  </a:schemeClr>
                </a:solidFill>
              </a:rPr>
              <a:t>Физическое описание процессов  и формулы</a:t>
            </a:r>
            <a:endParaRPr b="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665" y="271201"/>
            <a:ext cx="978974" cy="1101577"/>
          </a:xfrm>
          <a:prstGeom prst="rect">
            <a:avLst/>
          </a:prstGeom>
        </p:spPr>
      </p:pic>
      <p:sp>
        <p:nvSpPr>
          <p:cNvPr id="5" name="TextBox 4"/>
          <p:cNvSpPr txBox="1"/>
          <p:nvPr/>
        </p:nvSpPr>
        <p:spPr>
          <a:xfrm>
            <a:off x="4093535" y="1303952"/>
            <a:ext cx="4679104" cy="4739759"/>
          </a:xfrm>
          <a:prstGeom prst="rect">
            <a:avLst/>
          </a:prstGeom>
          <a:noFill/>
        </p:spPr>
        <p:txBody>
          <a:bodyPr wrap="square" rtlCol="0">
            <a:spAutoFit/>
          </a:bodyPr>
          <a:lstStyle/>
          <a:p>
            <a:r>
              <a:rPr lang="ru-RU" sz="1600" dirty="0"/>
              <a:t>Мы знаем, что движение газов и жидкостей подчиняется одним и тем же законам, поэтому из опытов с вращением жидкости в </a:t>
            </a:r>
            <a:r>
              <a:rPr lang="ru-RU" sz="1600" dirty="0" smtClean="0"/>
              <a:t>открытом цилиндре </a:t>
            </a:r>
            <a:r>
              <a:rPr lang="ru-RU" sz="1600" dirty="0"/>
              <a:t>видим, что вода получает потенциальную энергию от вращающихся деталей цилиндра, которая  характеризуется её давлением. </a:t>
            </a:r>
          </a:p>
          <a:p>
            <a:r>
              <a:rPr lang="ru-RU" sz="1600" dirty="0"/>
              <a:t>Рассмотрим вращение воды в незаполненном цилиндре.  На </a:t>
            </a:r>
            <a:r>
              <a:rPr lang="ru-RU" sz="1600" dirty="0" smtClean="0"/>
              <a:t>прилагаемой схеме указаны эпюры нагрузок на стенки и дно цилиндра. Хорошо видно </a:t>
            </a:r>
            <a:r>
              <a:rPr lang="ru-RU" sz="1600" dirty="0"/>
              <a:t>распределение нагрузок и инерционных сил в цилиндре высотой </a:t>
            </a:r>
            <a:r>
              <a:rPr lang="en-US" sz="1600" dirty="0"/>
              <a:t>Z</a:t>
            </a:r>
            <a:r>
              <a:rPr lang="ru-RU" sz="1600" dirty="0"/>
              <a:t>п, заполненном жидкостью на высоту </a:t>
            </a:r>
            <a:r>
              <a:rPr lang="en-US" sz="1600" dirty="0" smtClean="0"/>
              <a:t>Z</a:t>
            </a:r>
            <a:r>
              <a:rPr lang="ru-RU" sz="1600" dirty="0" smtClean="0"/>
              <a:t>о, </a:t>
            </a:r>
            <a:r>
              <a:rPr lang="ru-RU" sz="1600" dirty="0"/>
              <a:t>вращающемся вокруг своей оси с угловой скоростью </a:t>
            </a:r>
            <a:r>
              <a:rPr lang="en-US" sz="1600" i="1" dirty="0"/>
              <a:t>ώ</a:t>
            </a:r>
            <a:r>
              <a:rPr lang="ru-RU" sz="1600" dirty="0"/>
              <a:t>. На жидкость будут действовать силы атмосферного давления, момент сил инерции кругового движения, а на дно цилиндра ещё и вес этой жидкости. </a:t>
            </a:r>
          </a:p>
          <a:p>
            <a:endParaRPr lang="ru-RU"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983" y="1372778"/>
            <a:ext cx="3784894" cy="3127555"/>
          </a:xfrm>
          <a:prstGeom prst="rect">
            <a:avLst/>
          </a:prstGeom>
        </p:spPr>
      </p:pic>
      <p:sp>
        <p:nvSpPr>
          <p:cNvPr id="8" name="TextBox 7"/>
          <p:cNvSpPr txBox="1"/>
          <p:nvPr/>
        </p:nvSpPr>
        <p:spPr>
          <a:xfrm>
            <a:off x="494560" y="4675469"/>
            <a:ext cx="3434317" cy="1477328"/>
          </a:xfrm>
          <a:prstGeom prst="rect">
            <a:avLst/>
          </a:prstGeom>
          <a:noFill/>
        </p:spPr>
        <p:txBody>
          <a:bodyPr wrap="square" rtlCol="0">
            <a:spAutoFit/>
          </a:bodyPr>
          <a:lstStyle/>
          <a:p>
            <a:pPr algn="ctr"/>
            <a:r>
              <a:rPr lang="ru-RU" sz="1800" dirty="0" smtClean="0"/>
              <a:t>Эпюры сил, действующих на стенки и дно открытого, вращающегося сосуда, заполненного жидкостью на высоту </a:t>
            </a:r>
            <a:r>
              <a:rPr lang="en-US" sz="1800" dirty="0" smtClean="0"/>
              <a:t>Z</a:t>
            </a:r>
            <a:r>
              <a:rPr lang="ru-RU" sz="1800" dirty="0"/>
              <a:t>о</a:t>
            </a:r>
            <a:r>
              <a:rPr lang="ru-RU" sz="1800" dirty="0" smtClean="0"/>
              <a:t>.</a:t>
            </a:r>
            <a:endParaRPr lang="ru-RU" sz="1800"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7"/>
          <p:cNvSpPr txBox="1">
            <a:spLocks noGrp="1"/>
          </p:cNvSpPr>
          <p:nvPr>
            <p:ph type="title"/>
          </p:nvPr>
        </p:nvSpPr>
        <p:spPr>
          <a:xfrm>
            <a:off x="106326" y="546675"/>
            <a:ext cx="7623544" cy="633539"/>
          </a:xfrm>
          <a:prstGeom prst="rect">
            <a:avLst/>
          </a:prstGeom>
        </p:spPr>
        <p:txBody>
          <a:bodyPr spcFirstLastPara="1" wrap="square" lIns="91425" tIns="91425" rIns="91425" bIns="91425" anchor="t" anchorCtr="0">
            <a:normAutofit fontScale="90000"/>
          </a:bodyPr>
          <a:lstStyle/>
          <a:p>
            <a:pPr lvl="0"/>
            <a:r>
              <a:rPr lang="ru-RU" b="0" dirty="0">
                <a:solidFill>
                  <a:schemeClr val="bg2">
                    <a:lumMod val="50000"/>
                  </a:schemeClr>
                </a:solidFill>
              </a:rPr>
              <a:t>Физическое описание процессов  и формулы</a:t>
            </a:r>
            <a:endParaRPr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237" y="164876"/>
            <a:ext cx="1117198" cy="1257113"/>
          </a:xfrm>
          <a:prstGeom prst="rect">
            <a:avLst/>
          </a:prstGeom>
        </p:spPr>
      </p:pic>
      <p:sp>
        <p:nvSpPr>
          <p:cNvPr id="4" name="TextBox 3"/>
          <p:cNvSpPr txBox="1"/>
          <p:nvPr/>
        </p:nvSpPr>
        <p:spPr>
          <a:xfrm>
            <a:off x="287080" y="1414131"/>
            <a:ext cx="8549355" cy="2554545"/>
          </a:xfrm>
          <a:prstGeom prst="rect">
            <a:avLst/>
          </a:prstGeom>
          <a:noFill/>
        </p:spPr>
        <p:txBody>
          <a:bodyPr wrap="square" rtlCol="0">
            <a:spAutoFit/>
          </a:bodyPr>
          <a:lstStyle/>
          <a:p>
            <a:r>
              <a:rPr lang="ru-RU" sz="1600" dirty="0"/>
              <a:t>При вращении сосуда вокруг вертикальной оси с угловой скоростью </a:t>
            </a:r>
            <a:r>
              <a:rPr lang="en-US" sz="1600" i="1" dirty="0"/>
              <a:t>ώ</a:t>
            </a:r>
            <a:r>
              <a:rPr lang="ru-RU" sz="1600" dirty="0"/>
              <a:t> на каждую частицу жидкости массой </a:t>
            </a:r>
            <a:r>
              <a:rPr lang="ru-RU" sz="1600" i="1" dirty="0"/>
              <a:t>т</a:t>
            </a:r>
            <a:r>
              <a:rPr lang="ru-RU" sz="1600" dirty="0"/>
              <a:t>, кроме силы тяжести </a:t>
            </a:r>
            <a:r>
              <a:rPr lang="en-US" sz="1600" dirty="0"/>
              <a:t>g</a:t>
            </a:r>
            <a:r>
              <a:rPr lang="ru-RU" sz="1600" dirty="0"/>
              <a:t>, действует  инерционная сила (центробежная)  </a:t>
            </a:r>
            <a:r>
              <a:rPr lang="en-US" sz="1600" i="1" dirty="0"/>
              <a:t>f</a:t>
            </a:r>
            <a:r>
              <a:rPr lang="ru-RU" sz="1600" i="1" dirty="0"/>
              <a:t> =т </a:t>
            </a:r>
            <a:r>
              <a:rPr lang="en-US" sz="1600" i="1" dirty="0"/>
              <a:t>ώ</a:t>
            </a:r>
            <a:r>
              <a:rPr lang="ru-RU" sz="1600" i="1" baseline="30000" dirty="0"/>
              <a:t>2</a:t>
            </a:r>
            <a:r>
              <a:rPr lang="ru-RU" sz="1600" i="1" dirty="0"/>
              <a:t> </a:t>
            </a:r>
            <a:r>
              <a:rPr lang="en-US" sz="1600" i="1" dirty="0"/>
              <a:t>r</a:t>
            </a:r>
            <a:r>
              <a:rPr lang="ru-RU" sz="1600" dirty="0"/>
              <a:t>, Н/м;                                                                    ( 1 )               </a:t>
            </a:r>
          </a:p>
          <a:p>
            <a:r>
              <a:rPr lang="ru-RU" sz="1600" dirty="0"/>
              <a:t>Где: </a:t>
            </a:r>
            <a:r>
              <a:rPr lang="en-US" sz="1600" i="1" dirty="0"/>
              <a:t>f </a:t>
            </a:r>
            <a:r>
              <a:rPr lang="ru-RU" sz="1600" dirty="0"/>
              <a:t>– центробежная сила, Н/м;</a:t>
            </a:r>
          </a:p>
          <a:p>
            <a:r>
              <a:rPr lang="ru-RU" sz="1600" dirty="0"/>
              <a:t>        </a:t>
            </a:r>
            <a:r>
              <a:rPr lang="ru-RU" sz="1600" i="1" dirty="0"/>
              <a:t>т </a:t>
            </a:r>
            <a:r>
              <a:rPr lang="ru-RU" sz="1600" dirty="0"/>
              <a:t>– масса элементарного объема, выбранного для проведения расчетов, кг;</a:t>
            </a:r>
          </a:p>
          <a:p>
            <a:r>
              <a:rPr lang="ru-RU" sz="1600" i="1" dirty="0"/>
              <a:t>       </a:t>
            </a:r>
            <a:r>
              <a:rPr lang="en-US" sz="1600" i="1" dirty="0"/>
              <a:t>ώ </a:t>
            </a:r>
            <a:r>
              <a:rPr lang="ru-RU" sz="1600" dirty="0"/>
              <a:t>– угловая скорость, с</a:t>
            </a:r>
            <a:r>
              <a:rPr lang="ru-RU" sz="1600" baseline="30000" dirty="0"/>
              <a:t>-1 </a:t>
            </a:r>
            <a:r>
              <a:rPr lang="ru-RU" sz="1600" dirty="0"/>
              <a:t>;</a:t>
            </a:r>
          </a:p>
          <a:p>
            <a:r>
              <a:rPr lang="ru-RU" sz="1600" i="1" dirty="0"/>
              <a:t>        </a:t>
            </a:r>
            <a:r>
              <a:rPr lang="en-US" sz="1600" i="1" dirty="0"/>
              <a:t>r </a:t>
            </a:r>
            <a:r>
              <a:rPr lang="ru-RU" sz="1600" dirty="0"/>
              <a:t>– расстояние до центра вращения, м.</a:t>
            </a:r>
          </a:p>
          <a:p>
            <a:r>
              <a:rPr lang="ru-RU" sz="1600" dirty="0"/>
              <a:t>   Под действием центробежной силы свободная поверхность искривляется – в центре жидкость опускается, у стенок поднимается. Свободная поверхность принимает форму параболоида вращения, описываемую уравнением ( 2 </a:t>
            </a:r>
            <a:r>
              <a:rPr lang="ru-RU" sz="1600" dirty="0" smtClean="0"/>
              <a:t>):</a:t>
            </a:r>
            <a:endParaRPr lang="ru-RU" sz="160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616" y="3968675"/>
            <a:ext cx="1185381" cy="592691"/>
          </a:xfrm>
          <a:prstGeom prst="rect">
            <a:avLst/>
          </a:prstGeom>
        </p:spPr>
      </p:pic>
      <p:sp>
        <p:nvSpPr>
          <p:cNvPr id="6" name="TextBox 5"/>
          <p:cNvSpPr txBox="1"/>
          <p:nvPr/>
        </p:nvSpPr>
        <p:spPr>
          <a:xfrm>
            <a:off x="2519916" y="4085981"/>
            <a:ext cx="4976037" cy="307777"/>
          </a:xfrm>
          <a:prstGeom prst="rect">
            <a:avLst/>
          </a:prstGeom>
          <a:noFill/>
        </p:spPr>
        <p:txBody>
          <a:bodyPr wrap="square" rtlCol="0">
            <a:spAutoFit/>
          </a:bodyPr>
          <a:lstStyle/>
          <a:p>
            <a:r>
              <a:rPr lang="ru-RU" dirty="0" smtClean="0"/>
              <a:t>; м                                                       ( 2 )</a:t>
            </a:r>
            <a:endParaRPr lang="ru-RU" dirty="0"/>
          </a:p>
        </p:txBody>
      </p:sp>
      <p:sp>
        <p:nvSpPr>
          <p:cNvPr id="7" name="TextBox 6"/>
          <p:cNvSpPr txBox="1"/>
          <p:nvPr/>
        </p:nvSpPr>
        <p:spPr>
          <a:xfrm>
            <a:off x="372140" y="4657061"/>
            <a:ext cx="8665534" cy="2277547"/>
          </a:xfrm>
          <a:prstGeom prst="rect">
            <a:avLst/>
          </a:prstGeom>
          <a:noFill/>
        </p:spPr>
        <p:txBody>
          <a:bodyPr wrap="square" rtlCol="0">
            <a:spAutoFit/>
          </a:bodyPr>
          <a:lstStyle/>
          <a:p>
            <a:r>
              <a:rPr lang="ru-RU" sz="1600" dirty="0"/>
              <a:t>Где: </a:t>
            </a:r>
            <a:r>
              <a:rPr lang="en-US" sz="1600" dirty="0"/>
              <a:t>Z</a:t>
            </a:r>
            <a:r>
              <a:rPr lang="ru-RU" sz="1600" baseline="-25000" dirty="0"/>
              <a:t>п</a:t>
            </a:r>
            <a:r>
              <a:rPr lang="ru-RU" sz="1600" dirty="0"/>
              <a:t> – высота динамического подъема жидкости, в зависимости от радиуса вращения и максимальной она будет непосредственно у стенки вращающегося сосуда, м;</a:t>
            </a:r>
          </a:p>
          <a:p>
            <a:r>
              <a:rPr lang="ru-RU" sz="1600" dirty="0"/>
              <a:t>   </a:t>
            </a:r>
            <a:r>
              <a:rPr lang="en-US" sz="1600" dirty="0"/>
              <a:t>Z</a:t>
            </a:r>
            <a:r>
              <a:rPr lang="en-US" sz="1600" baseline="-25000" dirty="0"/>
              <a:t> </a:t>
            </a:r>
            <a:r>
              <a:rPr lang="ru-RU" sz="1600" dirty="0"/>
              <a:t>– первоначальная высота налива жидкости в цилиндре, м;</a:t>
            </a:r>
          </a:p>
          <a:p>
            <a:r>
              <a:rPr lang="ru-RU" sz="1600" i="1" dirty="0"/>
              <a:t>                  </a:t>
            </a:r>
            <a:r>
              <a:rPr lang="en-US" sz="1600" i="1" dirty="0"/>
              <a:t>r </a:t>
            </a:r>
            <a:r>
              <a:rPr lang="ru-RU" sz="1600" dirty="0"/>
              <a:t>– расстояние до центра вращения, м.</a:t>
            </a:r>
          </a:p>
          <a:p>
            <a:r>
              <a:rPr lang="ru-RU" sz="1600" dirty="0"/>
              <a:t>   ώ – угловая скорость, с</a:t>
            </a:r>
            <a:r>
              <a:rPr lang="ru-RU" sz="1600" baseline="30000" dirty="0"/>
              <a:t>-1 </a:t>
            </a:r>
            <a:r>
              <a:rPr lang="ru-RU" sz="1600" dirty="0"/>
              <a:t>.</a:t>
            </a:r>
          </a:p>
          <a:p>
            <a:r>
              <a:rPr lang="ru-RU" sz="1600" dirty="0"/>
              <a:t>Из данной формулы видно, что от плотности рабочей жидкости не зависит на какую высоту поднимется у стенок цилиндра параболоид верхнего зеркала жидкости, а зависит только от величины угловой скорости и радиуса вращения.</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title"/>
          </p:nvPr>
        </p:nvSpPr>
        <p:spPr>
          <a:xfrm>
            <a:off x="311699" y="546675"/>
            <a:ext cx="7524495" cy="644172"/>
          </a:xfrm>
          <a:prstGeom prst="rect">
            <a:avLst/>
          </a:prstGeom>
        </p:spPr>
        <p:txBody>
          <a:bodyPr spcFirstLastPara="1" wrap="square" lIns="91425" tIns="91425" rIns="91425" bIns="91425" anchor="t" anchorCtr="0">
            <a:normAutofit/>
          </a:bodyPr>
          <a:lstStyle/>
          <a:p>
            <a:pPr lvl="0" algn="ctr"/>
            <a:r>
              <a:rPr lang="ru-RU" sz="2400" b="0" dirty="0" smtClean="0">
                <a:solidFill>
                  <a:schemeClr val="bg2">
                    <a:lumMod val="50000"/>
                  </a:schemeClr>
                </a:solidFill>
              </a:rPr>
              <a:t>Силы действующие в цилиндре ротора </a:t>
            </a:r>
            <a:endParaRPr sz="2400"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8702" y="227216"/>
            <a:ext cx="1026467" cy="1155018"/>
          </a:xfrm>
          <a:prstGeom prst="rect">
            <a:avLst/>
          </a:prstGeom>
        </p:spPr>
      </p:pic>
      <p:sp>
        <p:nvSpPr>
          <p:cNvPr id="3" name="TextBox 2"/>
          <p:cNvSpPr txBox="1"/>
          <p:nvPr/>
        </p:nvSpPr>
        <p:spPr>
          <a:xfrm>
            <a:off x="3990699" y="1467532"/>
            <a:ext cx="4952063" cy="3016210"/>
          </a:xfrm>
          <a:prstGeom prst="rect">
            <a:avLst/>
          </a:prstGeom>
          <a:noFill/>
        </p:spPr>
        <p:txBody>
          <a:bodyPr wrap="square" rtlCol="0">
            <a:spAutoFit/>
          </a:bodyPr>
          <a:lstStyle/>
          <a:p>
            <a:r>
              <a:rPr lang="ru-RU" sz="1600" dirty="0"/>
              <a:t>Подставляя значения, определенные по уравнению (1)  в дифференциальное уравнение неразрывности потока жидкости Бернулли и интегрируя его с учетом того, что при больших угловых скоростях атмосферное давление - </a:t>
            </a:r>
            <a:r>
              <a:rPr lang="en-US" sz="1600" dirty="0"/>
              <a:t>P</a:t>
            </a:r>
            <a:r>
              <a:rPr lang="ru-RU" sz="1600" baseline="-25000" dirty="0" err="1"/>
              <a:t>атм</a:t>
            </a:r>
            <a:r>
              <a:rPr lang="ru-RU" sz="1600" baseline="-25000" dirty="0"/>
              <a:t> </a:t>
            </a:r>
            <a:r>
              <a:rPr lang="ru-RU" sz="1600" dirty="0"/>
              <a:t> в цилиндре ротора не существенно влияет на величину получаемого давления, мы можем пренебречь его значением и для практического применения получим уравнение, с помощью которого можно определить давление жидкости (воды) в любой точке вращающегося сосуда:</a:t>
            </a:r>
          </a:p>
          <a:p>
            <a:endParaRPr lang="ru-RU"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481" y="1304371"/>
            <a:ext cx="3603218" cy="3399902"/>
          </a:xfrm>
          <a:prstGeom prst="rect">
            <a:avLst/>
          </a:prstGeom>
        </p:spPr>
      </p:pic>
      <p:sp>
        <p:nvSpPr>
          <p:cNvPr id="5" name="TextBox 4"/>
          <p:cNvSpPr txBox="1"/>
          <p:nvPr/>
        </p:nvSpPr>
        <p:spPr>
          <a:xfrm>
            <a:off x="387481" y="4869712"/>
            <a:ext cx="3440240" cy="1200329"/>
          </a:xfrm>
          <a:prstGeom prst="rect">
            <a:avLst/>
          </a:prstGeom>
          <a:noFill/>
        </p:spPr>
        <p:txBody>
          <a:bodyPr wrap="square" rtlCol="0">
            <a:spAutoFit/>
          </a:bodyPr>
          <a:lstStyle/>
          <a:p>
            <a:pPr algn="ctr"/>
            <a:r>
              <a:rPr lang="ru-RU" sz="1800" dirty="0" smtClean="0"/>
              <a:t>Эпюры сил, действующих на дно и стенки вращающегося, заполненного жидкостью, закрытого цилиндра</a:t>
            </a:r>
            <a:endParaRPr lang="ru-RU" sz="1800" dirty="0"/>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4494" y="4186562"/>
            <a:ext cx="2270760" cy="594360"/>
          </a:xfrm>
          <a:prstGeom prst="rect">
            <a:avLst/>
          </a:prstGeom>
        </p:spPr>
      </p:pic>
      <p:sp>
        <p:nvSpPr>
          <p:cNvPr id="7" name="TextBox 6"/>
          <p:cNvSpPr txBox="1"/>
          <p:nvPr/>
        </p:nvSpPr>
        <p:spPr>
          <a:xfrm>
            <a:off x="6466729" y="4385067"/>
            <a:ext cx="2223323" cy="307777"/>
          </a:xfrm>
          <a:prstGeom prst="rect">
            <a:avLst/>
          </a:prstGeom>
          <a:noFill/>
        </p:spPr>
        <p:txBody>
          <a:bodyPr wrap="square" rtlCol="0">
            <a:spAutoFit/>
          </a:bodyPr>
          <a:lstStyle/>
          <a:p>
            <a:r>
              <a:rPr lang="ru-RU" dirty="0" smtClean="0"/>
              <a:t>Па                        ( 3 )</a:t>
            </a:r>
            <a:endParaRPr lang="ru-RU" dirty="0"/>
          </a:p>
        </p:txBody>
      </p:sp>
      <p:sp>
        <p:nvSpPr>
          <p:cNvPr id="8" name="TextBox 7"/>
          <p:cNvSpPr txBox="1"/>
          <p:nvPr/>
        </p:nvSpPr>
        <p:spPr>
          <a:xfrm>
            <a:off x="3808589" y="4780922"/>
            <a:ext cx="5316279" cy="2031325"/>
          </a:xfrm>
          <a:prstGeom prst="rect">
            <a:avLst/>
          </a:prstGeom>
          <a:noFill/>
        </p:spPr>
        <p:txBody>
          <a:bodyPr wrap="square" rtlCol="0">
            <a:spAutoFit/>
          </a:bodyPr>
          <a:lstStyle/>
          <a:p>
            <a:r>
              <a:rPr lang="ru-RU" sz="1600" dirty="0"/>
              <a:t>Где: </a:t>
            </a:r>
            <a:r>
              <a:rPr lang="ru-RU" sz="1600" b="1" i="1" dirty="0" err="1"/>
              <a:t>Р</a:t>
            </a:r>
            <a:r>
              <a:rPr lang="ru-RU" sz="1600" baseline="-25000" dirty="0" err="1"/>
              <a:t>м</a:t>
            </a:r>
            <a:r>
              <a:rPr lang="ru-RU" sz="1600" baseline="-25000" dirty="0"/>
              <a:t>  </a:t>
            </a:r>
            <a:r>
              <a:rPr lang="ru-RU" sz="1600" dirty="0"/>
              <a:t>- давление жидкости, Па;</a:t>
            </a:r>
          </a:p>
          <a:p>
            <a:r>
              <a:rPr lang="ru-RU" sz="1600" dirty="0"/>
              <a:t>        </a:t>
            </a:r>
            <a:r>
              <a:rPr lang="ru-RU" sz="1600" b="1" dirty="0"/>
              <a:t> </a:t>
            </a:r>
            <a:r>
              <a:rPr lang="en-US" sz="1600" dirty="0"/>
              <a:t>ρ </a:t>
            </a:r>
            <a:r>
              <a:rPr lang="ru-RU" sz="1600" b="1" dirty="0"/>
              <a:t> - </a:t>
            </a:r>
            <a:r>
              <a:rPr lang="ru-RU" sz="1600" dirty="0"/>
              <a:t>плотность жидкости, кг/м</a:t>
            </a:r>
            <a:r>
              <a:rPr lang="ru-RU" sz="1600" baseline="30000" dirty="0"/>
              <a:t>3</a:t>
            </a:r>
            <a:r>
              <a:rPr lang="ru-RU" sz="1600" dirty="0"/>
              <a:t>;</a:t>
            </a:r>
          </a:p>
          <a:p>
            <a:r>
              <a:rPr lang="ru-RU" sz="1600" dirty="0"/>
              <a:t>         </a:t>
            </a:r>
            <a:r>
              <a:rPr lang="en-US" sz="1600" b="1" dirty="0"/>
              <a:t>g</a:t>
            </a:r>
            <a:r>
              <a:rPr lang="en-US" sz="1600" dirty="0"/>
              <a:t> </a:t>
            </a:r>
            <a:r>
              <a:rPr lang="ru-RU" sz="1600" b="1" dirty="0"/>
              <a:t> -</a:t>
            </a:r>
            <a:r>
              <a:rPr lang="ru-RU" sz="1600" dirty="0"/>
              <a:t> ускорение свободного падения, м/с</a:t>
            </a:r>
            <a:r>
              <a:rPr lang="ru-RU" sz="1600" baseline="30000" dirty="0"/>
              <a:t>2</a:t>
            </a:r>
            <a:r>
              <a:rPr lang="ru-RU" sz="1600" dirty="0"/>
              <a:t>;</a:t>
            </a:r>
          </a:p>
          <a:p>
            <a:r>
              <a:rPr lang="ru-RU" sz="1600" dirty="0"/>
              <a:t>         </a:t>
            </a:r>
            <a:r>
              <a:rPr lang="en-US" sz="1600" i="1" dirty="0"/>
              <a:t>ώ</a:t>
            </a:r>
            <a:r>
              <a:rPr lang="en-US" sz="1600" b="1" dirty="0"/>
              <a:t> </a:t>
            </a:r>
            <a:r>
              <a:rPr lang="ru-RU" sz="1600" dirty="0"/>
              <a:t>– угловая скорость единицы объема,с</a:t>
            </a:r>
            <a:r>
              <a:rPr lang="ru-RU" sz="1600" baseline="30000" dirty="0"/>
              <a:t>-1</a:t>
            </a:r>
            <a:r>
              <a:rPr lang="ru-RU" sz="1600" dirty="0"/>
              <a:t> ;</a:t>
            </a:r>
          </a:p>
          <a:p>
            <a:r>
              <a:rPr lang="ru-RU" sz="1600" dirty="0"/>
              <a:t>         </a:t>
            </a:r>
            <a:r>
              <a:rPr lang="en-US" sz="1600" b="1" i="1" dirty="0"/>
              <a:t>r</a:t>
            </a:r>
            <a:r>
              <a:rPr lang="ru-RU" sz="1600" b="1" dirty="0"/>
              <a:t>  - </a:t>
            </a:r>
            <a:r>
              <a:rPr lang="ru-RU" sz="1600" dirty="0"/>
              <a:t>радиус вращения рассматриваемой </a:t>
            </a:r>
            <a:r>
              <a:rPr lang="ru-RU" sz="1600" dirty="0" smtClean="0"/>
              <a:t>единицы объема</a:t>
            </a:r>
            <a:r>
              <a:rPr lang="ru-RU" sz="1600" dirty="0"/>
              <a:t>, м;</a:t>
            </a:r>
          </a:p>
          <a:p>
            <a:r>
              <a:rPr lang="ru-RU" sz="1600" dirty="0"/>
              <a:t>        </a:t>
            </a:r>
            <a:r>
              <a:rPr lang="ru-RU" sz="1600" i="1" dirty="0"/>
              <a:t> </a:t>
            </a:r>
            <a:r>
              <a:rPr lang="en-US" sz="1600" b="1" dirty="0"/>
              <a:t>z </a:t>
            </a:r>
            <a:r>
              <a:rPr lang="ru-RU" sz="1600" dirty="0"/>
              <a:t>-  высота столба жидкости в роторе, м.</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9"/>
          <p:cNvSpPr txBox="1">
            <a:spLocks noGrp="1"/>
          </p:cNvSpPr>
          <p:nvPr>
            <p:ph type="title"/>
          </p:nvPr>
        </p:nvSpPr>
        <p:spPr>
          <a:xfrm>
            <a:off x="202019" y="546675"/>
            <a:ext cx="7846828" cy="676069"/>
          </a:xfrm>
          <a:prstGeom prst="rect">
            <a:avLst/>
          </a:prstGeom>
        </p:spPr>
        <p:txBody>
          <a:bodyPr spcFirstLastPara="1" wrap="square" lIns="91425" tIns="91425" rIns="91425" bIns="91425" anchor="t" anchorCtr="0">
            <a:noAutofit/>
          </a:bodyPr>
          <a:lstStyle/>
          <a:p>
            <a:pPr lvl="0"/>
            <a:r>
              <a:rPr lang="ru-RU" sz="2400" b="0" dirty="0" smtClean="0">
                <a:solidFill>
                  <a:schemeClr val="bg2">
                    <a:lumMod val="50000"/>
                  </a:schemeClr>
                </a:solidFill>
              </a:rPr>
              <a:t>Силы </a:t>
            </a:r>
            <a:r>
              <a:rPr lang="ru-RU" sz="2400" b="0" dirty="0">
                <a:solidFill>
                  <a:schemeClr val="bg2">
                    <a:lumMod val="50000"/>
                  </a:schemeClr>
                </a:solidFill>
              </a:rPr>
              <a:t>действующие в цилиндре ротора</a:t>
            </a:r>
            <a:endParaRPr sz="2400"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062" y="366896"/>
            <a:ext cx="892884" cy="1004706"/>
          </a:xfrm>
          <a:prstGeom prst="rect">
            <a:avLst/>
          </a:prstGeom>
        </p:spPr>
      </p:pic>
      <p:sp>
        <p:nvSpPr>
          <p:cNvPr id="4" name="TextBox 3"/>
          <p:cNvSpPr txBox="1"/>
          <p:nvPr/>
        </p:nvSpPr>
        <p:spPr>
          <a:xfrm>
            <a:off x="361507" y="1286542"/>
            <a:ext cx="8665535" cy="4031873"/>
          </a:xfrm>
          <a:prstGeom prst="rect">
            <a:avLst/>
          </a:prstGeom>
          <a:noFill/>
        </p:spPr>
        <p:txBody>
          <a:bodyPr wrap="square" rtlCol="0">
            <a:spAutoFit/>
          </a:bodyPr>
          <a:lstStyle/>
          <a:p>
            <a:r>
              <a:rPr lang="ru-RU" sz="1600" dirty="0"/>
              <a:t>В центре цилиндра уровень жидкости понижается на величину</a:t>
            </a:r>
            <a:r>
              <a:rPr lang="ru-RU" sz="1600" dirty="0" smtClean="0"/>
              <a:t>:    </a:t>
            </a:r>
            <a:r>
              <a:rPr lang="ru-RU" sz="1600" dirty="0"/>
              <a:t>Р</a:t>
            </a:r>
            <a:r>
              <a:rPr lang="ru-RU" sz="1600" baseline="-25000" dirty="0"/>
              <a:t>0 </a:t>
            </a:r>
            <a:r>
              <a:rPr lang="ru-RU" sz="1600" dirty="0"/>
              <a:t> = </a:t>
            </a:r>
            <a:r>
              <a:rPr lang="en-US" sz="1600" i="1" dirty="0"/>
              <a:t>V</a:t>
            </a:r>
            <a:r>
              <a:rPr lang="ru-RU" sz="1600" i="1" baseline="30000" dirty="0"/>
              <a:t>2</a:t>
            </a:r>
            <a:r>
              <a:rPr lang="ru-RU" sz="1600" i="1" dirty="0"/>
              <a:t>/2</a:t>
            </a:r>
            <a:r>
              <a:rPr lang="en-US" sz="1600" i="1" dirty="0"/>
              <a:t>g </a:t>
            </a:r>
            <a:r>
              <a:rPr lang="ru-RU" sz="1600" dirty="0"/>
              <a:t>, м; </a:t>
            </a:r>
            <a:r>
              <a:rPr lang="ru-RU" sz="1600" dirty="0" smtClean="0"/>
              <a:t>     </a:t>
            </a:r>
            <a:r>
              <a:rPr lang="ru-RU" sz="1600" dirty="0"/>
              <a:t>( 4 </a:t>
            </a:r>
            <a:r>
              <a:rPr lang="ru-RU" sz="1600" dirty="0" smtClean="0"/>
              <a:t>)</a:t>
            </a:r>
          </a:p>
          <a:p>
            <a:r>
              <a:rPr lang="ru-RU" sz="1600" dirty="0"/>
              <a:t>Проведя анализ формулы (3), мы видим, что давление жидкости, используемой в качестве рабочей в цилиндре ротора (в том числе и вода), при его вращении возрастает по мере удаления от центра вращения. Причем – если радиус  вращения единицы объема увеличится в 10 раз, потенциальная энергия её возрастает примерно в 50 раз при той – же скорости вращения. </a:t>
            </a:r>
          </a:p>
          <a:p>
            <a:r>
              <a:rPr lang="ru-RU" sz="1600" dirty="0"/>
              <a:t>В центре вращающегося цилиндра ротора возникает разрежение, которое поможет циркуляции рабочей жидкости (воде) внутри предлагаемого устройства, если жидкость из цилиндра будет выходить через </a:t>
            </a:r>
            <a:r>
              <a:rPr lang="ru-RU" sz="1600" dirty="0" smtClean="0"/>
              <a:t>форсунки в  </a:t>
            </a:r>
            <a:r>
              <a:rPr lang="ru-RU" sz="1600" dirty="0"/>
              <a:t>самых отдаленных от оси вращения местах цилиндра </a:t>
            </a:r>
            <a:r>
              <a:rPr lang="ru-RU" sz="1600" dirty="0" smtClean="0"/>
              <a:t>ротора. </a:t>
            </a:r>
            <a:r>
              <a:rPr lang="ru-RU" sz="1600" dirty="0"/>
              <a:t>Поэтому входное окно с крыльчаткой подпорного осевого насоса располагаются в максимальном приближении к центру вращения цилиндра, т.е. в центре этого вращения. </a:t>
            </a:r>
          </a:p>
          <a:p>
            <a:r>
              <a:rPr lang="ru-RU" sz="1600" dirty="0"/>
              <a:t>Зная давление рабочей жидкости (воды) на входе в форсунку, можно рассчитать реактивную силу </a:t>
            </a:r>
            <a:r>
              <a:rPr lang="en-US" sz="1600" dirty="0"/>
              <a:t>R</a:t>
            </a:r>
            <a:r>
              <a:rPr lang="ru-RU" sz="1600" dirty="0"/>
              <a:t>, действующую на внутреннюю стенку канала, при повороте этого канала на 90</a:t>
            </a:r>
            <a:r>
              <a:rPr lang="ru-RU" sz="1600" baseline="30000" dirty="0"/>
              <a:t>0</a:t>
            </a:r>
            <a:r>
              <a:rPr lang="ru-RU" sz="1600" dirty="0"/>
              <a:t> в  форсунке, в объеме, обозначенном на фиг. 8 между двумя штриховыми линиями, по формуле ( 5 </a:t>
            </a:r>
            <a:r>
              <a:rPr lang="ru-RU" sz="1600" dirty="0" smtClean="0"/>
              <a:t>):</a:t>
            </a:r>
            <a:endParaRPr lang="ru-RU" sz="160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928" y="5205169"/>
            <a:ext cx="2270760" cy="594360"/>
          </a:xfrm>
          <a:prstGeom prst="rect">
            <a:avLst/>
          </a:prstGeom>
        </p:spPr>
      </p:pic>
      <p:sp>
        <p:nvSpPr>
          <p:cNvPr id="6" name="TextBox 5"/>
          <p:cNvSpPr txBox="1"/>
          <p:nvPr/>
        </p:nvSpPr>
        <p:spPr>
          <a:xfrm>
            <a:off x="2902688" y="5354584"/>
            <a:ext cx="1881963" cy="523220"/>
          </a:xfrm>
          <a:prstGeom prst="rect">
            <a:avLst/>
          </a:prstGeom>
          <a:noFill/>
        </p:spPr>
        <p:txBody>
          <a:bodyPr wrap="square" rtlCol="0">
            <a:spAutoFit/>
          </a:bodyPr>
          <a:lstStyle/>
          <a:p>
            <a:r>
              <a:rPr lang="ru-RU" dirty="0"/>
              <a:t>Н/м;            </a:t>
            </a:r>
            <a:r>
              <a:rPr lang="ru-RU" dirty="0" smtClean="0"/>
              <a:t>      </a:t>
            </a:r>
            <a:r>
              <a:rPr lang="ru-RU" dirty="0"/>
              <a:t>( 5 )</a:t>
            </a:r>
          </a:p>
          <a:p>
            <a:endParaRPr lang="ru-RU" dirty="0"/>
          </a:p>
        </p:txBody>
      </p:sp>
      <p:sp>
        <p:nvSpPr>
          <p:cNvPr id="7" name="TextBox 6"/>
          <p:cNvSpPr txBox="1"/>
          <p:nvPr/>
        </p:nvSpPr>
        <p:spPr>
          <a:xfrm>
            <a:off x="446567" y="5799529"/>
            <a:ext cx="4513521" cy="584775"/>
          </a:xfrm>
          <a:prstGeom prst="rect">
            <a:avLst/>
          </a:prstGeom>
          <a:noFill/>
        </p:spPr>
        <p:txBody>
          <a:bodyPr wrap="square" rtlCol="0">
            <a:spAutoFit/>
          </a:bodyPr>
          <a:lstStyle/>
          <a:p>
            <a:r>
              <a:rPr lang="ru-RU" sz="1600" dirty="0" smtClean="0"/>
              <a:t> </a:t>
            </a:r>
            <a:r>
              <a:rPr lang="en-US" sz="1600" b="1" dirty="0"/>
              <a:t>R </a:t>
            </a:r>
            <a:r>
              <a:rPr lang="ru-RU" sz="1600" dirty="0"/>
              <a:t>– реакция стенки канала на изгибе,   Н/м;</a:t>
            </a:r>
          </a:p>
          <a:p>
            <a:r>
              <a:rPr lang="ru-RU" sz="1600" dirty="0" smtClean="0"/>
              <a:t> </a:t>
            </a:r>
            <a:r>
              <a:rPr lang="en-US" sz="1600" b="1" dirty="0"/>
              <a:t>P</a:t>
            </a:r>
            <a:r>
              <a:rPr lang="ru-RU" sz="1600" baseline="-25000" dirty="0"/>
              <a:t>  </a:t>
            </a:r>
            <a:r>
              <a:rPr lang="ru-RU" sz="1600" dirty="0"/>
              <a:t>- давление рабочей среды (воздуха), </a:t>
            </a:r>
            <a:r>
              <a:rPr lang="ru-RU" sz="1600" dirty="0" smtClean="0"/>
              <a:t>мПа</a:t>
            </a:r>
            <a:r>
              <a:rPr lang="ru-RU" dirty="0" smtClean="0"/>
              <a:t>;</a:t>
            </a:r>
            <a:endParaRPr lang="ru-RU" dirty="0"/>
          </a:p>
        </p:txBody>
      </p:sp>
      <p:sp>
        <p:nvSpPr>
          <p:cNvPr id="8" name="TextBox 7"/>
          <p:cNvSpPr txBox="1"/>
          <p:nvPr/>
        </p:nvSpPr>
        <p:spPr>
          <a:xfrm>
            <a:off x="4960088" y="5309986"/>
            <a:ext cx="3626481" cy="1077218"/>
          </a:xfrm>
          <a:prstGeom prst="rect">
            <a:avLst/>
          </a:prstGeom>
          <a:noFill/>
        </p:spPr>
        <p:txBody>
          <a:bodyPr wrap="square" rtlCol="0">
            <a:spAutoFit/>
          </a:bodyPr>
          <a:lstStyle/>
          <a:p>
            <a:r>
              <a:rPr lang="ru-RU" baseline="-25000" dirty="0"/>
              <a:t> </a:t>
            </a:r>
            <a:r>
              <a:rPr lang="ru-RU" sz="1600" baseline="-25000" dirty="0"/>
              <a:t>π </a:t>
            </a:r>
            <a:r>
              <a:rPr lang="ru-RU" sz="1600" dirty="0"/>
              <a:t>   - постоянная, равная 3,14; </a:t>
            </a:r>
            <a:r>
              <a:rPr lang="ru-RU" sz="1600" dirty="0" smtClean="0"/>
              <a:t> </a:t>
            </a:r>
          </a:p>
          <a:p>
            <a:r>
              <a:rPr lang="en-US" sz="1600" i="1" dirty="0" smtClean="0"/>
              <a:t>d</a:t>
            </a:r>
            <a:r>
              <a:rPr lang="en-US" sz="1600" b="1" dirty="0" smtClean="0"/>
              <a:t> </a:t>
            </a:r>
            <a:r>
              <a:rPr lang="ru-RU" sz="1600" b="1" dirty="0"/>
              <a:t>– </a:t>
            </a:r>
            <a:r>
              <a:rPr lang="ru-RU" sz="1600" dirty="0"/>
              <a:t>диаметр канала форсунки, м;</a:t>
            </a:r>
          </a:p>
          <a:p>
            <a:r>
              <a:rPr lang="ru-RU" sz="1600" dirty="0"/>
              <a:t>  </a:t>
            </a:r>
            <a:r>
              <a:rPr lang="ru-RU" sz="1600" dirty="0" smtClean="0"/>
              <a:t>α</a:t>
            </a:r>
            <a:r>
              <a:rPr lang="ru-RU" sz="1600" b="1" dirty="0" smtClean="0"/>
              <a:t> </a:t>
            </a:r>
            <a:r>
              <a:rPr lang="ru-RU" sz="1600" dirty="0"/>
              <a:t>– угол поворота канала форсунки;</a:t>
            </a: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5814" y="546675"/>
            <a:ext cx="7581014" cy="580376"/>
          </a:xfrm>
        </p:spPr>
        <p:txBody>
          <a:bodyPr>
            <a:normAutofit fontScale="90000"/>
          </a:bodyPr>
          <a:lstStyle/>
          <a:p>
            <a:r>
              <a:rPr lang="ru-RU" b="0" dirty="0" smtClean="0">
                <a:solidFill>
                  <a:schemeClr val="bg2">
                    <a:lumMod val="50000"/>
                  </a:schemeClr>
                </a:solidFill>
              </a:rPr>
              <a:t>Силы, действующие в каналах форсунок</a:t>
            </a:r>
            <a:endParaRPr lang="ru-RU" dirty="0"/>
          </a:p>
        </p:txBody>
      </p:sp>
      <p:sp>
        <p:nvSpPr>
          <p:cNvPr id="7" name="TextBox 6"/>
          <p:cNvSpPr txBox="1"/>
          <p:nvPr/>
        </p:nvSpPr>
        <p:spPr>
          <a:xfrm>
            <a:off x="3774558" y="1483120"/>
            <a:ext cx="5231219" cy="2554545"/>
          </a:xfrm>
          <a:prstGeom prst="rect">
            <a:avLst/>
          </a:prstGeom>
          <a:noFill/>
        </p:spPr>
        <p:txBody>
          <a:bodyPr wrap="square" rtlCol="0">
            <a:spAutoFit/>
          </a:bodyPr>
          <a:lstStyle/>
          <a:p>
            <a:r>
              <a:rPr lang="ru-RU" dirty="0"/>
              <a:t> </a:t>
            </a:r>
            <a:r>
              <a:rPr lang="ru-RU" sz="1600" dirty="0"/>
              <a:t>Реактивный момент импульса силы, возникающий при движении воды на повороте канала форсунки, усиливается за счет скорости  истечения паро-воздушной смеси через диффузор этой форсунки и особенно усиливается при нагреве воды тепловыделяющими элементами за счет адиабатического расширения паро-воздушной смеси после прохождения паром самого узкого участка диффузора в сопле </a:t>
            </a:r>
            <a:r>
              <a:rPr lang="ru-RU" sz="1600" dirty="0" err="1"/>
              <a:t>Лаваля</a:t>
            </a:r>
            <a:r>
              <a:rPr lang="ru-RU" sz="1600" dirty="0"/>
              <a:t>, которыми заканчивается внутренний канал каждой форсунки.  </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5295" y="249936"/>
            <a:ext cx="1095933" cy="1233184"/>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93" y="1138835"/>
            <a:ext cx="3498112" cy="2415928"/>
          </a:xfrm>
          <a:prstGeom prst="rect">
            <a:avLst/>
          </a:prstGeom>
        </p:spPr>
      </p:pic>
      <p:sp>
        <p:nvSpPr>
          <p:cNvPr id="10" name="TextBox 9"/>
          <p:cNvSpPr txBox="1"/>
          <p:nvPr/>
        </p:nvSpPr>
        <p:spPr>
          <a:xfrm>
            <a:off x="414668" y="4057233"/>
            <a:ext cx="8346560" cy="2800767"/>
          </a:xfrm>
          <a:prstGeom prst="rect">
            <a:avLst/>
          </a:prstGeom>
          <a:noFill/>
        </p:spPr>
        <p:txBody>
          <a:bodyPr wrap="square" rtlCol="0">
            <a:spAutoFit/>
          </a:bodyPr>
          <a:lstStyle/>
          <a:p>
            <a:r>
              <a:rPr lang="ru-RU" sz="1600" dirty="0"/>
              <a:t>На основании  материалов, изложенных в трудах:</a:t>
            </a:r>
          </a:p>
          <a:p>
            <a:pPr lvl="0"/>
            <a:r>
              <a:rPr lang="ru-RU" sz="1600" dirty="0" smtClean="0"/>
              <a:t>1.  </a:t>
            </a:r>
            <a:r>
              <a:rPr lang="ru-RU" sz="1600" dirty="0" err="1"/>
              <a:t>Лойцянский</a:t>
            </a:r>
            <a:r>
              <a:rPr lang="ru-RU" sz="1600" dirty="0"/>
              <a:t> Л.Г. Механика жидкости и газа. – М.: Дрофа, 2003. – 840 с.;  </a:t>
            </a:r>
          </a:p>
          <a:p>
            <a:pPr lvl="0"/>
            <a:r>
              <a:rPr lang="ru-RU" sz="1600" dirty="0" smtClean="0"/>
              <a:t> 2. </a:t>
            </a:r>
            <a:r>
              <a:rPr lang="ru-RU" sz="1600" dirty="0" err="1" smtClean="0"/>
              <a:t>Касилов</a:t>
            </a:r>
            <a:r>
              <a:rPr lang="ru-RU" sz="1600" dirty="0" smtClean="0"/>
              <a:t> </a:t>
            </a:r>
            <a:r>
              <a:rPr lang="ru-RU" sz="1600" dirty="0"/>
              <a:t>В.Ф. Справочное пособие по </a:t>
            </a:r>
            <a:r>
              <a:rPr lang="ru-RU" sz="1600" dirty="0" err="1"/>
              <a:t>гидрогазодинамике</a:t>
            </a:r>
            <a:r>
              <a:rPr lang="ru-RU" sz="1600" dirty="0"/>
              <a:t> для </a:t>
            </a:r>
            <a:r>
              <a:rPr lang="ru-RU" sz="1600" dirty="0" err="1"/>
              <a:t>теплоэнергетиков</a:t>
            </a:r>
            <a:r>
              <a:rPr lang="ru-RU" sz="1600" dirty="0"/>
              <a:t>. – М.: МЭИ, 2000. – 272 с.;  </a:t>
            </a:r>
          </a:p>
          <a:p>
            <a:r>
              <a:rPr lang="ru-RU" sz="1600" dirty="0"/>
              <a:t>Мы знаем, что по мере движения паро-воздушной смеси по соплу, его температура и давление снижаются за счет адиабатического расширения в канале форсунки после диффузора, а скорость истечения паро-воздушной смеси (особенно в самом узком сечении канала сопла) значительно возрастает, за счет чего внутренняя энергия паро-воздушной смеси преобразуется в кинетическую энергию движущейся паро-воздушной </a:t>
            </a:r>
            <a:r>
              <a:rPr lang="ru-RU" sz="1600" dirty="0" smtClean="0"/>
              <a:t>смеси.  </a:t>
            </a:r>
            <a:endParaRPr lang="ru-RU" sz="1600" dirty="0"/>
          </a:p>
          <a:p>
            <a:endParaRPr lang="ru-RU" sz="1600" dirty="0"/>
          </a:p>
        </p:txBody>
      </p:sp>
    </p:spTree>
    <p:extLst>
      <p:ext uri="{BB962C8B-B14F-4D97-AF65-F5344CB8AC3E}">
        <p14:creationId xmlns:p14="http://schemas.microsoft.com/office/powerpoint/2010/main" val="4198821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3"/>
          <p:cNvSpPr>
            <a:spLocks noGrp="1"/>
          </p:cNvSpPr>
          <p:nvPr>
            <p:ph type="title"/>
          </p:nvPr>
        </p:nvSpPr>
        <p:spPr>
          <a:xfrm>
            <a:off x="180514" y="475188"/>
            <a:ext cx="7567025" cy="654803"/>
          </a:xfrm>
        </p:spPr>
        <p:txBody>
          <a:bodyPr>
            <a:normAutofit/>
          </a:bodyPr>
          <a:lstStyle/>
          <a:p>
            <a:r>
              <a:rPr lang="ru-RU" sz="2400" b="0" dirty="0">
                <a:solidFill>
                  <a:schemeClr val="bg2">
                    <a:lumMod val="50000"/>
                  </a:schemeClr>
                </a:solidFill>
              </a:rPr>
              <a:t>Силы, действующие в </a:t>
            </a:r>
            <a:r>
              <a:rPr lang="ru-RU" sz="2400" b="0" dirty="0" smtClean="0">
                <a:solidFill>
                  <a:schemeClr val="bg2">
                    <a:lumMod val="50000"/>
                  </a:schemeClr>
                </a:solidFill>
              </a:rPr>
              <a:t>диффузоре сопла </a:t>
            </a:r>
            <a:r>
              <a:rPr lang="ru-RU" sz="2400" b="0" dirty="0" err="1" smtClean="0">
                <a:solidFill>
                  <a:schemeClr val="bg2">
                    <a:lumMod val="50000"/>
                  </a:schemeClr>
                </a:solidFill>
              </a:rPr>
              <a:t>Лаваля</a:t>
            </a:r>
            <a:endParaRPr lang="ru-RU" sz="2400"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539" y="148521"/>
            <a:ext cx="1162546" cy="1308139"/>
          </a:xfrm>
          <a:prstGeom prst="rect">
            <a:avLst/>
          </a:prstGeom>
        </p:spPr>
      </p:pic>
      <p:graphicFrame>
        <p:nvGraphicFramePr>
          <p:cNvPr id="21" name="Таблица 20"/>
          <p:cNvGraphicFramePr>
            <a:graphicFrameLocks noGrp="1"/>
          </p:cNvGraphicFramePr>
          <p:nvPr>
            <p:extLst>
              <p:ext uri="{D42A27DB-BD31-4B8C-83A1-F6EECF244321}">
                <p14:modId xmlns:p14="http://schemas.microsoft.com/office/powerpoint/2010/main" val="2117490092"/>
              </p:ext>
            </p:extLst>
          </p:nvPr>
        </p:nvGraphicFramePr>
        <p:xfrm>
          <a:off x="861236" y="3041229"/>
          <a:ext cx="6342321" cy="3302524"/>
        </p:xfrm>
        <a:graphic>
          <a:graphicData uri="http://schemas.openxmlformats.org/drawingml/2006/table">
            <a:tbl>
              <a:tblPr firstRow="1" firstCol="1" bandRow="1">
                <a:tableStyleId>{5C22544A-7EE6-4342-B048-85BDC9FD1C3A}</a:tableStyleId>
              </a:tblPr>
              <a:tblGrid>
                <a:gridCol w="942790">
                  <a:extLst>
                    <a:ext uri="{9D8B030D-6E8A-4147-A177-3AD203B41FA5}">
                      <a16:colId xmlns="" xmlns:a16="http://schemas.microsoft.com/office/drawing/2014/main" val="20000"/>
                    </a:ext>
                  </a:extLst>
                </a:gridCol>
                <a:gridCol w="1059918">
                  <a:extLst>
                    <a:ext uri="{9D8B030D-6E8A-4147-A177-3AD203B41FA5}">
                      <a16:colId xmlns="" xmlns:a16="http://schemas.microsoft.com/office/drawing/2014/main" val="20001"/>
                    </a:ext>
                  </a:extLst>
                </a:gridCol>
                <a:gridCol w="1059918">
                  <a:extLst>
                    <a:ext uri="{9D8B030D-6E8A-4147-A177-3AD203B41FA5}">
                      <a16:colId xmlns="" xmlns:a16="http://schemas.microsoft.com/office/drawing/2014/main" val="20002"/>
                    </a:ext>
                  </a:extLst>
                </a:gridCol>
                <a:gridCol w="1149661">
                  <a:extLst>
                    <a:ext uri="{9D8B030D-6E8A-4147-A177-3AD203B41FA5}">
                      <a16:colId xmlns="" xmlns:a16="http://schemas.microsoft.com/office/drawing/2014/main" val="20003"/>
                    </a:ext>
                  </a:extLst>
                </a:gridCol>
                <a:gridCol w="1149661">
                  <a:extLst>
                    <a:ext uri="{9D8B030D-6E8A-4147-A177-3AD203B41FA5}">
                      <a16:colId xmlns="" xmlns:a16="http://schemas.microsoft.com/office/drawing/2014/main" val="20004"/>
                    </a:ext>
                  </a:extLst>
                </a:gridCol>
                <a:gridCol w="980373">
                  <a:extLst>
                    <a:ext uri="{9D8B030D-6E8A-4147-A177-3AD203B41FA5}">
                      <a16:colId xmlns="" xmlns:a16="http://schemas.microsoft.com/office/drawing/2014/main" val="20005"/>
                    </a:ext>
                  </a:extLst>
                </a:gridCol>
              </a:tblGrid>
              <a:tr h="364557">
                <a:tc rowSpan="2">
                  <a:txBody>
                    <a:bodyPr/>
                    <a:lstStyle/>
                    <a:p>
                      <a:pPr algn="ctr">
                        <a:lnSpc>
                          <a:spcPct val="115000"/>
                        </a:lnSpc>
                        <a:spcAft>
                          <a:spcPts val="0"/>
                        </a:spcAft>
                      </a:pPr>
                      <a:r>
                        <a:rPr lang="ru-RU" sz="1200" dirty="0">
                          <a:effectLst/>
                          <a:latin typeface="Times New Roman"/>
                          <a:ea typeface="Calibri"/>
                          <a:cs typeface="Times New Roman"/>
                        </a:rPr>
                        <a:t>Параметры</a:t>
                      </a:r>
                      <a:endParaRPr lang="ru-RU" sz="1100" dirty="0">
                        <a:effectLst/>
                        <a:latin typeface="Calibri"/>
                        <a:ea typeface="Calibri"/>
                        <a:cs typeface="Times New Roman"/>
                      </a:endParaRPr>
                    </a:p>
                  </a:txBody>
                  <a:tcPr marL="68580" marR="68580" marT="0" marB="0" anchor="ctr"/>
                </a:tc>
                <a:tc gridSpan="5">
                  <a:txBody>
                    <a:bodyPr/>
                    <a:lstStyle/>
                    <a:p>
                      <a:pPr algn="ctr">
                        <a:lnSpc>
                          <a:spcPct val="115000"/>
                        </a:lnSpc>
                        <a:spcAft>
                          <a:spcPts val="0"/>
                        </a:spcAft>
                      </a:pPr>
                      <a:r>
                        <a:rPr lang="ru-RU" sz="1200" dirty="0">
                          <a:effectLst/>
                          <a:latin typeface="Times New Roman"/>
                          <a:ea typeface="Calibri"/>
                          <a:cs typeface="Times New Roman"/>
                        </a:rPr>
                        <a:t>Сечения</a:t>
                      </a:r>
                      <a:endParaRPr lang="ru-RU" sz="1100" dirty="0">
                        <a:effectLst/>
                        <a:latin typeface="Calibri"/>
                        <a:ea typeface="Calibri"/>
                        <a:cs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265133">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1 - 1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3 - 3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критическое</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4 - 4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2 - 2</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1"/>
                  </a:ext>
                </a:extLst>
              </a:tr>
              <a:tr h="218523">
                <a:tc>
                  <a:txBody>
                    <a:bodyPr/>
                    <a:lstStyle/>
                    <a:p>
                      <a:pPr algn="ctr">
                        <a:lnSpc>
                          <a:spcPct val="115000"/>
                        </a:lnSpc>
                        <a:spcAft>
                          <a:spcPts val="0"/>
                        </a:spcAft>
                      </a:pPr>
                      <a:r>
                        <a:rPr lang="ru-RU" sz="1200" i="1">
                          <a:effectLst/>
                          <a:latin typeface="Times New Roman"/>
                          <a:ea typeface="Calibri"/>
                          <a:cs typeface="Times New Roman"/>
                        </a:rPr>
                        <a:t>х ,</a:t>
                      </a:r>
                      <a:r>
                        <a:rPr lang="ru-RU" sz="1200">
                          <a:effectLst/>
                          <a:latin typeface="Times New Roman"/>
                          <a:ea typeface="Calibri"/>
                          <a:cs typeface="Times New Roman"/>
                        </a:rPr>
                        <a:t>м</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0,07570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0,1514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0,3290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0,506</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2"/>
                  </a:ext>
                </a:extLst>
              </a:tr>
              <a:tr h="292633">
                <a:tc>
                  <a:txBody>
                    <a:bodyPr/>
                    <a:lstStyle/>
                    <a:p>
                      <a:pPr algn="ctr">
                        <a:lnSpc>
                          <a:spcPct val="115000"/>
                        </a:lnSpc>
                        <a:spcAft>
                          <a:spcPts val="0"/>
                        </a:spcAft>
                      </a:pPr>
                      <a:r>
                        <a:rPr lang="en-US" sz="1200" i="1">
                          <a:effectLst/>
                          <a:latin typeface="Times New Roman"/>
                          <a:ea typeface="Calibri"/>
                          <a:cs typeface="Times New Roman"/>
                        </a:rPr>
                        <a:t>d</a:t>
                      </a:r>
                      <a:r>
                        <a:rPr lang="ru-RU" sz="1200" i="1">
                          <a:effectLst/>
                          <a:latin typeface="Times New Roman"/>
                          <a:ea typeface="Calibri"/>
                          <a:cs typeface="Times New Roman"/>
                        </a:rPr>
                        <a:t>, </a:t>
                      </a:r>
                      <a:r>
                        <a:rPr lang="ru-RU" sz="1200">
                          <a:effectLst/>
                          <a:latin typeface="Times New Roman"/>
                          <a:ea typeface="Calibri"/>
                          <a:cs typeface="Times New Roman"/>
                        </a:rPr>
                        <a:t>м</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0,1456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0,1107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0,07570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0,1099</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0,1441</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3"/>
                  </a:ext>
                </a:extLst>
              </a:tr>
              <a:tr h="218523">
                <a:tc>
                  <a:txBody>
                    <a:bodyPr/>
                    <a:lstStyle/>
                    <a:p>
                      <a:pPr algn="ctr">
                        <a:lnSpc>
                          <a:spcPct val="115000"/>
                        </a:lnSpc>
                        <a:spcAft>
                          <a:spcPts val="0"/>
                        </a:spcAft>
                      </a:pPr>
                      <a:r>
                        <a:rPr lang="en-US" sz="1200" i="1">
                          <a:effectLst/>
                          <a:latin typeface="Times New Roman"/>
                          <a:ea typeface="Calibri"/>
                          <a:cs typeface="Times New Roman"/>
                        </a:rPr>
                        <a:t>S, </a:t>
                      </a:r>
                      <a:r>
                        <a:rPr lang="ru-RU" sz="1200">
                          <a:effectLst/>
                          <a:latin typeface="Times New Roman"/>
                          <a:ea typeface="Calibri"/>
                          <a:cs typeface="Times New Roman"/>
                        </a:rPr>
                        <a:t>м</a:t>
                      </a:r>
                      <a:r>
                        <a:rPr lang="ru-RU" sz="1200" baseline="30000">
                          <a:effectLst/>
                          <a:latin typeface="Times New Roman"/>
                          <a:ea typeface="Calibri"/>
                          <a:cs typeface="Times New Roman"/>
                        </a:rPr>
                        <a:t>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0,01665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0,009617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0,004501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0,009486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0,01630</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4"/>
                  </a:ext>
                </a:extLst>
              </a:tr>
              <a:tr h="243273">
                <a:tc>
                  <a:txBody>
                    <a:bodyPr/>
                    <a:lstStyle/>
                    <a:p>
                      <a:pPr algn="ctr">
                        <a:lnSpc>
                          <a:spcPct val="115000"/>
                        </a:lnSpc>
                        <a:spcAft>
                          <a:spcPts val="0"/>
                        </a:spcAft>
                      </a:pPr>
                      <a:r>
                        <a:rPr lang="ru-RU" sz="1200">
                          <a:effectLst/>
                          <a:latin typeface="Times New Roman"/>
                          <a:ea typeface="Calibri"/>
                          <a:cs typeface="Times New Roman"/>
                        </a:rPr>
                        <a:t>λ</a:t>
                      </a:r>
                      <a:r>
                        <a:rPr lang="en-US" sz="1200">
                          <a:effectLst/>
                          <a:latin typeface="Times New Roman"/>
                          <a:ea typeface="Calibri"/>
                          <a:cs typeface="Times New Roman"/>
                        </a:rPr>
                        <a:t>,</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0,1735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0,3088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1,740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1,924</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5"/>
                  </a:ext>
                </a:extLst>
              </a:tr>
              <a:tr h="268658">
                <a:tc>
                  <a:txBody>
                    <a:bodyPr/>
                    <a:lstStyle/>
                    <a:p>
                      <a:pPr algn="ctr">
                        <a:lnSpc>
                          <a:spcPct val="115000"/>
                        </a:lnSpc>
                        <a:spcAft>
                          <a:spcPts val="0"/>
                        </a:spcAft>
                      </a:pPr>
                      <a:r>
                        <a:rPr lang="en-US" sz="1200" i="1">
                          <a:effectLst/>
                          <a:latin typeface="Times New Roman"/>
                          <a:ea typeface="Calibri"/>
                          <a:cs typeface="Times New Roman"/>
                        </a:rPr>
                        <a:t>p, </a:t>
                      </a:r>
                      <a:r>
                        <a:rPr lang="ru-RU" sz="1200">
                          <a:effectLst/>
                          <a:latin typeface="Times New Roman"/>
                          <a:ea typeface="Calibri"/>
                          <a:cs typeface="Times New Roman"/>
                        </a:rPr>
                        <a:t>10</a:t>
                      </a:r>
                      <a:r>
                        <a:rPr lang="ru-RU" sz="1200" baseline="30000">
                          <a:effectLst/>
                          <a:latin typeface="Times New Roman"/>
                          <a:ea typeface="Calibri"/>
                          <a:cs typeface="Times New Roman"/>
                        </a:rPr>
                        <a:t>5 </a:t>
                      </a:r>
                      <a:r>
                        <a:rPr lang="ru-RU" sz="1200">
                          <a:effectLst/>
                          <a:latin typeface="Times New Roman"/>
                          <a:ea typeface="Calibri"/>
                          <a:cs typeface="Times New Roman"/>
                        </a:rPr>
                        <a:t>Па</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22,60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21,75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12,15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1,968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0,8</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6"/>
                  </a:ext>
                </a:extLst>
              </a:tr>
              <a:tr h="218523">
                <a:tc>
                  <a:txBody>
                    <a:bodyPr/>
                    <a:lstStyle/>
                    <a:p>
                      <a:pPr algn="ctr">
                        <a:lnSpc>
                          <a:spcPct val="115000"/>
                        </a:lnSpc>
                        <a:spcAft>
                          <a:spcPts val="0"/>
                        </a:spcAft>
                      </a:pPr>
                      <a:r>
                        <a:rPr lang="en-US" sz="1200" i="1">
                          <a:effectLst/>
                          <a:latin typeface="Times New Roman"/>
                          <a:ea typeface="Calibri"/>
                          <a:cs typeface="Times New Roman"/>
                        </a:rPr>
                        <a:t>V, </a:t>
                      </a:r>
                      <a:r>
                        <a:rPr lang="ru-RU" sz="1200">
                          <a:effectLst/>
                          <a:latin typeface="Times New Roman"/>
                          <a:ea typeface="Calibri"/>
                          <a:cs typeface="Times New Roman"/>
                        </a:rPr>
                        <a:t>м/с</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106,3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189,1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612,4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1066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1178</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7"/>
                  </a:ext>
                </a:extLst>
              </a:tr>
              <a:tr h="229876">
                <a:tc>
                  <a:txBody>
                    <a:bodyPr/>
                    <a:lstStyle/>
                    <a:p>
                      <a:pPr algn="ctr">
                        <a:lnSpc>
                          <a:spcPct val="115000"/>
                        </a:lnSpc>
                        <a:spcAft>
                          <a:spcPts val="0"/>
                        </a:spcAft>
                      </a:pPr>
                      <a:r>
                        <a:rPr lang="en-US" sz="1200" i="1">
                          <a:effectLst/>
                          <a:latin typeface="Times New Roman"/>
                          <a:ea typeface="Calibri"/>
                          <a:cs typeface="Times New Roman"/>
                        </a:rPr>
                        <a:t>a, </a:t>
                      </a:r>
                      <a:r>
                        <a:rPr lang="ru-RU" sz="1200">
                          <a:effectLst/>
                          <a:latin typeface="Times New Roman"/>
                          <a:ea typeface="Calibri"/>
                          <a:cs typeface="Times New Roman"/>
                        </a:rPr>
                        <a:t>м/с</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669,2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665,6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612,4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472,3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415,3</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8"/>
                  </a:ext>
                </a:extLst>
              </a:tr>
              <a:tr h="255261">
                <a:tc>
                  <a:txBody>
                    <a:bodyPr/>
                    <a:lstStyle/>
                    <a:p>
                      <a:pPr algn="ctr">
                        <a:lnSpc>
                          <a:spcPct val="115000"/>
                        </a:lnSpc>
                        <a:spcAft>
                          <a:spcPts val="0"/>
                        </a:spcAft>
                      </a:pPr>
                      <a:r>
                        <a:rPr lang="en-US" sz="1200" i="1">
                          <a:effectLst/>
                          <a:latin typeface="Times New Roman"/>
                          <a:ea typeface="Calibri"/>
                          <a:cs typeface="Times New Roman"/>
                        </a:rPr>
                        <a:t>T, </a:t>
                      </a:r>
                      <a:r>
                        <a:rPr lang="ru-RU" sz="1200">
                          <a:effectLst/>
                          <a:latin typeface="Times New Roman"/>
                          <a:ea typeface="Calibri"/>
                          <a:cs typeface="Times New Roman"/>
                        </a:rPr>
                        <a:t>К</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1114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1102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933,3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554,8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429,0</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9"/>
                  </a:ext>
                </a:extLst>
              </a:tr>
              <a:tr h="290518">
                <a:tc>
                  <a:txBody>
                    <a:bodyPr/>
                    <a:lstStyle/>
                    <a:p>
                      <a:pPr algn="ctr">
                        <a:lnSpc>
                          <a:spcPct val="115000"/>
                        </a:lnSpc>
                        <a:spcAft>
                          <a:spcPts val="0"/>
                        </a:spcAft>
                      </a:pPr>
                      <a:r>
                        <a:rPr lang="en-US" sz="1200" i="1">
                          <a:effectLst/>
                          <a:latin typeface="Times New Roman"/>
                          <a:ea typeface="Calibri"/>
                          <a:cs typeface="Times New Roman"/>
                        </a:rPr>
                        <a:t>ρ, </a:t>
                      </a:r>
                      <a:r>
                        <a:rPr lang="ru-RU" sz="1200">
                          <a:effectLst/>
                          <a:latin typeface="Times New Roman"/>
                          <a:ea typeface="Calibri"/>
                          <a:cs typeface="Times New Roman"/>
                        </a:rPr>
                        <a:t>кг/м</a:t>
                      </a:r>
                      <a:r>
                        <a:rPr lang="ru-RU" sz="1200" baseline="30000">
                          <a:effectLst/>
                          <a:latin typeface="Times New Roman"/>
                          <a:ea typeface="Calibri"/>
                          <a:cs typeface="Times New Roman"/>
                        </a:rPr>
                        <a:t>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7,066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6,875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4,534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1,236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0,6495</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0"/>
                  </a:ext>
                </a:extLst>
              </a:tr>
              <a:tr h="218523">
                <a:tc>
                  <a:txBody>
                    <a:bodyPr/>
                    <a:lstStyle/>
                    <a:p>
                      <a:pPr algn="ctr">
                        <a:lnSpc>
                          <a:spcPct val="115000"/>
                        </a:lnSpc>
                        <a:spcAft>
                          <a:spcPts val="0"/>
                        </a:spcAft>
                      </a:pPr>
                      <a:r>
                        <a:rPr lang="en-US" sz="1200">
                          <a:effectLst/>
                          <a:latin typeface="Times New Roman"/>
                          <a:ea typeface="Calibri"/>
                          <a:cs typeface="Times New Roman"/>
                        </a:rPr>
                        <a:t>M,</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0,1588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0,2841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2,257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2,837</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1"/>
                  </a:ext>
                </a:extLst>
              </a:tr>
              <a:tr h="218523">
                <a:tc>
                  <a:txBody>
                    <a:bodyPr/>
                    <a:lstStyle/>
                    <a:p>
                      <a:pPr algn="ctr">
                        <a:lnSpc>
                          <a:spcPct val="115000"/>
                        </a:lnSpc>
                        <a:spcAft>
                          <a:spcPts val="0"/>
                        </a:spcAft>
                      </a:pPr>
                      <a:r>
                        <a:rPr lang="en-US" sz="1200" i="1">
                          <a:effectLst/>
                          <a:latin typeface="Times New Roman"/>
                          <a:ea typeface="Calibri"/>
                          <a:cs typeface="Times New Roman"/>
                        </a:rPr>
                        <a:t>q,</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0,2703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0,4680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0,4745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latin typeface="Times New Roman"/>
                          <a:ea typeface="Calibri"/>
                          <a:cs typeface="Times New Roman"/>
                        </a:rPr>
                        <a:t>0,2754</a:t>
                      </a:r>
                      <a:endParaRPr lang="ru-RU" sz="1100" dirty="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2"/>
                  </a:ext>
                </a:extLst>
              </a:tr>
            </a:tbl>
          </a:graphicData>
        </a:graphic>
      </p:graphicFrame>
      <p:pic>
        <p:nvPicPr>
          <p:cNvPr id="22" name="Рисунок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3" y="993417"/>
            <a:ext cx="3551228" cy="2042337"/>
          </a:xfrm>
          <a:prstGeom prst="rect">
            <a:avLst/>
          </a:prstGeom>
        </p:spPr>
      </p:pic>
      <p:pic>
        <p:nvPicPr>
          <p:cNvPr id="24" name="Рисунок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0129" y="1042864"/>
            <a:ext cx="3377557" cy="1659064"/>
          </a:xfrm>
          <a:prstGeom prst="rect">
            <a:avLst/>
          </a:prstGeom>
        </p:spPr>
      </p:pic>
      <p:pic>
        <p:nvPicPr>
          <p:cNvPr id="25" name="Рисунок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8902" y="1807369"/>
            <a:ext cx="2697943" cy="1063423"/>
          </a:xfrm>
          <a:prstGeom prst="rect">
            <a:avLst/>
          </a:prstGeom>
        </p:spPr>
      </p:pic>
    </p:spTree>
    <p:extLst>
      <p:ext uri="{BB962C8B-B14F-4D97-AF65-F5344CB8AC3E}">
        <p14:creationId xmlns:p14="http://schemas.microsoft.com/office/powerpoint/2010/main" val="3423759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700" y="546675"/>
            <a:ext cx="7245600" cy="644172"/>
          </a:xfrm>
        </p:spPr>
        <p:txBody>
          <a:bodyPr>
            <a:normAutofit/>
          </a:bodyPr>
          <a:lstStyle/>
          <a:p>
            <a:r>
              <a:rPr lang="ru-RU" sz="2400" b="0" dirty="0" smtClean="0">
                <a:solidFill>
                  <a:schemeClr val="bg2">
                    <a:lumMod val="50000"/>
                  </a:schemeClr>
                </a:solidFill>
              </a:rPr>
              <a:t>Анализ равнодействующей сил в сопле </a:t>
            </a:r>
            <a:r>
              <a:rPr lang="ru-RU" sz="2400" b="0" dirty="0" err="1" smtClean="0">
                <a:solidFill>
                  <a:schemeClr val="bg2">
                    <a:lumMod val="50000"/>
                  </a:schemeClr>
                </a:solidFill>
              </a:rPr>
              <a:t>Лаваля</a:t>
            </a:r>
            <a:endParaRPr lang="ru-RU" sz="2400" b="0" dirty="0">
              <a:solidFill>
                <a:schemeClr val="bg2">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3665" y="132978"/>
            <a:ext cx="1180993" cy="1328897"/>
          </a:xfrm>
          <a:prstGeom prst="rect">
            <a:avLst/>
          </a:prstGeom>
        </p:spPr>
      </p:pic>
      <p:sp>
        <p:nvSpPr>
          <p:cNvPr id="8" name="TextBox 7"/>
          <p:cNvSpPr txBox="1"/>
          <p:nvPr/>
        </p:nvSpPr>
        <p:spPr>
          <a:xfrm>
            <a:off x="552894" y="1371601"/>
            <a:ext cx="8218966" cy="3046988"/>
          </a:xfrm>
          <a:prstGeom prst="rect">
            <a:avLst/>
          </a:prstGeom>
          <a:noFill/>
        </p:spPr>
        <p:txBody>
          <a:bodyPr wrap="square" rtlCol="0">
            <a:spAutoFit/>
          </a:bodyPr>
          <a:lstStyle/>
          <a:p>
            <a:r>
              <a:rPr lang="ru-RU" sz="1600" dirty="0"/>
              <a:t>Проанализировав результаты расчета сопла </a:t>
            </a:r>
            <a:r>
              <a:rPr lang="ru-RU" sz="1600" dirty="0" err="1"/>
              <a:t>Лаваля</a:t>
            </a:r>
            <a:r>
              <a:rPr lang="ru-RU" sz="1600" dirty="0" smtClean="0"/>
              <a:t>, полученных опытным путем и </a:t>
            </a:r>
            <a:r>
              <a:rPr lang="ru-RU" sz="1600" dirty="0"/>
              <a:t>указанных в методических указаниях к выполнению расчетного задания по «</a:t>
            </a:r>
            <a:r>
              <a:rPr lang="ru-RU" sz="1600" dirty="0" err="1"/>
              <a:t>газогидродинамике</a:t>
            </a:r>
            <a:r>
              <a:rPr lang="ru-RU" sz="1600" dirty="0"/>
              <a:t>» ( составители: Н.Д. Черепенин, Н.Д. Якимов. – Казань: Казан. гос. </a:t>
            </a:r>
            <a:r>
              <a:rPr lang="ru-RU" sz="1600" dirty="0" err="1"/>
              <a:t>энерг</a:t>
            </a:r>
            <a:r>
              <a:rPr lang="ru-RU" sz="1600" dirty="0"/>
              <a:t>. ун-т, 2015. – 24 с,  УДК 532.5, ББК 22.253.3.), можно прийти к выводам, что если на входное сечение сопла </a:t>
            </a:r>
            <a:r>
              <a:rPr lang="ru-RU" sz="1600" dirty="0" err="1"/>
              <a:t>Лаваля</a:t>
            </a:r>
            <a:r>
              <a:rPr lang="ru-RU" sz="1600" dirty="0"/>
              <a:t>, с геометрическими размерами указанными на </a:t>
            </a:r>
            <a:r>
              <a:rPr lang="ru-RU" sz="1600" dirty="0" smtClean="0"/>
              <a:t>предыдущем слайде, </a:t>
            </a:r>
            <a:r>
              <a:rPr lang="ru-RU" sz="1600" dirty="0"/>
              <a:t>подать давление воздуха в 2,5 мПа, с расходом 10 м</a:t>
            </a:r>
            <a:r>
              <a:rPr lang="ru-RU" sz="1600" baseline="30000" dirty="0"/>
              <a:t>3 </a:t>
            </a:r>
            <a:r>
              <a:rPr lang="ru-RU" sz="1600" dirty="0"/>
              <a:t>/ </a:t>
            </a:r>
            <a:r>
              <a:rPr lang="ru-RU" sz="1600" dirty="0" smtClean="0"/>
              <a:t>сек и начальной температурой в 840 градусов Цельсия, </a:t>
            </a:r>
            <a:r>
              <a:rPr lang="ru-RU" sz="1600" dirty="0"/>
              <a:t>то согласно расчетам, приведенным в </a:t>
            </a:r>
            <a:r>
              <a:rPr lang="ru-RU" sz="1600" dirty="0" smtClean="0"/>
              <a:t>предыдущем слайде, </a:t>
            </a:r>
            <a:r>
              <a:rPr lang="ru-RU" sz="1600" dirty="0"/>
              <a:t>скорость на выходе из этого сопла достигнет сверхзвуковых величин. Следовательно, определив скорость истечения потока из выходного сечения канала и зная массовый расход пара в этом канале сопла </a:t>
            </a:r>
            <a:r>
              <a:rPr lang="ru-RU" sz="1600" dirty="0" err="1"/>
              <a:t>Лаваля</a:t>
            </a:r>
            <a:r>
              <a:rPr lang="ru-RU" sz="1600" dirty="0"/>
              <a:t>, можно определить момент силы тяги в нем. Для этого воспользуемся формулой Циолковского ( 9 )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672" y="4418589"/>
            <a:ext cx="1394581" cy="464860"/>
          </a:xfrm>
          <a:prstGeom prst="rect">
            <a:avLst/>
          </a:prstGeom>
        </p:spPr>
      </p:pic>
      <p:sp>
        <p:nvSpPr>
          <p:cNvPr id="4" name="TextBox 3"/>
          <p:cNvSpPr txBox="1"/>
          <p:nvPr/>
        </p:nvSpPr>
        <p:spPr>
          <a:xfrm>
            <a:off x="552894" y="4862184"/>
            <a:ext cx="8027581" cy="2031325"/>
          </a:xfrm>
          <a:prstGeom prst="rect">
            <a:avLst/>
          </a:prstGeom>
          <a:noFill/>
        </p:spPr>
        <p:txBody>
          <a:bodyPr wrap="square" rtlCol="0">
            <a:spAutoFit/>
          </a:bodyPr>
          <a:lstStyle/>
          <a:p>
            <a:r>
              <a:rPr lang="ru-RU" sz="1600" dirty="0"/>
              <a:t>Где:   </a:t>
            </a:r>
            <a:r>
              <a:rPr lang="en-US" sz="1600" i="1" dirty="0"/>
              <a:t>F </a:t>
            </a:r>
            <a:r>
              <a:rPr lang="ru-RU" sz="1600" dirty="0"/>
              <a:t>-  момент силы тяги сопла </a:t>
            </a:r>
            <a:r>
              <a:rPr lang="ru-RU" sz="1600" dirty="0" err="1"/>
              <a:t>Лаваля</a:t>
            </a:r>
            <a:r>
              <a:rPr lang="ru-RU" sz="1600" dirty="0"/>
              <a:t>, Н;</a:t>
            </a:r>
          </a:p>
          <a:p>
            <a:r>
              <a:rPr lang="ru-RU" sz="1600" dirty="0"/>
              <a:t>          </a:t>
            </a:r>
            <a:r>
              <a:rPr lang="en-US" sz="1600" i="1" dirty="0"/>
              <a:t>V</a:t>
            </a:r>
            <a:r>
              <a:rPr lang="ru-RU" sz="1600" i="1" baseline="-25000" dirty="0"/>
              <a:t>в </a:t>
            </a:r>
            <a:r>
              <a:rPr lang="ru-RU" sz="1600" dirty="0"/>
              <a:t>– скорость течения пара по каналу сопла, м/с;</a:t>
            </a:r>
          </a:p>
          <a:p>
            <a:r>
              <a:rPr lang="ru-RU" sz="1600" dirty="0"/>
              <a:t>          </a:t>
            </a:r>
            <a:r>
              <a:rPr lang="en-US" sz="1600" i="1" dirty="0"/>
              <a:t>m</a:t>
            </a:r>
            <a:r>
              <a:rPr lang="ru-RU" sz="1600" i="1" baseline="-25000" dirty="0"/>
              <a:t>в </a:t>
            </a:r>
            <a:r>
              <a:rPr lang="ru-RU" sz="1600" dirty="0"/>
              <a:t>- масса пара, протекающая по каналу сопла в единицу времени, кг/с;</a:t>
            </a:r>
          </a:p>
          <a:p>
            <a:r>
              <a:rPr lang="ru-RU" sz="1600" dirty="0"/>
              <a:t>           </a:t>
            </a:r>
            <a:r>
              <a:rPr lang="en-US" sz="1600" i="1" dirty="0"/>
              <a:t>t</a:t>
            </a:r>
            <a:r>
              <a:rPr lang="ru-RU" sz="1600" i="1" dirty="0"/>
              <a:t>   </a:t>
            </a:r>
            <a:r>
              <a:rPr lang="ru-RU" sz="1600" dirty="0"/>
              <a:t>-  время, сек.</a:t>
            </a:r>
          </a:p>
          <a:p>
            <a:r>
              <a:rPr lang="ru-RU" sz="1600" dirty="0"/>
              <a:t>Зная силу тяги, можно определить величину момента силы М</a:t>
            </a:r>
            <a:r>
              <a:rPr lang="en-US" sz="1600" baseline="-25000" dirty="0"/>
              <a:t>R</a:t>
            </a:r>
            <a:r>
              <a:rPr lang="ru-RU" sz="1600" dirty="0"/>
              <a:t> вращательного движения на валу ротора по формуле ( 10 ):</a:t>
            </a:r>
          </a:p>
          <a:p>
            <a:r>
              <a:rPr lang="ru-RU" sz="1600" dirty="0"/>
              <a:t>                М</a:t>
            </a:r>
            <a:r>
              <a:rPr lang="en-US" sz="1600" baseline="-25000" dirty="0"/>
              <a:t>R </a:t>
            </a:r>
            <a:r>
              <a:rPr lang="ru-RU" sz="1600" dirty="0"/>
              <a:t>= </a:t>
            </a:r>
            <a:r>
              <a:rPr lang="en-US" sz="1600" i="1" dirty="0" err="1"/>
              <a:t>Fl</a:t>
            </a:r>
            <a:r>
              <a:rPr lang="ru-RU" sz="1600" dirty="0"/>
              <a:t>, н/м;                                                                            ( 10 )</a:t>
            </a:r>
          </a:p>
          <a:p>
            <a:endParaRPr lang="ru-RU" dirty="0"/>
          </a:p>
        </p:txBody>
      </p:sp>
      <p:sp>
        <p:nvSpPr>
          <p:cNvPr id="6" name="TextBox 5"/>
          <p:cNvSpPr txBox="1"/>
          <p:nvPr/>
        </p:nvSpPr>
        <p:spPr>
          <a:xfrm>
            <a:off x="2817629" y="4481742"/>
            <a:ext cx="4348716" cy="338554"/>
          </a:xfrm>
          <a:prstGeom prst="rect">
            <a:avLst/>
          </a:prstGeom>
          <a:noFill/>
        </p:spPr>
        <p:txBody>
          <a:bodyPr wrap="square" rtlCol="0">
            <a:spAutoFit/>
          </a:bodyPr>
          <a:lstStyle/>
          <a:p>
            <a:r>
              <a:rPr lang="ru-RU" sz="1600" dirty="0" smtClean="0"/>
              <a:t>Н                                          ( 9 )</a:t>
            </a:r>
            <a:endParaRPr lang="ru-RU" sz="1600" dirty="0"/>
          </a:p>
        </p:txBody>
      </p:sp>
    </p:spTree>
    <p:extLst>
      <p:ext uri="{BB962C8B-B14F-4D97-AF65-F5344CB8AC3E}">
        <p14:creationId xmlns:p14="http://schemas.microsoft.com/office/powerpoint/2010/main" val="247933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solidFill>
                  <a:schemeClr val="bg2">
                    <a:lumMod val="50000"/>
                  </a:schemeClr>
                </a:solidFill>
              </a:rPr>
              <a:t>Ориентировочная стоимость научно исследовательских и опытно конструкторских работ</a:t>
            </a:r>
            <a:endParaRPr lang="ru-RU" sz="2400" dirty="0">
              <a:solidFill>
                <a:schemeClr val="bg2">
                  <a:lumMod val="50000"/>
                </a:schemeClr>
              </a:solidFill>
            </a:endParaRPr>
          </a:p>
        </p:txBody>
      </p:sp>
      <p:sp>
        <p:nvSpPr>
          <p:cNvPr id="3" name="Текст 2"/>
          <p:cNvSpPr>
            <a:spLocks noGrp="1"/>
          </p:cNvSpPr>
          <p:nvPr>
            <p:ph type="body" idx="1"/>
          </p:nvPr>
        </p:nvSpPr>
        <p:spPr/>
        <p:txBody>
          <a:bodyPr>
            <a:normAutofit fontScale="92500" lnSpcReduction="10000"/>
          </a:bodyPr>
          <a:lstStyle/>
          <a:p>
            <a:pPr marL="114300" indent="0">
              <a:buNone/>
            </a:pPr>
            <a:r>
              <a:rPr lang="ru-RU" sz="1600" dirty="0" smtClean="0">
                <a:solidFill>
                  <a:schemeClr val="bg2">
                    <a:lumMod val="50000"/>
                  </a:schemeClr>
                </a:solidFill>
                <a:latin typeface="+mn-lt"/>
              </a:rPr>
              <a:t>Конструкция данного двигателя настолько проста, что не требует использования высоколегированных сталей. Наличие небольшого количества деталей также говорит о невысокой стоимости производства данных двигателей. Однако эта конструкция допускает производство целой линейки разных по мощности, следовательно разных по габаритным размерам и по сферам использования (авиация, транспортное машиностроение,  добывающая и перерабатывающая промышленность, строительство и энергетика), что накладывает определенные требования к выходной мощности, создаваемой двигателем а следовательно к его материалоемкости. По стоимости </a:t>
            </a:r>
            <a:r>
              <a:rPr lang="ru-RU" sz="1600" dirty="0" err="1" smtClean="0">
                <a:solidFill>
                  <a:schemeClr val="bg2">
                    <a:lumMod val="50000"/>
                  </a:schemeClr>
                </a:solidFill>
                <a:latin typeface="+mn-lt"/>
              </a:rPr>
              <a:t>НИиОКР</a:t>
            </a:r>
            <a:r>
              <a:rPr lang="ru-RU" sz="1600" dirty="0" smtClean="0">
                <a:solidFill>
                  <a:schemeClr val="bg2">
                    <a:lumMod val="50000"/>
                  </a:schemeClr>
                </a:solidFill>
                <a:latin typeface="+mn-lt"/>
              </a:rPr>
              <a:t> можно выделить: </a:t>
            </a:r>
          </a:p>
          <a:p>
            <a:pPr>
              <a:buFontTx/>
              <a:buChar char="-"/>
            </a:pPr>
            <a:r>
              <a:rPr lang="ru-RU" sz="1600" dirty="0" smtClean="0">
                <a:solidFill>
                  <a:schemeClr val="bg2">
                    <a:lumMod val="50000"/>
                  </a:schemeClr>
                </a:solidFill>
                <a:latin typeface="+mn-lt"/>
              </a:rPr>
              <a:t>Для БПЛА  ориентировочная стоимость                  –          до 500 тысяч рублей;</a:t>
            </a:r>
          </a:p>
          <a:p>
            <a:pPr>
              <a:buFontTx/>
              <a:buChar char="-"/>
            </a:pPr>
            <a:r>
              <a:rPr lang="ru-RU" sz="1600" dirty="0" smtClean="0">
                <a:solidFill>
                  <a:schemeClr val="bg2">
                    <a:lumMod val="50000"/>
                  </a:schemeClr>
                </a:solidFill>
                <a:latin typeface="+mn-lt"/>
              </a:rPr>
              <a:t>Для тяжелых аппаратов (особый интерес для дирижаблей) – до 1 млн. рублей;</a:t>
            </a:r>
          </a:p>
          <a:p>
            <a:pPr>
              <a:buFontTx/>
              <a:buChar char="-"/>
            </a:pPr>
            <a:r>
              <a:rPr lang="ru-RU" sz="1600" dirty="0" smtClean="0">
                <a:solidFill>
                  <a:schemeClr val="bg2">
                    <a:lumMod val="50000"/>
                  </a:schemeClr>
                </a:solidFill>
                <a:latin typeface="+mn-lt"/>
              </a:rPr>
              <a:t>Для легковых автомобилей                                   -                  до 1,5 млн. рублей;</a:t>
            </a:r>
          </a:p>
          <a:p>
            <a:pPr>
              <a:buFontTx/>
              <a:buChar char="-"/>
            </a:pPr>
            <a:r>
              <a:rPr lang="ru-RU" sz="1600" dirty="0" smtClean="0">
                <a:solidFill>
                  <a:schemeClr val="bg2">
                    <a:lumMod val="50000"/>
                  </a:schemeClr>
                </a:solidFill>
                <a:latin typeface="+mn-lt"/>
              </a:rPr>
              <a:t>Для тяжёлого машиностроения и судоходства    -                     до 2 млн. рублей.</a:t>
            </a:r>
          </a:p>
          <a:p>
            <a:pPr marL="114300" indent="0">
              <a:buNone/>
            </a:pPr>
            <a:r>
              <a:rPr lang="ru-RU" sz="1600" dirty="0" smtClean="0">
                <a:solidFill>
                  <a:schemeClr val="bg2">
                    <a:lumMod val="50000"/>
                  </a:schemeClr>
                </a:solidFill>
                <a:latin typeface="+mn-lt"/>
              </a:rPr>
              <a:t>Однако проведение </a:t>
            </a:r>
            <a:r>
              <a:rPr lang="ru-RU" sz="1600" dirty="0" err="1" smtClean="0">
                <a:solidFill>
                  <a:schemeClr val="bg2">
                    <a:lumMod val="50000"/>
                  </a:schemeClr>
                </a:solidFill>
                <a:latin typeface="+mn-lt"/>
              </a:rPr>
              <a:t>НИиОКР</a:t>
            </a:r>
            <a:r>
              <a:rPr lang="ru-RU" sz="1600" dirty="0" smtClean="0">
                <a:solidFill>
                  <a:schemeClr val="bg2">
                    <a:lumMod val="50000"/>
                  </a:schemeClr>
                </a:solidFill>
                <a:latin typeface="+mn-lt"/>
              </a:rPr>
              <a:t> возможно только на специализированных предприятиях, НИИ или опытных производств, стоимость таких работ на указанных предприятиях мне неизвестна, поэтому не исключаю увеличения указанных цифр в 2-3раза.</a:t>
            </a:r>
            <a:endParaRPr lang="ru-RU" sz="1600" dirty="0">
              <a:solidFill>
                <a:schemeClr val="bg2">
                  <a:lumMod val="50000"/>
                </a:schemeClr>
              </a:solidFill>
              <a:latin typeface="+mn-lt"/>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195" y="202161"/>
            <a:ext cx="1020384" cy="1148174"/>
          </a:xfrm>
          <a:prstGeom prst="rect">
            <a:avLst/>
          </a:prstGeom>
        </p:spPr>
      </p:pic>
    </p:spTree>
    <p:extLst>
      <p:ext uri="{BB962C8B-B14F-4D97-AF65-F5344CB8AC3E}">
        <p14:creationId xmlns:p14="http://schemas.microsoft.com/office/powerpoint/2010/main" val="4285004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bg2">
                    <a:lumMod val="50000"/>
                  </a:schemeClr>
                </a:solidFill>
              </a:rPr>
              <a:t>Список литературы</a:t>
            </a:r>
          </a:p>
        </p:txBody>
      </p:sp>
      <p:sp>
        <p:nvSpPr>
          <p:cNvPr id="3" name="Текст 2"/>
          <p:cNvSpPr>
            <a:spLocks noGrp="1"/>
          </p:cNvSpPr>
          <p:nvPr>
            <p:ph type="body" idx="1"/>
          </p:nvPr>
        </p:nvSpPr>
        <p:spPr/>
        <p:txBody>
          <a:bodyPr/>
          <a:lstStyle/>
          <a:p>
            <a:r>
              <a:rPr lang="ru-RU" dirty="0">
                <a:latin typeface="Arial" panose="020B0604020202020204" pitchFamily="34" charset="0"/>
                <a:cs typeface="Arial" panose="020B0604020202020204" pitchFamily="34" charset="0"/>
              </a:rPr>
              <a:t>Для описания работы и взаимодействия элементов агрегата использовалась литература:</a:t>
            </a:r>
          </a:p>
          <a:p>
            <a:r>
              <a:rPr lang="ru-RU" dirty="0">
                <a:latin typeface="Arial" panose="020B0604020202020204" pitchFamily="34" charset="0"/>
                <a:cs typeface="Arial" panose="020B0604020202020204" pitchFamily="34" charset="0"/>
              </a:rPr>
              <a:t>1. </a:t>
            </a:r>
            <a:r>
              <a:rPr lang="ru-RU" dirty="0" err="1">
                <a:latin typeface="Arial" panose="020B0604020202020204" pitchFamily="34" charset="0"/>
                <a:cs typeface="Arial" panose="020B0604020202020204" pitchFamily="34" charset="0"/>
              </a:rPr>
              <a:t>Башта</a:t>
            </a:r>
            <a:r>
              <a:rPr lang="ru-RU" dirty="0">
                <a:latin typeface="Arial" panose="020B0604020202020204" pitchFamily="34" charset="0"/>
                <a:cs typeface="Arial" panose="020B0604020202020204" pitchFamily="34" charset="0"/>
              </a:rPr>
              <a:t> М. и др. Гидравлика, гидромашины, гидроприводы, - М.: Машиностроение, 1982 г. - 423 с.</a:t>
            </a:r>
          </a:p>
          <a:p>
            <a:r>
              <a:rPr lang="ru-RU" dirty="0">
                <a:latin typeface="Arial" panose="020B0604020202020204" pitchFamily="34" charset="0"/>
                <a:cs typeface="Arial" panose="020B0604020202020204" pitchFamily="34" charset="0"/>
              </a:rPr>
              <a:t> 2. </a:t>
            </a:r>
            <a:r>
              <a:rPr lang="ru-RU" dirty="0" err="1">
                <a:latin typeface="Arial" panose="020B0604020202020204" pitchFamily="34" charset="0"/>
                <a:cs typeface="Arial" panose="020B0604020202020204" pitchFamily="34" charset="0"/>
              </a:rPr>
              <a:t>Стесин</a:t>
            </a:r>
            <a:r>
              <a:rPr lang="ru-RU" dirty="0">
                <a:latin typeface="Arial" panose="020B0604020202020204" pitchFamily="34" charset="0"/>
                <a:cs typeface="Arial" panose="020B0604020202020204" pitchFamily="34" charset="0"/>
              </a:rPr>
              <a:t> С. П. и др. Гидравлика, гидромашины и </a:t>
            </a:r>
            <a:r>
              <a:rPr lang="ru-RU" dirty="0" err="1">
                <a:latin typeface="Arial" panose="020B0604020202020204" pitchFamily="34" charset="0"/>
                <a:cs typeface="Arial" panose="020B0604020202020204" pitchFamily="34" charset="0"/>
              </a:rPr>
              <a:t>гидропневмопривод</a:t>
            </a:r>
            <a:r>
              <a:rPr lang="ru-RU" dirty="0">
                <a:latin typeface="Arial" panose="020B0604020202020204" pitchFamily="34" charset="0"/>
                <a:cs typeface="Arial" panose="020B0604020202020204" pitchFamily="34" charset="0"/>
              </a:rPr>
              <a:t>, - М.: Академия, 2005 г. – 336 с. </a:t>
            </a:r>
          </a:p>
          <a:p>
            <a:r>
              <a:rPr lang="ru-RU" dirty="0">
                <a:latin typeface="Arial" panose="020B0604020202020204" pitchFamily="34" charset="0"/>
                <a:cs typeface="Arial" panose="020B0604020202020204" pitchFamily="34" charset="0"/>
              </a:rPr>
              <a:t>3. Лепешкин А. В. Гидравлические и пневматические системы, - М.: Академия, 2005 г. – 336 с. </a:t>
            </a:r>
          </a:p>
          <a:p>
            <a:r>
              <a:rPr lang="ru-RU" dirty="0">
                <a:latin typeface="Arial" panose="020B0604020202020204" pitchFamily="34" charset="0"/>
                <a:cs typeface="Arial" panose="020B0604020202020204" pitchFamily="34" charset="0"/>
              </a:rPr>
              <a:t>4. Некрасов Б. Б. и др. Задачник по гидравлике, </a:t>
            </a:r>
            <a:r>
              <a:rPr lang="ru-RU" dirty="0" err="1">
                <a:latin typeface="Arial" panose="020B0604020202020204" pitchFamily="34" charset="0"/>
                <a:cs typeface="Arial" panose="020B0604020202020204" pitchFamily="34" charset="0"/>
              </a:rPr>
              <a:t>гидромашинам</a:t>
            </a:r>
            <a:r>
              <a:rPr lang="ru-RU" dirty="0">
                <a:latin typeface="Arial" panose="020B0604020202020204" pitchFamily="34" charset="0"/>
                <a:cs typeface="Arial" panose="020B0604020202020204" pitchFamily="34" charset="0"/>
              </a:rPr>
              <a:t> и гидроприводу, - М.: Высшая школа, 1989 г. – 192 с. </a:t>
            </a:r>
          </a:p>
          <a:p>
            <a:r>
              <a:rPr lang="ru-RU" smtClean="0">
                <a:latin typeface="Arial" panose="020B0604020202020204" pitchFamily="34" charset="0"/>
                <a:cs typeface="Arial" panose="020B0604020202020204" pitchFamily="34" charset="0"/>
              </a:rPr>
              <a:t>5. Башта</a:t>
            </a:r>
            <a:r>
              <a:rPr lang="ru-RU" dirty="0">
                <a:latin typeface="Arial" panose="020B0604020202020204" pitchFamily="34" charset="0"/>
                <a:cs typeface="Arial" panose="020B0604020202020204" pitchFamily="34" charset="0"/>
              </a:rPr>
              <a:t>. А.И. , </a:t>
            </a:r>
            <a:r>
              <a:rPr lang="ru-RU" dirty="0" err="1">
                <a:latin typeface="Arial" panose="020B0604020202020204" pitchFamily="34" charset="0"/>
                <a:cs typeface="Arial" panose="020B0604020202020204" pitchFamily="34" charset="0"/>
              </a:rPr>
              <a:t>РудневС.С</a:t>
            </a:r>
            <a:r>
              <a:rPr lang="ru-RU" dirty="0">
                <a:latin typeface="Arial" panose="020B0604020202020204" pitchFamily="34" charset="0"/>
                <a:cs typeface="Arial" panose="020B0604020202020204" pitchFamily="34" charset="0"/>
              </a:rPr>
              <a:t>. , Некрасов Б.Б.  и др. Гидравлика, гидромашины и гидроприводы  - М.: Машиностроение, 1982. - 423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975" y="469011"/>
            <a:ext cx="920496" cy="1035776"/>
          </a:xfrm>
          <a:prstGeom prst="rect">
            <a:avLst/>
          </a:prstGeom>
        </p:spPr>
      </p:pic>
    </p:spTree>
    <p:extLst>
      <p:ext uri="{BB962C8B-B14F-4D97-AF65-F5344CB8AC3E}">
        <p14:creationId xmlns:p14="http://schemas.microsoft.com/office/powerpoint/2010/main" val="1548826371"/>
      </p:ext>
    </p:extLst>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1935</TotalTime>
  <Words>2762</Words>
  <Application>Microsoft Office PowerPoint</Application>
  <PresentationFormat>Экран (4:3)</PresentationFormat>
  <Paragraphs>227</Paragraphs>
  <Slides>20</Slides>
  <Notes>14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Arial</vt:lpstr>
      <vt:lpstr>Times New Roman</vt:lpstr>
      <vt:lpstr>Century</vt:lpstr>
      <vt:lpstr>Calibri</vt:lpstr>
      <vt:lpstr>Roboto</vt:lpstr>
      <vt:lpstr>Geometric</vt:lpstr>
      <vt:lpstr>Водо – водородный, роторный, двухконтурный, инерционный двигатель </vt:lpstr>
      <vt:lpstr>О спикере</vt:lpstr>
      <vt:lpstr>Небольшой экскурс в историю развития двигателей подобного типа</vt:lpstr>
      <vt:lpstr> </vt:lpstr>
      <vt:lpstr>Очень важно, что паровые двигатели имеют хорошие экологические свойства, если не использовать сжигание топлива для получения тепла. Поэтому технический потенциал этих двигателей не исчерпан до конца, а зная недостатки, находим пути их устранения.</vt:lpstr>
      <vt:lpstr> </vt:lpstr>
      <vt:lpstr>Экологические и эксплуатационные свойства предлагаемого двигателя</vt:lpstr>
      <vt:lpstr>Чертеж и схема работы – 1 слайд</vt:lpstr>
      <vt:lpstr>Чертеж и схема работы – 2 слайд</vt:lpstr>
      <vt:lpstr>Чертеж и схема работы – 3 слайд</vt:lpstr>
      <vt:lpstr>Чертеж и схема работы – 4 слайд</vt:lpstr>
      <vt:lpstr>Физическое описание процессов  и формулы</vt:lpstr>
      <vt:lpstr>Физическое описание процессов  и формулы</vt:lpstr>
      <vt:lpstr>Силы действующие в цилиндре ротора </vt:lpstr>
      <vt:lpstr>Силы действующие в цилиндре ротора</vt:lpstr>
      <vt:lpstr>Силы, действующие в каналах форсунок</vt:lpstr>
      <vt:lpstr>Силы, действующие в диффузоре сопла Лаваля</vt:lpstr>
      <vt:lpstr>Анализ равнодействующей сил в сопле Лаваля</vt:lpstr>
      <vt:lpstr>Ориентировочная стоимость научно исследовательских и опытно конструкторских работ</vt:lpstr>
      <vt:lpstr>Список литературы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сильными проектами</dc:title>
  <dc:creator>Vlad</dc:creator>
  <cp:lastModifiedBy>Vlad</cp:lastModifiedBy>
  <cp:revision>68</cp:revision>
  <dcterms:modified xsi:type="dcterms:W3CDTF">2025-06-01T12:48:34Z</dcterms:modified>
</cp:coreProperties>
</file>