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0BC"/>
    <a:srgbClr val="FFEAA7"/>
    <a:srgbClr val="20D7C0"/>
    <a:srgbClr val="FF8200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95604" autoAdjust="0"/>
  </p:normalViewPr>
  <p:slideViewPr>
    <p:cSldViewPr snapToGrid="0">
      <p:cViewPr varScale="1">
        <p:scale>
          <a:sx n="78" d="100"/>
          <a:sy n="78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9.wdp"/><Relationship Id="rId5" Type="http://schemas.openxmlformats.org/officeDocument/2006/relationships/image" Target="../media/image26.png"/><Relationship Id="rId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154" y="4211287"/>
            <a:ext cx="7400004" cy="3171782"/>
          </a:xfrm>
        </p:spPr>
        <p:txBody>
          <a:bodyPr>
            <a:normAutofit fontScale="90000"/>
          </a:bodyPr>
          <a:lstStyle/>
          <a:p>
            <a:r>
              <a:rPr lang="ru-RU" sz="6000" b="1" i="0" u="none" strike="noStrike" dirty="0">
                <a:effectLst/>
                <a:latin typeface="Roboto" panose="02000000000000000000" pitchFamily="2" charset="0"/>
              </a:rPr>
              <a:t>Создание автоматизированной системы помощи инвалидам</a:t>
            </a:r>
            <a:br>
              <a:rPr lang="ru-RU" sz="6000" b="1" i="0" u="none" strike="noStrike" dirty="0">
                <a:effectLst/>
                <a:latin typeface="Roboto" panose="02000000000000000000" pitchFamily="2" charset="0"/>
              </a:rPr>
            </a:br>
            <a:r>
              <a:rPr lang="ru-RU" altLang="ru-RU" sz="6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«Будь добр!»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8212" y="8042147"/>
            <a:ext cx="7400004" cy="2488447"/>
          </a:xfrm>
        </p:spPr>
        <p:txBody>
          <a:bodyPr/>
          <a:lstStyle/>
          <a:p>
            <a:pPr algn="r">
              <a:defRPr/>
            </a:pPr>
            <a:r>
              <a:rPr lang="ru-RU" sz="2400" dirty="0">
                <a:latin typeface="Century Gothic" panose="020B0502020202020204" pitchFamily="34" charset="0"/>
              </a:rPr>
              <a:t>Выполнили студентки группы </a:t>
            </a:r>
            <a:r>
              <a:rPr lang="ru-RU" sz="2400" b="1" dirty="0">
                <a:latin typeface="Century Gothic" panose="020B0502020202020204" pitchFamily="34" charset="0"/>
              </a:rPr>
              <a:t>Э-2101</a:t>
            </a:r>
            <a:r>
              <a:rPr lang="ru-RU" sz="2400" dirty="0">
                <a:latin typeface="Century Gothic" panose="020B0502020202020204" pitchFamily="34" charset="0"/>
              </a:rPr>
              <a:t>:</a:t>
            </a:r>
          </a:p>
          <a:p>
            <a:pPr algn="r">
              <a:defRPr/>
            </a:pPr>
            <a:r>
              <a:rPr lang="ru-RU" sz="2400" dirty="0">
                <a:latin typeface="Century Gothic" panose="020B0502020202020204" pitchFamily="34" charset="0"/>
              </a:rPr>
              <a:t>Гаврилова Арина Александровна</a:t>
            </a:r>
          </a:p>
          <a:p>
            <a:pPr algn="r">
              <a:defRPr/>
            </a:pPr>
            <a:r>
              <a:rPr lang="ru-RU" sz="2400" dirty="0">
                <a:latin typeface="Century Gothic" panose="020B0502020202020204" pitchFamily="34" charset="0"/>
              </a:rPr>
              <a:t>Завьялова Ольга Сергеевна</a:t>
            </a:r>
          </a:p>
          <a:p>
            <a:pPr algn="r">
              <a:defRPr/>
            </a:pPr>
            <a:r>
              <a:rPr lang="ru-RU" sz="2400" dirty="0" err="1">
                <a:latin typeface="Century Gothic" panose="020B0502020202020204" pitchFamily="34" charset="0"/>
              </a:rPr>
              <a:t>Ковалькова</a:t>
            </a:r>
            <a:r>
              <a:rPr lang="ru-RU" sz="2400" dirty="0">
                <a:latin typeface="Century Gothic" panose="020B0502020202020204" pitchFamily="34" charset="0"/>
              </a:rPr>
              <a:t> Анастасия Викторовна</a:t>
            </a:r>
          </a:p>
          <a:p>
            <a:pPr algn="r">
              <a:defRPr/>
            </a:pPr>
            <a:r>
              <a:rPr lang="ru-RU" sz="2400" b="1" dirty="0" err="1">
                <a:latin typeface="Century Gothic" panose="020B0502020202020204" pitchFamily="34" charset="0"/>
              </a:rPr>
              <a:t>Трекер</a:t>
            </a:r>
            <a:r>
              <a:rPr lang="ru-RU" sz="2400" b="1" dirty="0">
                <a:latin typeface="Century Gothic" panose="020B0502020202020204" pitchFamily="34" charset="0"/>
              </a:rPr>
              <a:t>: </a:t>
            </a:r>
            <a:r>
              <a:rPr lang="ru-RU" sz="2400" dirty="0">
                <a:latin typeface="Century Gothic" panose="020B0502020202020204" pitchFamily="34" charset="0"/>
              </a:rPr>
              <a:t>Боброва Ольга Сергеевна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864" y="1340902"/>
            <a:ext cx="9741217" cy="911089"/>
          </a:xfrm>
        </p:spPr>
        <p:txBody>
          <a:bodyPr/>
          <a:lstStyle/>
          <a:p>
            <a:r>
              <a:rPr lang="ru-RU" sz="5400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721619"/>
            <a:ext cx="10127198" cy="7554912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3200" dirty="0">
                <a:latin typeface="Century Gothic" panose="020B0502020202020204" pitchFamily="34" charset="0"/>
              </a:rPr>
              <a:t>В 2023 году в России при населении в 145,1 млн человек проживает </a:t>
            </a:r>
            <a:r>
              <a:rPr lang="ru-RU" altLang="ru-RU" sz="3200" dirty="0">
                <a:solidFill>
                  <a:srgbClr val="0640BC"/>
                </a:solidFill>
                <a:latin typeface="Century Gothic" panose="020B0502020202020204" pitchFamily="34" charset="0"/>
              </a:rPr>
              <a:t>более 10 млн</a:t>
            </a:r>
            <a:r>
              <a:rPr lang="ru-RU" altLang="ru-RU" sz="3200" dirty="0">
                <a:latin typeface="Century Gothic" panose="020B0502020202020204" pitchFamily="34" charset="0"/>
              </a:rPr>
              <a:t> инвалидов (</a:t>
            </a:r>
            <a:r>
              <a:rPr lang="en-US" altLang="ru-RU" sz="3200" dirty="0">
                <a:latin typeface="Century Gothic" panose="020B0502020202020204" pitchFamily="34" charset="0"/>
              </a:rPr>
              <a:t>~</a:t>
            </a:r>
            <a:r>
              <a:rPr lang="ru-RU" altLang="ru-RU" sz="3200" dirty="0">
                <a:latin typeface="Century Gothic" panose="020B0502020202020204" pitchFamily="34" charset="0"/>
              </a:rPr>
              <a:t>7%), из которых 85% стали инвалидами в результате общего заболевания</a:t>
            </a:r>
            <a:r>
              <a:rPr lang="en-US" altLang="ru-RU" sz="3200" dirty="0">
                <a:latin typeface="Century Gothic" panose="020B0502020202020204" pitchFamily="34" charset="0"/>
              </a:rPr>
              <a:t>. </a:t>
            </a:r>
            <a:endParaRPr lang="ru-RU" altLang="ru-RU" sz="3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altLang="ru-RU" sz="3200" dirty="0">
                <a:latin typeface="Century Gothic" panose="020B0502020202020204" pitchFamily="34" charset="0"/>
              </a:rPr>
              <a:t>Наша цель – помочь таким людям с помощью приложения, основная задача которого – создать канал связи инвалидов с волонтёрами</a:t>
            </a:r>
            <a:r>
              <a:rPr lang="en-US" altLang="ru-RU" sz="3200" dirty="0">
                <a:latin typeface="Century Gothic" panose="020B0502020202020204" pitchFamily="34" charset="0"/>
              </a:rPr>
              <a:t>. </a:t>
            </a:r>
            <a:endParaRPr lang="ru-RU" altLang="ru-RU" sz="3200" dirty="0">
              <a:latin typeface="Century Gothic" panose="020B0502020202020204" pitchFamily="34" charset="0"/>
            </a:endParaRPr>
          </a:p>
          <a:p>
            <a:endParaRPr lang="ru-RU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60FB73A-B2D4-9F4C-25B8-E5C639511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788" y="6879332"/>
            <a:ext cx="3253912" cy="325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91744E-9F3A-D15A-9663-BA66BACDBCB1}"/>
              </a:ext>
            </a:extLst>
          </p:cNvPr>
          <p:cNvSpPr txBox="1"/>
          <p:nvPr/>
        </p:nvSpPr>
        <p:spPr>
          <a:xfrm>
            <a:off x="7527473" y="6499075"/>
            <a:ext cx="118453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3200" dirty="0">
                <a:latin typeface="Century Gothic" panose="020B0502020202020204" pitchFamily="34" charset="0"/>
              </a:rPr>
              <a:t>Инновационность нашего проекта заключается в наличии мобильного приложения для оказания мгновенной помощи людям с ограниченными возможностями</a:t>
            </a:r>
            <a:r>
              <a:rPr lang="en-US" sz="3200" dirty="0">
                <a:latin typeface="Century Gothic" panose="020B0502020202020204" pitchFamily="34" charset="0"/>
              </a:rPr>
              <a:t>. </a:t>
            </a:r>
            <a:endParaRPr lang="ru-RU" sz="3200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sz="3200" dirty="0">
                <a:latin typeface="Century Gothic" panose="020B0502020202020204" pitchFamily="34" charset="0"/>
              </a:rPr>
              <a:t>Мы предлагаем не сайт или группу в социальных сетях, как наши конкуренты, мы предлагаем создать стабильно работающее, удобное в использовании, доступное и понятное для всех приложение, которое облегчит жизнь многим людям</a:t>
            </a:r>
            <a:r>
              <a:rPr lang="en-US" sz="3200" dirty="0">
                <a:latin typeface="Century Gothic" panose="020B0502020202020204" pitchFamily="34" charset="0"/>
              </a:rPr>
              <a:t>. </a:t>
            </a:r>
            <a:endParaRPr lang="ru-RU" sz="3200" dirty="0">
              <a:latin typeface="Century Gothic" panose="020B0502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839ED1-725C-7097-C40E-FC385EF4F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4012" y="2367106"/>
            <a:ext cx="2238374" cy="329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Проблема клиента, которую вы решаете</a:t>
            </a:r>
            <a:endParaRPr lang="ru-RU" i="1" dirty="0">
              <a:solidFill>
                <a:srgbClr val="0640BC"/>
              </a:solidFill>
            </a:endParaRP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420" y="936385"/>
            <a:ext cx="9741217" cy="911089"/>
          </a:xfrm>
        </p:spPr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9" y="2724911"/>
            <a:ext cx="8793162" cy="7554912"/>
          </a:xfrm>
        </p:spPr>
        <p:txBody>
          <a:bodyPr/>
          <a:lstStyle/>
          <a:p>
            <a:pPr algn="l"/>
            <a:r>
              <a:rPr lang="ru-RU" sz="3200" dirty="0">
                <a:latin typeface="Century Gothic" panose="020B0502020202020204" pitchFamily="34" charset="0"/>
              </a:rPr>
              <a:t>Наше приложение направлено на облегчение повседневной жизни людей с ограниченными возможностями. Примеры применения для решения конкретных проблем:</a:t>
            </a:r>
          </a:p>
          <a:p>
            <a:pPr algn="l"/>
            <a:r>
              <a:rPr lang="ru-RU" sz="3200" dirty="0">
                <a:latin typeface="Century Gothic" panose="020B0502020202020204" pitchFamily="34" charset="0"/>
              </a:rPr>
              <a:t>1. </a:t>
            </a:r>
            <a:r>
              <a:rPr lang="ru-RU" sz="3200" b="1" dirty="0">
                <a:latin typeface="Century Gothic" panose="020B0502020202020204" pitchFamily="34" charset="0"/>
              </a:rPr>
              <a:t>Навигация в общественных местах: </a:t>
            </a:r>
            <a:r>
              <a:rPr lang="ru-RU" sz="3200" dirty="0">
                <a:latin typeface="Century Gothic" panose="020B0502020202020204" pitchFamily="34" charset="0"/>
              </a:rPr>
              <a:t>приложение будет содержать карту и информацию о доступности общественных мест с учетом инфраструктуры для инвалидов.</a:t>
            </a:r>
          </a:p>
          <a:p>
            <a:pPr algn="l"/>
            <a:r>
              <a:rPr lang="ru-RU" sz="3200" dirty="0">
                <a:latin typeface="Century Gothic" panose="020B0502020202020204" pitchFamily="34" charset="0"/>
              </a:rPr>
              <a:t>2. </a:t>
            </a:r>
            <a:r>
              <a:rPr lang="ru-RU" sz="3200" b="1" dirty="0">
                <a:latin typeface="Century Gothic" panose="020B0502020202020204" pitchFamily="34" charset="0"/>
              </a:rPr>
              <a:t>Транспорт и мобильность: </a:t>
            </a:r>
            <a:r>
              <a:rPr lang="ru-RU" sz="3200" dirty="0">
                <a:latin typeface="Century Gothic" panose="020B0502020202020204" pitchFamily="34" charset="0"/>
              </a:rPr>
              <a:t>с помощью приложения можно будет попросить помощи в передвижении на улице или в помещении, и получить мгновенный отклик.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95788" y="3760788"/>
            <a:ext cx="8793162" cy="7554912"/>
          </a:xfrm>
        </p:spPr>
        <p:txBody>
          <a:bodyPr/>
          <a:lstStyle/>
          <a:p>
            <a:r>
              <a:rPr lang="ru-RU" sz="3200" dirty="0">
                <a:latin typeface="Century Gothic" panose="020B0502020202020204" pitchFamily="34" charset="0"/>
              </a:rPr>
              <a:t>На данный момент именно такого удобного и многофункционального приложения на рынке нет, есть сайты и группы в социальных сетях. </a:t>
            </a:r>
          </a:p>
          <a:p>
            <a:r>
              <a:rPr lang="ru-RU" sz="3200" dirty="0">
                <a:latin typeface="Century Gothic" panose="020B0502020202020204" pitchFamily="34" charset="0"/>
              </a:rPr>
              <a:t>Наше приложение будет обладать картой с отслеживанием каждого инвалида, чтобы помощь могла поступать незамедлительно, и каждый волонтер смог бы недалеко от своего местоположения помочь кому-либо.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495788" y="2330589"/>
            <a:ext cx="9192995" cy="911090"/>
          </a:xfrm>
        </p:spPr>
        <p:txBody>
          <a:bodyPr/>
          <a:lstStyle/>
          <a:p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Почему существующих вариантов решения </a:t>
            </a:r>
            <a:b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</a:br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1289" y="987125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Что вы предлагаете, уникальные преимущества и выгоды для клиента</a:t>
            </a:r>
          </a:p>
          <a:p>
            <a:endParaRPr lang="ru-RU" sz="28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24" y="2370900"/>
            <a:ext cx="18424652" cy="7554912"/>
          </a:xfrm>
        </p:spPr>
        <p:txBody>
          <a:bodyPr/>
          <a:lstStyle/>
          <a:p>
            <a:r>
              <a:rPr lang="ru-RU" sz="2800" dirty="0">
                <a:latin typeface="Century Gothic" panose="020B0502020202020204" pitchFamily="34" charset="0"/>
              </a:rPr>
              <a:t>1) Предполагается наличие </a:t>
            </a:r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карты</a:t>
            </a:r>
            <a:r>
              <a:rPr lang="ru-RU" sz="2800" dirty="0">
                <a:latin typeface="Century Gothic" panose="020B0502020202020204" pitchFamily="34" charset="0"/>
              </a:rPr>
              <a:t> в приложении, где можно будет видеть актуальную</a:t>
            </a:r>
          </a:p>
          <a:p>
            <a:r>
              <a:rPr lang="ru-RU" sz="2800" dirty="0" err="1">
                <a:latin typeface="Century Gothic" panose="020B0502020202020204" pitchFamily="34" charset="0"/>
              </a:rPr>
              <a:t>геопозицию</a:t>
            </a:r>
            <a:r>
              <a:rPr lang="ru-RU" sz="2800" dirty="0">
                <a:latin typeface="Century Gothic" panose="020B0502020202020204" pitchFamily="34" charset="0"/>
              </a:rPr>
              <a:t> человека, нуждающегося в помощи и выбирать, кому помочь в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зависимости от местоположения (так люди будут получать помощь </a:t>
            </a:r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намного</a:t>
            </a:r>
          </a:p>
          <a:p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быстрее</a:t>
            </a:r>
            <a:r>
              <a:rPr lang="ru-RU" sz="2800" dirty="0">
                <a:latin typeface="Century Gothic" panose="020B0502020202020204" pitchFamily="34" charset="0"/>
              </a:rPr>
              <a:t>);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2) </a:t>
            </a:r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Строгая идентификация </a:t>
            </a:r>
            <a:r>
              <a:rPr lang="ru-RU" sz="2800" dirty="0">
                <a:latin typeface="Century Gothic" panose="020B0502020202020204" pitchFamily="34" charset="0"/>
              </a:rPr>
              <a:t>как волонтеров, так и инвалидов при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регистрации в приложении. Это поможет избежать регистрации мошенников,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все люди будут проверены. (Мы должны полностью доверять людям,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которым оказываем помощь, и тем, кто ее оказывает. Это особенно важно при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вызове волонтера на дом);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3) </a:t>
            </a:r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Рейтинг волонтеров</a:t>
            </a:r>
            <a:r>
              <a:rPr lang="ru-RU" sz="2800" dirty="0">
                <a:latin typeface="Century Gothic" panose="020B0502020202020204" pitchFamily="34" charset="0"/>
              </a:rPr>
              <a:t>, награждение самых активных дополнительными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бонусами (возможность получить </a:t>
            </a:r>
            <a:r>
              <a:rPr lang="ru-RU" sz="2800" dirty="0" err="1">
                <a:latin typeface="Century Gothic" panose="020B0502020202020204" pitchFamily="34" charset="0"/>
              </a:rPr>
              <a:t>мерч</a:t>
            </a:r>
            <a:r>
              <a:rPr lang="ru-RU" sz="2800" dirty="0">
                <a:latin typeface="Century Gothic" panose="020B0502020202020204" pitchFamily="34" charset="0"/>
              </a:rPr>
              <a:t> от нас, если выйдем на уровень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города или страны – то льготы, бесплатный проезд в транспорте, как для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доноров, например);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Дополнительная «фича»: при формировании заявки на помощь будет</a:t>
            </a:r>
          </a:p>
          <a:p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возможность выбрать желаемый пол </a:t>
            </a:r>
            <a:r>
              <a:rPr lang="ru-RU" sz="2800" dirty="0">
                <a:latin typeface="Century Gothic" panose="020B0502020202020204" pitchFamily="34" charset="0"/>
              </a:rPr>
              <a:t>и даже возраст волонтера (</a:t>
            </a:r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учитываем</a:t>
            </a:r>
          </a:p>
          <a:p>
            <a:r>
              <a:rPr lang="ru-RU" sz="2800" b="1" dirty="0">
                <a:solidFill>
                  <a:srgbClr val="0640BC"/>
                </a:solidFill>
                <a:latin typeface="Century Gothic" panose="020B0502020202020204" pitchFamily="34" charset="0"/>
              </a:rPr>
              <a:t>предпочтения</a:t>
            </a:r>
            <a:r>
              <a:rPr lang="ru-RU" sz="2800" dirty="0">
                <a:latin typeface="Century Gothic" panose="020B0502020202020204" pitchFamily="34" charset="0"/>
              </a:rPr>
              <a:t>, чтобы всем было комфортно).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BBCE24-DFAF-4FEB-65C0-8F5BF16E6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81997" y="4521199"/>
            <a:ext cx="3684893" cy="37258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D82EAE8-8188-3C7F-4A6F-51063B13E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5417" y="3610110"/>
            <a:ext cx="9741217" cy="911089"/>
          </a:xfrm>
        </p:spPr>
        <p:txBody>
          <a:bodyPr/>
          <a:lstStyle/>
          <a:p>
            <a:r>
              <a:rPr lang="ru-RU" sz="5400" b="1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7021" y="1488590"/>
            <a:ext cx="9741217" cy="1135824"/>
          </a:xfrm>
        </p:spPr>
        <p:txBody>
          <a:bodyPr/>
          <a:lstStyle/>
          <a:p>
            <a:pPr>
              <a:buNone/>
            </a:pPr>
            <a:r>
              <a:rPr lang="ru-RU" i="1" dirty="0">
                <a:solidFill>
                  <a:srgbClr val="0640BC"/>
                </a:solidFill>
                <a:latin typeface="Century Gothic" panose="020B0502020202020204" pitchFamily="34" charset="0"/>
              </a:rPr>
              <a:t>Рынок, на котором вы работаете, его объем, рост и уровень конкуренции</a:t>
            </a:r>
            <a:endParaRPr lang="ru-RU" sz="2800" i="1" dirty="0">
              <a:solidFill>
                <a:srgbClr val="0640BC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238" y="648593"/>
            <a:ext cx="9741217" cy="911089"/>
          </a:xfrm>
        </p:spPr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7021" y="2656650"/>
            <a:ext cx="18432491" cy="7554912"/>
          </a:xfrm>
        </p:spPr>
        <p:txBody>
          <a:bodyPr/>
          <a:lstStyle/>
          <a:p>
            <a:r>
              <a:rPr lang="ru-RU" sz="2800" b="1" dirty="0">
                <a:latin typeface="Century Gothic" panose="020B0502020202020204" pitchFamily="34" charset="0"/>
              </a:rPr>
              <a:t>Рынок: </a:t>
            </a:r>
            <a:r>
              <a:rPr lang="ru-RU" sz="2800" dirty="0">
                <a:latin typeface="Century Gothic" panose="020B0502020202020204" pitchFamily="34" charset="0"/>
              </a:rPr>
              <a:t>рынок социальных и медицинских технологий, ориентированных на инклюзивность и обеспечение доступности для всех пользователей. </a:t>
            </a:r>
          </a:p>
          <a:p>
            <a:r>
              <a:rPr lang="ru-RU" sz="2800" b="1" dirty="0">
                <a:latin typeface="Century Gothic" panose="020B0502020202020204" pitchFamily="34" charset="0"/>
              </a:rPr>
              <a:t>Объем рынка </a:t>
            </a:r>
            <a:r>
              <a:rPr lang="ru-RU" sz="2800" dirty="0">
                <a:latin typeface="Century Gothic" panose="020B0502020202020204" pitchFamily="34" charset="0"/>
              </a:rPr>
              <a:t>(в особенности подобных социальных мобильных приложений) невелик, и его </a:t>
            </a:r>
            <a:r>
              <a:rPr lang="ru-RU" sz="2800" b="1" dirty="0">
                <a:latin typeface="Century Gothic" panose="020B0502020202020204" pitchFamily="34" charset="0"/>
              </a:rPr>
              <a:t>рост </a:t>
            </a:r>
            <a:r>
              <a:rPr lang="ru-RU" sz="2800" dirty="0">
                <a:latin typeface="Century Gothic" panose="020B0502020202020204" pitchFamily="34" charset="0"/>
              </a:rPr>
              <a:t>нельзя назвать быстрым, рынок не развивается стремительно.</a:t>
            </a:r>
          </a:p>
          <a:p>
            <a:r>
              <a:rPr lang="ru-RU" sz="2800" dirty="0">
                <a:latin typeface="Century Gothic" panose="020B0502020202020204" pitchFamily="34" charset="0"/>
              </a:rPr>
              <a:t>В нашей сфере социальных услуг есть </a:t>
            </a:r>
            <a:r>
              <a:rPr lang="ru-RU" sz="2800" b="1" dirty="0">
                <a:latin typeface="Century Gothic" panose="020B0502020202020204" pitchFamily="34" charset="0"/>
              </a:rPr>
              <a:t>3 ключевых конкурента: </a:t>
            </a:r>
          </a:p>
          <a:p>
            <a:pPr marL="473075" indent="-457200">
              <a:buAutoNum type="arabicParenR"/>
            </a:pPr>
            <a:r>
              <a:rPr lang="ru-RU" sz="2800" dirty="0">
                <a:latin typeface="Century Gothic" panose="020B0502020202020204" pitchFamily="34" charset="0"/>
              </a:rPr>
              <a:t>Автоволонтеры Москвы: помогают только в передвижении на автомобиле, есть группа ВКонтакте, которая не очень активно ведется, поэтому быструю помощь там получить будет очень сложно.</a:t>
            </a:r>
          </a:p>
          <a:p>
            <a:pPr marL="473075" indent="-457200">
              <a:buAutoNum type="arabicParenR"/>
            </a:pPr>
            <a:r>
              <a:rPr lang="ru-RU" sz="2800" dirty="0">
                <a:latin typeface="Century Gothic" panose="020B0502020202020204" pitchFamily="34" charset="0"/>
              </a:rPr>
              <a:t>«</a:t>
            </a:r>
            <a:r>
              <a:rPr lang="en-US" sz="2800" dirty="0">
                <a:latin typeface="Century Gothic" panose="020B0502020202020204" pitchFamily="34" charset="0"/>
              </a:rPr>
              <a:t>DISLIFE</a:t>
            </a:r>
            <a:r>
              <a:rPr lang="ru-RU" sz="2800" dirty="0">
                <a:latin typeface="Century Gothic" panose="020B0502020202020204" pitchFamily="34" charset="0"/>
              </a:rPr>
              <a:t>»: хороший и современный сайт в различным спектром информации для людей с ограниченными возможностями, но тоже требуется оставлять заявку, на которую не совсем быстро ответят.</a:t>
            </a:r>
          </a:p>
          <a:p>
            <a:pPr marL="473075" indent="-457200">
              <a:buAutoNum type="arabicParenR"/>
            </a:pPr>
            <a:r>
              <a:rPr lang="ru-RU" sz="2800" dirty="0">
                <a:latin typeface="Century Gothic" panose="020B0502020202020204" pitchFamily="34" charset="0"/>
              </a:rPr>
              <a:t>«Даниловцы»: есть группа ВКонтакте, сайт, но они не очень активно ведутся, соответственно  нельзя говорить так же о быстрой помощи.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C4F6F4-A7FF-0469-6B9C-28ACDCF4F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88" y="8244590"/>
            <a:ext cx="3181792" cy="28672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062930-21A5-7178-141A-BAB800896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5375" y="8244589"/>
            <a:ext cx="5097351" cy="28672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2B91FC-9D41-C560-E980-36112E697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91065" y="8067127"/>
            <a:ext cx="5099840" cy="2867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77675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i="1" dirty="0">
                <a:solidFill>
                  <a:srgbClr val="0640BC"/>
                </a:solidFill>
                <a:latin typeface="Century Gothic" panose="020B0502020202020204" pitchFamily="34" charset="0"/>
              </a:rPr>
              <a:t>Бизнес-модель – как вы зарабатываете или планируете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66586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98F0D5-0226-7B35-D6B3-6B5552F9F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5323" y="4102014"/>
            <a:ext cx="4031005" cy="57664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BDFDA5-EAC5-C6A2-BB9E-E0CEF70FC990}"/>
              </a:ext>
            </a:extLst>
          </p:cNvPr>
          <p:cNvSpPr txBox="1"/>
          <p:nvPr/>
        </p:nvSpPr>
        <p:spPr>
          <a:xfrm>
            <a:off x="5765196" y="2163022"/>
            <a:ext cx="130550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Оценка социального эффекта от некоммерческого проекта в денежном измерении может быть сложной, так как социальные изменения часто не выражаются прямо в денежных величинах. Однако, мы выбрали два метода, которые могут помочь приблизительно оценить социальный эффект в денежном измерении</a:t>
            </a:r>
            <a:endParaRPr lang="ru-RU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F6EBF8-00BA-C6C0-E753-78B19D57F236}"/>
              </a:ext>
            </a:extLst>
          </p:cNvPr>
          <p:cNvSpPr txBox="1"/>
          <p:nvPr/>
        </p:nvSpPr>
        <p:spPr>
          <a:xfrm>
            <a:off x="266700" y="4567751"/>
            <a:ext cx="147828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entury Gothic" panose="020B0502020202020204" pitchFamily="34" charset="0"/>
              </a:rPr>
              <a:t>1. Экономические аналогии: приближенная оценка социального эффекта может быть выполнена через сопоставление со схожими экономическими показателями. Например, можно определить экономическую стоимость аналогичной работы, которая улучшает жизнь инвалидам (удобство их передвижения в городе и пр.), и применить это к результатам некоммерческого проекта.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213B27-574D-E63E-C1BD-3EA1A0AC4BDA}"/>
              </a:ext>
            </a:extLst>
          </p:cNvPr>
          <p:cNvSpPr txBox="1"/>
          <p:nvPr/>
        </p:nvSpPr>
        <p:spPr>
          <a:xfrm>
            <a:off x="266700" y="6821516"/>
            <a:ext cx="1478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Century Gothic" panose="020B0502020202020204" pitchFamily="34" charset="0"/>
              </a:rPr>
              <a:t>2. Инвестиционный подход: оценка социального эффекта может быть сопоставлена с инвестициями в проект. Например, если некоммерческий проект предотвращает определенные негативные явления или проблемы в обществе, можно оценить потенциальные затраты на решение этих проблем и сравнить их с затратами на проект. Однако мы понимаем, что оценка социального эффекта в денежном измерении может быть приблизительной и обладать определенной степенью субъективности, поскольку она основана на оценке социальных переменных через призму их денежной стоимости.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2025714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970919"/>
            <a:ext cx="9741217" cy="911089"/>
          </a:xfrm>
        </p:spPr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100F15-6A6F-579E-520D-4E9AB80BA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60788"/>
            <a:ext cx="18432491" cy="7554912"/>
          </a:xfrm>
        </p:spPr>
        <p:txBody>
          <a:bodyPr/>
          <a:lstStyle/>
          <a:p>
            <a:pPr algn="just"/>
            <a:r>
              <a:rPr lang="ru-RU" sz="3200" dirty="0">
                <a:latin typeface="Century Gothic" panose="020B0502020202020204" pitchFamily="34" charset="0"/>
              </a:rPr>
              <a:t>Приложение находится только на стадии разработки на начальном уровне, поэтому клиентов, договоренностей нет. То же самое с инвестициями, у нас разработана только базовая модель проекта на начальной стадии.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A3DDE6-2105-B195-D641-9208FD232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39500" y="5366973"/>
            <a:ext cx="7805815" cy="46834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Ключевые члены ваше команды (</a:t>
            </a:r>
            <a:r>
              <a:rPr lang="en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CEO, CTO </a:t>
            </a:r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и С</a:t>
            </a:r>
            <a:r>
              <a:rPr lang="en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MO), </a:t>
            </a:r>
            <a:r>
              <a:rPr lang="ru-RU" sz="3200" i="1" dirty="0">
                <a:solidFill>
                  <a:srgbClr val="0640BC"/>
                </a:solidFill>
                <a:latin typeface="Century Gothic" panose="020B0502020202020204" pitchFamily="34" charset="0"/>
              </a:rPr>
              <a:t>опыт и компетенции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52" y="641304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3028" y="8292963"/>
            <a:ext cx="4134612" cy="2103120"/>
          </a:xfrm>
        </p:spPr>
        <p:txBody>
          <a:bodyPr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Определение глобальной стратегии развития проекта, принятие ключевых решений, планирование.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8E8685-45A7-7919-D033-A93ECD9D95D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2472" b="12472"/>
          <a:stretch>
            <a:fillRect/>
          </a:stretch>
        </p:blipFill>
        <p:spPr>
          <a:xfrm>
            <a:off x="1771982" y="4088334"/>
            <a:ext cx="3136703" cy="3139031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028" y="7425667"/>
            <a:ext cx="4134612" cy="849687"/>
          </a:xfrm>
        </p:spPr>
        <p:txBody>
          <a:bodyPr/>
          <a:lstStyle/>
          <a:p>
            <a:pPr algn="ctr"/>
            <a:r>
              <a:rPr lang="ru-RU" i="0" u="none" strike="noStrike" dirty="0">
                <a:solidFill>
                  <a:srgbClr val="0640BC"/>
                </a:solidFill>
                <a:effectLst/>
                <a:latin typeface="Inter"/>
              </a:rPr>
              <a:t>Главный исполнительный директор (СЕО)</a:t>
            </a:r>
            <a:endParaRPr lang="ru-RU" dirty="0">
              <a:solidFill>
                <a:srgbClr val="0640BC"/>
              </a:solidFill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69019" y="8274667"/>
            <a:ext cx="4134612" cy="2103120"/>
          </a:xfrm>
        </p:spPr>
        <p:txBody>
          <a:bodyPr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Маркетинговые исследования и коммуникации, обслуживание клиентов, планирование сервиса и ценообразование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ACF153-3DA0-AF35-33B4-C84209B47F3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26880" b="26880"/>
          <a:stretch>
            <a:fillRect/>
          </a:stretch>
        </p:blipFill>
        <p:spPr>
          <a:xfrm>
            <a:off x="8483698" y="4088334"/>
            <a:ext cx="3136704" cy="3139032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69019" y="7425667"/>
            <a:ext cx="4134612" cy="43891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640BC"/>
                </a:solidFill>
                <a:latin typeface="Inter"/>
              </a:rPr>
              <a:t>Директор по маркетингу (СМО)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604980" y="8292963"/>
            <a:ext cx="4134612" cy="2103120"/>
          </a:xfrm>
        </p:spPr>
        <p:txBody>
          <a:bodyPr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Создание и продвижение продукта с точки зрения организации технологических процессов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950D25-0C01-FBC0-80A7-89FD6AAD7D90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5"/>
          <a:srcRect l="21185" t="51007" r="6623" b="8374"/>
          <a:stretch/>
        </p:blipFill>
        <p:spPr>
          <a:xfrm>
            <a:off x="14793940" y="4088334"/>
            <a:ext cx="3756691" cy="3139032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604980" y="7425667"/>
            <a:ext cx="4134612" cy="43891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640BC"/>
                </a:solidFill>
                <a:latin typeface="Inter"/>
              </a:rPr>
              <a:t>Технический директор (СТО)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48D02E-577B-9FCA-048B-1E51F571FF79}"/>
              </a:ext>
            </a:extLst>
          </p:cNvPr>
          <p:cNvSpPr txBox="1"/>
          <p:nvPr/>
        </p:nvSpPr>
        <p:spPr>
          <a:xfrm>
            <a:off x="1984032" y="3387032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Завьялова Ольга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FDD883-0340-19B8-506C-5CFD0B97DD86}"/>
              </a:ext>
            </a:extLst>
          </p:cNvPr>
          <p:cNvSpPr txBox="1"/>
          <p:nvPr/>
        </p:nvSpPr>
        <p:spPr>
          <a:xfrm>
            <a:off x="8595561" y="3387032"/>
            <a:ext cx="2912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Гаврилова Арина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8A4E23-789F-D355-2261-081AD7267102}"/>
              </a:ext>
            </a:extLst>
          </p:cNvPr>
          <p:cNvSpPr txBox="1"/>
          <p:nvPr/>
        </p:nvSpPr>
        <p:spPr>
          <a:xfrm>
            <a:off x="14819855" y="3387032"/>
            <a:ext cx="3704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kern="120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Ковалькова</a:t>
            </a:r>
            <a:r>
              <a:rPr lang="ru-RU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Анастасия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i="1" dirty="0">
                <a:solidFill>
                  <a:srgbClr val="0640BC"/>
                </a:solidFill>
                <a:latin typeface="Century Gothic" panose="020B0502020202020204" pitchFamily="34" charset="0"/>
              </a:rPr>
              <a:t>Планы развития, потребности и предложение для того, кому вы адресуете презентацию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933" y="677999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0104" y="5129523"/>
            <a:ext cx="10973562" cy="7554912"/>
          </a:xfrm>
        </p:spPr>
        <p:txBody>
          <a:bodyPr/>
          <a:lstStyle/>
          <a:p>
            <a:pPr algn="just"/>
            <a:r>
              <a:rPr lang="ru-RU" sz="2800" dirty="0">
                <a:latin typeface="Century Gothic" panose="020B0502020202020204" pitchFamily="34" charset="0"/>
                <a:ea typeface="+mn-ea"/>
                <a:cs typeface="+mn-cs"/>
              </a:rPr>
              <a:t>В дальнейшем хотелось бы популяризировать наше приложение «Будь добр!», чтобы по всей России неравнодушные люди могли безвозмездно предоставлять свою помощь инвалидам. Возможно, в будущем мы увеличим нашу целевую аудиторию и будем оказывать помощь не только инвалидам, но и пожилым людям.</a:t>
            </a:r>
            <a:br>
              <a:rPr lang="ru-RU" sz="2800" dirty="0"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lang="ru-RU" sz="2800" dirty="0"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ru-RU" sz="2800" dirty="0">
                <a:latin typeface="Century Gothic" panose="020B0502020202020204" pitchFamily="34" charset="0"/>
                <a:ea typeface="+mn-ea"/>
                <a:cs typeface="+mn-cs"/>
              </a:rPr>
              <a:t>Однако, для этого необходимо пройти непростой путь и иметь огромную базу волонтеров по всей стране. Пусть добрые поступки множатся в геометрической прогрессии!</a:t>
            </a:r>
            <a:br>
              <a:rPr lang="ru-RU" sz="2000" dirty="0">
                <a:latin typeface="Century Gothic" panose="020B0502020202020204" pitchFamily="34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026" name="Picture 2" descr="Будущее. Хорошо ли вы знаете, что нас ожидает. Тест Naked Science">
            <a:extLst>
              <a:ext uri="{FF2B5EF4-FFF2-40B4-BE49-F238E27FC236}">
                <a16:creationId xmlns:a16="http://schemas.microsoft.com/office/drawing/2014/main" id="{B697E13F-448E-5BCE-C167-70A625E35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3656" y="2157000"/>
            <a:ext cx="6860340" cy="385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ень инвалида фон - 55 фото">
            <a:extLst>
              <a:ext uri="{FF2B5EF4-FFF2-40B4-BE49-F238E27FC236}">
                <a16:creationId xmlns:a16="http://schemas.microsoft.com/office/drawing/2014/main" id="{6A3A02D2-7187-FCBC-1036-92EA8324E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3656" y="6321012"/>
            <a:ext cx="6860340" cy="393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E60C8F-CD92-4D75-52B2-71387050D040}"/>
              </a:ext>
            </a:extLst>
          </p:cNvPr>
          <p:cNvSpPr txBox="1"/>
          <p:nvPr/>
        </p:nvSpPr>
        <p:spPr>
          <a:xfrm>
            <a:off x="868054" y="2747778"/>
            <a:ext cx="109735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Century Gothic" panose="020B0502020202020204" pitchFamily="34" charset="0"/>
                <a:ea typeface="+mn-ea"/>
                <a:cs typeface="+mn-cs"/>
              </a:rPr>
              <a:t>Мы планируем выпускать это приложение на рынок, тестировать и дорабатывать. Нам будет очень важна обратная связь от первых пользователей, поэтому их мы будем мотивировать дополнительно. </a:t>
            </a:r>
            <a:br>
              <a:rPr lang="ru-RU" sz="2800" dirty="0"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lang="ru-RU" sz="2800" dirty="0">
                <a:latin typeface="Century Gothic" panose="020B0502020202020204" pitchFamily="34" charset="0"/>
                <a:ea typeface="+mn-ea"/>
                <a:cs typeface="+mn-cs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4" y="7631892"/>
            <a:ext cx="2154184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 </a:t>
            </a:r>
            <a:r>
              <a:rPr lang="ru-RU" sz="3200" b="1" dirty="0"/>
              <a:t>Телефон</a:t>
            </a:r>
          </a:p>
          <a:p>
            <a:pPr algn="ctr">
              <a:lnSpc>
                <a:spcPts val="4360"/>
              </a:lnSpc>
              <a:buNone/>
            </a:pPr>
            <a:r>
              <a:rPr lang="en-US" sz="3200" b="1" dirty="0"/>
              <a:t>email</a:t>
            </a:r>
            <a:endParaRPr lang="ru-RU" sz="32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826113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5400" b="1" dirty="0">
                <a:solidFill>
                  <a:srgbClr val="0640BC"/>
                </a:solidFill>
              </a:rPr>
              <a:t>Контакты</a:t>
            </a:r>
            <a:endParaRPr lang="ru-RU" sz="5400" dirty="0">
              <a:solidFill>
                <a:srgbClr val="0640BC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3060647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981) 713-41-22</a:t>
            </a:r>
          </a:p>
          <a:p>
            <a:pPr>
              <a:lnSpc>
                <a:spcPts val="4360"/>
              </a:lnSpc>
              <a:buClrTx/>
            </a:pPr>
            <a:r>
              <a:rPr lang="ru-RU" sz="2800" dirty="0"/>
              <a:t> </a:t>
            </a:r>
            <a:r>
              <a:rPr lang="en-US" sz="2800" dirty="0"/>
              <a:t>zavyalovaolya2003@yandex.ru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4305</TotalTime>
  <Words>1025</Words>
  <Application>Microsoft Macintosh PowerPoint</Application>
  <PresentationFormat>Произвольный</PresentationFormat>
  <Paragraphs>73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Inter</vt:lpstr>
      <vt:lpstr>Roboto</vt:lpstr>
      <vt:lpstr>ОБЛОЖКИ</vt:lpstr>
      <vt:lpstr>РАЗДЕЛИТЕЛИ</vt:lpstr>
      <vt:lpstr>Создание автоматизированной системы помощи инвалидам «Будь добр!»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Завьялова Ольга Сергеевна</cp:lastModifiedBy>
  <cp:revision>232</cp:revision>
  <dcterms:created xsi:type="dcterms:W3CDTF">2021-03-01T12:07:13Z</dcterms:created>
  <dcterms:modified xsi:type="dcterms:W3CDTF">2023-11-28T18:05:44Z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