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Average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font" Target="fonts/Average-regular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185f1311f6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185f1311f6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185f1311f6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185f1311f6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85f1311f6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185f1311f6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185f1311f6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185f1311f6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85f1311f6_2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185f1311f6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A4C2F4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9700"/>
            <a:ext cx="8520602" cy="479284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0" y="2004575"/>
            <a:ext cx="8520600" cy="7926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Average"/>
                <a:ea typeface="Average"/>
                <a:cs typeface="Average"/>
                <a:sym typeface="Average"/>
              </a:rPr>
              <a:t>П6 “GenEng Impact”</a:t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119500" y="4829375"/>
            <a:ext cx="371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(с) Неофициальная фанатская атрибутика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27971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D0E0E3"/>
                </a:solidFill>
              </a:rPr>
              <a:t>Южный Федеральный Университет</a:t>
            </a:r>
            <a:endParaRPr sz="2100">
              <a:solidFill>
                <a:srgbClr val="D0E0E3"/>
              </a:solidFill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025" y="2004572"/>
            <a:ext cx="951012" cy="79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630900" y="-49502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220">
                <a:latin typeface="Average"/>
                <a:ea typeface="Average"/>
                <a:cs typeface="Average"/>
                <a:sym typeface="Average"/>
              </a:rPr>
              <a:t>Описание проекта</a:t>
            </a:r>
            <a:endParaRPr sz="322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64" name="Google Shape;64;p14"/>
          <p:cNvSpPr txBox="1"/>
          <p:nvPr>
            <p:ph idx="2" type="body"/>
          </p:nvPr>
        </p:nvSpPr>
        <p:spPr>
          <a:xfrm>
            <a:off x="630900" y="987275"/>
            <a:ext cx="40452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5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Создание Workbook по мотивам </a:t>
            </a:r>
            <a:r>
              <a:rPr b="1" lang="ru" sz="25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Genshin Impact</a:t>
            </a:r>
            <a:r>
              <a:rPr lang="ru" sz="25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, благодаря которому желающие изучать английский язык смогут учиться и играть одновременно.</a:t>
            </a:r>
            <a:endParaRPr sz="25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3750" y="41150"/>
            <a:ext cx="3511300" cy="506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50" y="194672"/>
            <a:ext cx="951012" cy="79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335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latin typeface="Average"/>
                <a:ea typeface="Average"/>
                <a:cs typeface="Average"/>
                <a:sym typeface="Average"/>
              </a:rPr>
              <a:t>Решаемая проблема</a:t>
            </a:r>
            <a:endParaRPr sz="33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581275" y="1152475"/>
            <a:ext cx="6079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Как найти такой способ, чтобы дети и подростки с удовольствием приходили на каждый урок иностранного языка? </a:t>
            </a:r>
            <a:endParaRPr sz="2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Все очень просто: </a:t>
            </a:r>
            <a:r>
              <a:rPr lang="ru" sz="2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достаточно включить в изучаемый материал то, чем они увлекаются и то, что им интересно. </a:t>
            </a:r>
            <a:endParaRPr sz="2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В нашем случае это игра </a:t>
            </a:r>
            <a:r>
              <a:rPr b="1" lang="ru" sz="2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Genshin Impact</a:t>
            </a:r>
            <a:r>
              <a:rPr lang="ru" sz="2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, которая</a:t>
            </a:r>
            <a:br>
              <a:rPr lang="ru" sz="2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</a:br>
            <a:r>
              <a:rPr lang="ru" sz="2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охватывает более миллиарда </a:t>
            </a:r>
            <a:r>
              <a:rPr lang="ru" sz="2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пользователей</a:t>
            </a:r>
            <a:r>
              <a:rPr lang="ru" sz="2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 по всему миру.</a:t>
            </a:r>
            <a:endParaRPr sz="2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2550" y="2507800"/>
            <a:ext cx="4001452" cy="26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000" y="225122"/>
            <a:ext cx="951012" cy="79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-182125" y="378763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920">
                <a:latin typeface="Average"/>
                <a:ea typeface="Average"/>
                <a:cs typeface="Average"/>
                <a:sym typeface="Average"/>
              </a:rPr>
              <a:t>Пользователи</a:t>
            </a:r>
            <a:endParaRPr sz="292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421425" y="1165600"/>
            <a:ext cx="4228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Пользователями продукта являются: </a:t>
            </a:r>
            <a:endParaRPr sz="2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937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verage"/>
              <a:buAutoNum type="arabicParenR"/>
            </a:pPr>
            <a:r>
              <a:rPr lang="ru" sz="2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учителя английского языка;</a:t>
            </a:r>
            <a:endParaRPr sz="2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verage"/>
              <a:buAutoNum type="arabicParenR"/>
            </a:pPr>
            <a:r>
              <a:rPr lang="ru" sz="2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тьюторы английского языка;</a:t>
            </a:r>
            <a:endParaRPr sz="2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verage"/>
              <a:buAutoNum type="arabicParenR"/>
            </a:pPr>
            <a:r>
              <a:rPr lang="ru" sz="2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центры языкового развития.</a:t>
            </a:r>
            <a:endParaRPr sz="2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6539" y="600925"/>
            <a:ext cx="6894035" cy="45457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/>
          <p:nvPr/>
        </p:nvSpPr>
        <p:spPr>
          <a:xfrm>
            <a:off x="6881000" y="90975"/>
            <a:ext cx="2084700" cy="1385400"/>
          </a:xfrm>
          <a:prstGeom prst="wedgeEllipseCallout">
            <a:avLst>
              <a:gd fmla="val -44556" name="adj1"/>
              <a:gd fmla="val 78625" name="adj2"/>
            </a:avLst>
          </a:prstGeom>
          <a:solidFill>
            <a:srgbClr val="F3F3F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/>
        </p:nvSpPr>
        <p:spPr>
          <a:xfrm>
            <a:off x="6940550" y="137175"/>
            <a:ext cx="1965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Average"/>
                <a:ea typeface="Average"/>
                <a:cs typeface="Average"/>
                <a:sym typeface="Average"/>
              </a:rPr>
              <a:t>Ты легко выучишь </a:t>
            </a:r>
            <a:r>
              <a:rPr lang="ru" sz="1800">
                <a:latin typeface="Average"/>
                <a:ea typeface="Average"/>
                <a:cs typeface="Average"/>
                <a:sym typeface="Average"/>
              </a:rPr>
              <a:t>английский</a:t>
            </a:r>
            <a:r>
              <a:rPr lang="ru" sz="1800">
                <a:latin typeface="Average"/>
                <a:ea typeface="Average"/>
                <a:cs typeface="Average"/>
                <a:sym typeface="Average"/>
              </a:rPr>
              <a:t> со мной!</a:t>
            </a:r>
            <a:endParaRPr sz="180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050" y="218322"/>
            <a:ext cx="951012" cy="79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820">
                <a:latin typeface="Average"/>
                <a:ea typeface="Average"/>
                <a:cs typeface="Average"/>
                <a:sym typeface="Average"/>
              </a:rPr>
              <a:t>Решение проблемы</a:t>
            </a:r>
            <a:endParaRPr sz="282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0" y="1275450"/>
            <a:ext cx="9144000" cy="2592600"/>
          </a:xfrm>
          <a:prstGeom prst="rect">
            <a:avLst/>
          </a:prstGeom>
          <a:solidFill>
            <a:srgbClr val="AA735A">
              <a:alpha val="89190"/>
            </a:srgbClr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verage"/>
              <a:buChar char="●"/>
            </a:pPr>
            <a:r>
              <a:rPr lang="ru" sz="21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Решение проблемы мотивации учащихся к изучению английского языка заключается в том, чтобы создать методический материал, способный заинтересовать учеников посредством включения в него элементов популярной игры – Genshin Impact. </a:t>
            </a:r>
            <a:endParaRPr sz="2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verage"/>
              <a:buChar char="●"/>
            </a:pPr>
            <a:r>
              <a:rPr lang="ru" sz="21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Услуга – предоставление рабочей тетради с упражнениями, связанными с сюжетными линиями игры.</a:t>
            </a:r>
            <a:endParaRPr sz="2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750" y="142997"/>
            <a:ext cx="951012" cy="79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581275" y="367750"/>
            <a:ext cx="800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latin typeface="Average"/>
                <a:ea typeface="Average"/>
                <a:cs typeface="Average"/>
                <a:sym typeface="Average"/>
              </a:rPr>
              <a:t>Будем рады видеть тебя в нашей команде!</a:t>
            </a:r>
            <a:endParaRPr sz="380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4525" y="1209550"/>
            <a:ext cx="3629150" cy="362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1800" y="2989700"/>
            <a:ext cx="2548649" cy="2049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400" y="3199250"/>
            <a:ext cx="2288000" cy="1839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