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342" r:id="rId5"/>
    <p:sldId id="332" r:id="rId6"/>
    <p:sldId id="329" r:id="rId7"/>
    <p:sldId id="330" r:id="rId8"/>
    <p:sldId id="344" r:id="rId9"/>
    <p:sldId id="333" r:id="rId10"/>
    <p:sldId id="345" r:id="rId11"/>
    <p:sldId id="334" r:id="rId12"/>
    <p:sldId id="338" r:id="rId13"/>
    <p:sldId id="339" r:id="rId14"/>
    <p:sldId id="340" r:id="rId15"/>
    <p:sldId id="315" r:id="rId16"/>
    <p:sldId id="347" r:id="rId17"/>
    <p:sldId id="325" r:id="rId18"/>
    <p:sldId id="346" r:id="rId19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52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Автор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22" autoAdjust="0"/>
    <p:restoredTop sz="95652" autoAdjust="0"/>
  </p:normalViewPr>
  <p:slideViewPr>
    <p:cSldViewPr snapToGrid="0">
      <p:cViewPr varScale="1">
        <p:scale>
          <a:sx n="70" d="100"/>
          <a:sy n="70" d="100"/>
        </p:scale>
        <p:origin x="1050" y="48"/>
      </p:cViewPr>
      <p:guideLst>
        <p:guide orient="horz" pos="175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3840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2B440F78-2C9E-4C7F-818C-B40BB19D3AB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0ED3FB98-80B9-4155-809A-82659D34A01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52818EB1-FF96-47AA-9A30-F1BFF2FFD1F7}" type="datetimeFigureOut">
              <a:rPr lang="ru-RU" smtClean="0"/>
              <a:t>27.11.2023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8DEF847-3492-4888-9C23-1504238536B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9E48C54-2332-4748-9C65-6A27E550C1F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F7F75FB2-D12E-4669-8522-D3E2C7E6DC9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6991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97E4A361-7934-4769-9B16-8A939698742C}" type="datetimeFigureOut">
              <a:rPr lang="ru-RU" smtClean="0"/>
              <a:t>27.11.2023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8D18E0B9-48E4-499D-93B2-B07D00395BA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4043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D18E0B9-48E4-499D-93B2-B07D00395BAC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16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8D18E0B9-48E4-499D-93B2-B07D00395BAC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3764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AD3492AC-2023-4442-AF40-53B11C2EF8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8724" y="457200"/>
            <a:ext cx="11274552" cy="5943600"/>
          </a:xfrm>
          <a:solidFill>
            <a:schemeClr val="bg1">
              <a:lumMod val="8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C25C416-A3A2-4CF9-9532-2C0BFB51C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5840" y="1901952"/>
            <a:ext cx="4078224" cy="2054388"/>
          </a:xfrm>
        </p:spPr>
        <p:txBody>
          <a:bodyPr rtlCol="0" anchor="b">
            <a:normAutofit/>
          </a:bodyPr>
          <a:lstStyle>
            <a:lvl1pPr algn="l">
              <a:defRPr lang="ru-RU" sz="54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3D32955-BB06-40DE-A14A-2170FD41A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5840" y="3995928"/>
            <a:ext cx="4078224" cy="647673"/>
          </a:xfrm>
        </p:spPr>
        <p:txBody>
          <a:bodyPr rtlCol="0">
            <a:normAutofit/>
          </a:bodyPr>
          <a:lstStyle>
            <a:lvl1pPr marL="0" indent="0" algn="l">
              <a:buNone/>
              <a:defRPr lang="ru-RU" sz="1800">
                <a:solidFill>
                  <a:schemeClr val="bg1"/>
                </a:solidFill>
              </a:defRPr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rtl="0"/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зо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Текст 2">
            <a:extLst>
              <a:ext uri="{FF2B5EF4-FFF2-40B4-BE49-F238E27FC236}">
                <a16:creationId xmlns:a16="http://schemas.microsoft.com/office/drawing/2014/main" xmlns="" id="{BD840A27-9145-55C3-EC0D-067E580C7B2F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1156699" y="4220465"/>
            <a:ext cx="2185792" cy="457200"/>
          </a:xfrm>
        </p:spPr>
        <p:txBody>
          <a:bodyPr rtlCol="0" anchor="t">
            <a:normAutofit/>
          </a:bodyPr>
          <a:lstStyle>
            <a:lvl1pPr marL="0" indent="0">
              <a:buNone/>
              <a:defRPr lang="ru-RU" sz="2000" b="0">
                <a:solidFill>
                  <a:schemeClr val="accent3">
                    <a:lumMod val="50000"/>
                  </a:schemeClr>
                </a:solidFill>
                <a:latin typeface="+mj-lt"/>
                <a:cs typeface="+mj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24" name="Текст 12">
            <a:extLst>
              <a:ext uri="{FF2B5EF4-FFF2-40B4-BE49-F238E27FC236}">
                <a16:creationId xmlns:a16="http://schemas.microsoft.com/office/drawing/2014/main" xmlns="" id="{1D271407-2A7C-722A-0103-FD07F037E5B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156699" y="4707873"/>
            <a:ext cx="2185792" cy="1007127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1600"/>
            </a:lvl1pPr>
            <a:lvl2pPr marL="457200" indent="0">
              <a:lnSpc>
                <a:spcPts val="2000"/>
              </a:lnSpc>
              <a:buNone/>
              <a:defRPr lang="ru-RU" sz="1400"/>
            </a:lvl2pPr>
            <a:lvl3pPr marL="914400" indent="0">
              <a:lnSpc>
                <a:spcPts val="2000"/>
              </a:lnSpc>
              <a:buNone/>
              <a:defRPr lang="ru-RU" sz="1400"/>
            </a:lvl3pPr>
            <a:lvl4pPr marL="1371600" indent="0">
              <a:lnSpc>
                <a:spcPts val="2000"/>
              </a:lnSpc>
              <a:buNone/>
              <a:defRPr lang="ru-RU" sz="1400"/>
            </a:lvl4pPr>
            <a:lvl5pPr marL="1828800" indent="0">
              <a:lnSpc>
                <a:spcPts val="2000"/>
              </a:lnSpc>
              <a:buNone/>
              <a:defRPr lang="ru-RU" sz="14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xmlns="" id="{429F36B0-6E5A-7750-4DF5-9BEC42E18D43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3573225" y="4220465"/>
            <a:ext cx="2185792" cy="457200"/>
          </a:xfrm>
        </p:spPr>
        <p:txBody>
          <a:bodyPr rtlCol="0" anchor="t">
            <a:normAutofit/>
          </a:bodyPr>
          <a:lstStyle>
            <a:lvl1pPr marL="0" indent="0">
              <a:buNone/>
              <a:defRPr lang="ru-RU" sz="2000" b="0">
                <a:solidFill>
                  <a:schemeClr val="accent3">
                    <a:lumMod val="50000"/>
                  </a:schemeClr>
                </a:solidFill>
                <a:latin typeface="+mj-lt"/>
                <a:cs typeface="+mj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26" name="Текст 12">
            <a:extLst>
              <a:ext uri="{FF2B5EF4-FFF2-40B4-BE49-F238E27FC236}">
                <a16:creationId xmlns:a16="http://schemas.microsoft.com/office/drawing/2014/main" xmlns="" id="{812D4754-2232-0EF9-BC7B-55413FA8AE1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573225" y="4707873"/>
            <a:ext cx="2185792" cy="1007127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1600"/>
            </a:lvl1pPr>
            <a:lvl2pPr marL="457200" indent="0">
              <a:lnSpc>
                <a:spcPts val="2000"/>
              </a:lnSpc>
              <a:buNone/>
              <a:defRPr lang="ru-RU" sz="1400"/>
            </a:lvl2pPr>
            <a:lvl3pPr marL="914400" indent="0">
              <a:lnSpc>
                <a:spcPts val="2000"/>
              </a:lnSpc>
              <a:buNone/>
              <a:defRPr lang="ru-RU" sz="1400"/>
            </a:lvl3pPr>
            <a:lvl4pPr marL="1371600" indent="0">
              <a:lnSpc>
                <a:spcPts val="2000"/>
              </a:lnSpc>
              <a:buNone/>
              <a:defRPr lang="ru-RU" sz="1400"/>
            </a:lvl4pPr>
            <a:lvl5pPr marL="1828800" indent="0">
              <a:lnSpc>
                <a:spcPts val="2000"/>
              </a:lnSpc>
              <a:buNone/>
              <a:defRPr lang="ru-RU" sz="14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35" name="Текст 2">
            <a:extLst>
              <a:ext uri="{FF2B5EF4-FFF2-40B4-BE49-F238E27FC236}">
                <a16:creationId xmlns:a16="http://schemas.microsoft.com/office/drawing/2014/main" xmlns="" id="{21EECEF9-D98F-A3BC-93AA-44D2853ABA60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1156699" y="2491873"/>
            <a:ext cx="2185792" cy="457200"/>
          </a:xfrm>
        </p:spPr>
        <p:txBody>
          <a:bodyPr rtlCol="0" anchor="t">
            <a:normAutofit/>
          </a:bodyPr>
          <a:lstStyle>
            <a:lvl1pPr marL="0" indent="0">
              <a:buNone/>
              <a:defRPr lang="ru-RU" sz="2000" b="0">
                <a:solidFill>
                  <a:schemeClr val="accent3">
                    <a:lumMod val="50000"/>
                  </a:schemeClr>
                </a:solidFill>
                <a:latin typeface="+mj-lt"/>
                <a:cs typeface="+mj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</p:txBody>
      </p:sp>
      <p:sp>
        <p:nvSpPr>
          <p:cNvPr id="36" name="Текст 12">
            <a:extLst>
              <a:ext uri="{FF2B5EF4-FFF2-40B4-BE49-F238E27FC236}">
                <a16:creationId xmlns:a16="http://schemas.microsoft.com/office/drawing/2014/main" xmlns="" id="{AD5EFBBC-536B-8A32-8171-F38F937A67A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156699" y="2979281"/>
            <a:ext cx="2185792" cy="1007127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1600"/>
            </a:lvl1pPr>
            <a:lvl2pPr marL="457200" indent="0">
              <a:lnSpc>
                <a:spcPts val="2000"/>
              </a:lnSpc>
              <a:buNone/>
              <a:defRPr lang="ru-RU" sz="1400"/>
            </a:lvl2pPr>
            <a:lvl3pPr marL="914400" indent="0">
              <a:lnSpc>
                <a:spcPts val="2000"/>
              </a:lnSpc>
              <a:buNone/>
              <a:defRPr lang="ru-RU" sz="1400"/>
            </a:lvl3pPr>
            <a:lvl4pPr marL="1371600" indent="0">
              <a:lnSpc>
                <a:spcPts val="2000"/>
              </a:lnSpc>
              <a:buNone/>
              <a:defRPr lang="ru-RU" sz="1400"/>
            </a:lvl4pPr>
            <a:lvl5pPr marL="1828800" indent="0">
              <a:lnSpc>
                <a:spcPts val="2000"/>
              </a:lnSpc>
              <a:buNone/>
              <a:defRPr lang="ru-RU" sz="14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37" name="Текст 2">
            <a:extLst>
              <a:ext uri="{FF2B5EF4-FFF2-40B4-BE49-F238E27FC236}">
                <a16:creationId xmlns:a16="http://schemas.microsoft.com/office/drawing/2014/main" xmlns="" id="{359258B1-6352-FB7C-BB2D-C35AB6EF3322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3573225" y="2491873"/>
            <a:ext cx="2185792" cy="457200"/>
          </a:xfrm>
        </p:spPr>
        <p:txBody>
          <a:bodyPr rtlCol="0" anchor="t">
            <a:normAutofit/>
          </a:bodyPr>
          <a:lstStyle>
            <a:lvl1pPr marL="0" indent="0">
              <a:buNone/>
              <a:defRPr lang="ru-RU" sz="2000" b="0">
                <a:solidFill>
                  <a:schemeClr val="accent3">
                    <a:lumMod val="50000"/>
                  </a:schemeClr>
                </a:solidFill>
                <a:latin typeface="+mj-lt"/>
                <a:cs typeface="+mj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38" name="Текст 12">
            <a:extLst>
              <a:ext uri="{FF2B5EF4-FFF2-40B4-BE49-F238E27FC236}">
                <a16:creationId xmlns:a16="http://schemas.microsoft.com/office/drawing/2014/main" xmlns="" id="{713DD997-1130-A778-0049-2767A4FFA9E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573225" y="2979281"/>
            <a:ext cx="2185792" cy="1007127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1600"/>
            </a:lvl1pPr>
            <a:lvl2pPr marL="457200" indent="0">
              <a:lnSpc>
                <a:spcPts val="2000"/>
              </a:lnSpc>
              <a:buNone/>
              <a:defRPr lang="ru-RU" sz="1400"/>
            </a:lvl2pPr>
            <a:lvl3pPr marL="914400" indent="0">
              <a:lnSpc>
                <a:spcPts val="2000"/>
              </a:lnSpc>
              <a:buNone/>
              <a:defRPr lang="ru-RU" sz="1400"/>
            </a:lvl3pPr>
            <a:lvl4pPr marL="1371600" indent="0">
              <a:lnSpc>
                <a:spcPts val="2000"/>
              </a:lnSpc>
              <a:buNone/>
              <a:defRPr lang="ru-RU" sz="1400"/>
            </a:lvl4pPr>
            <a:lvl5pPr marL="1828800" indent="0">
              <a:lnSpc>
                <a:spcPts val="2000"/>
              </a:lnSpc>
              <a:buNone/>
              <a:defRPr lang="ru-RU" sz="14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41" name="Нижний колонтитул 7">
            <a:extLst>
              <a:ext uri="{FF2B5EF4-FFF2-40B4-BE49-F238E27FC236}">
                <a16:creationId xmlns:a16="http://schemas.microsoft.com/office/drawing/2014/main" xmlns="" id="{BAF25DF6-9D20-554E-9847-0B63376DB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76988" y="6356350"/>
            <a:ext cx="4445500" cy="365125"/>
          </a:xfrm>
        </p:spPr>
        <p:txBody>
          <a:bodyPr rtlCol="0"/>
          <a:lstStyle>
            <a:lvl1pPr algn="r">
              <a:defRPr lang="ru-RU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/>
              <a:t>План мероприятия по сбору средств</a:t>
            </a:r>
          </a:p>
        </p:txBody>
      </p:sp>
      <p:sp>
        <p:nvSpPr>
          <p:cNvPr id="42" name="Номер слайда 8">
            <a:extLst>
              <a:ext uri="{FF2B5EF4-FFF2-40B4-BE49-F238E27FC236}">
                <a16:creationId xmlns:a16="http://schemas.microsoft.com/office/drawing/2014/main" xmlns="" id="{286B9520-5DDF-23A3-3471-FF2E64642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800" y="6356350"/>
            <a:ext cx="490258" cy="365125"/>
          </a:xfrm>
        </p:spPr>
        <p:txBody>
          <a:bodyPr rtlCol="0"/>
          <a:lstStyle>
            <a:lvl1pPr algn="l">
              <a:defRPr lang="ru-RU" b="1" i="0">
                <a:solidFill>
                  <a:schemeClr val="accent5">
                    <a:lumMod val="50000"/>
                  </a:schemeClr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7">
            <a:extLst>
              <a:ext uri="{FF2B5EF4-FFF2-40B4-BE49-F238E27FC236}">
                <a16:creationId xmlns:a16="http://schemas.microsoft.com/office/drawing/2014/main" xmlns="" id="{2E19F58C-2700-2E0B-257C-F038C29BC5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1" y="0"/>
            <a:ext cx="5635532" cy="5715000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FF39A64F-0E82-3B0B-A002-9E28DF1AB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923" y="1062164"/>
            <a:ext cx="4352862" cy="1062386"/>
          </a:xfrm>
        </p:spPr>
        <p:txBody>
          <a:bodyPr rtlCol="0" anchor="t">
            <a:noAutofit/>
          </a:bodyPr>
          <a:lstStyle>
            <a:lvl1pPr>
              <a:defRPr lang="ru-RU"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50779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содержимое с изображением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E6B487E6-6563-4EEC-A349-2257BBAFD4D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" y="0"/>
            <a:ext cx="3023615" cy="6858000"/>
          </a:xfrm>
          <a:prstGeom prst="rect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8C642-49FB-4E16-A3A0-B2ACBEABF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8334" y="1062164"/>
            <a:ext cx="5005466" cy="1325563"/>
          </a:xfrm>
        </p:spPr>
        <p:txBody>
          <a:bodyPr rtlCol="0" anchor="t"/>
          <a:lstStyle>
            <a:lvl1pPr>
              <a:defRPr lang="ru-RU"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0ECB8E5B-4859-4892-A062-C831DA527F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6988" y="3429000"/>
            <a:ext cx="4953000" cy="2286000"/>
          </a:xfrm>
        </p:spPr>
        <p:txBody>
          <a:bodyPr rtlCol="0">
            <a:norm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lang="ru-RU"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lnSpc>
                <a:spcPts val="2600"/>
              </a:lnSpc>
              <a:spcBef>
                <a:spcPts val="0"/>
              </a:spcBef>
              <a:buNone/>
              <a:defRPr lang="ru-RU"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2pPr>
            <a:lvl3pPr marL="914400" indent="0">
              <a:lnSpc>
                <a:spcPts val="2600"/>
              </a:lnSpc>
              <a:spcBef>
                <a:spcPts val="0"/>
              </a:spcBef>
              <a:buNone/>
              <a:defRPr lang="ru-RU"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3pPr>
            <a:lvl4pPr marL="1371600" indent="0">
              <a:lnSpc>
                <a:spcPts val="2600"/>
              </a:lnSpc>
              <a:spcBef>
                <a:spcPts val="0"/>
              </a:spcBef>
              <a:buNone/>
              <a:defRPr lang="ru-RU"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4pPr>
            <a:lvl5pPr marL="1828800" indent="0">
              <a:lnSpc>
                <a:spcPts val="2600"/>
              </a:lnSpc>
              <a:spcBef>
                <a:spcPts val="0"/>
              </a:spcBef>
              <a:buNone/>
              <a:defRPr lang="ru-RU"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9" name="Рисунок 7">
            <a:extLst>
              <a:ext uri="{FF2B5EF4-FFF2-40B4-BE49-F238E27FC236}">
                <a16:creationId xmlns:a16="http://schemas.microsoft.com/office/drawing/2014/main" xmlns="" id="{271EE8F4-CD75-FB20-B986-44B31703EF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8724" y="1062164"/>
            <a:ext cx="5356211" cy="4652836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xmlns="" id="{B6B90EE8-69B7-0A01-B397-78E785B1BD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76988" y="2787650"/>
            <a:ext cx="4953000" cy="457200"/>
          </a:xfrm>
        </p:spPr>
        <p:txBody>
          <a:bodyPr rtlCol="0" anchor="ctr">
            <a:normAutofit/>
          </a:bodyPr>
          <a:lstStyle>
            <a:lvl1pPr marL="0" indent="0">
              <a:buNone/>
              <a:defRPr lang="ru-RU" sz="2000" b="0">
                <a:solidFill>
                  <a:schemeClr val="accent3">
                    <a:lumMod val="50000"/>
                  </a:schemeClr>
                </a:solidFill>
                <a:latin typeface="+mj-lt"/>
                <a:cs typeface="+mj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</p:txBody>
      </p:sp>
      <p:sp>
        <p:nvSpPr>
          <p:cNvPr id="12" name="Нижний колонтитул 7">
            <a:extLst>
              <a:ext uri="{FF2B5EF4-FFF2-40B4-BE49-F238E27FC236}">
                <a16:creationId xmlns:a16="http://schemas.microsoft.com/office/drawing/2014/main" xmlns="" id="{81B7EA28-61E1-38E4-2650-A97BC8BB0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76988" y="6356350"/>
            <a:ext cx="4445500" cy="365125"/>
          </a:xfrm>
        </p:spPr>
        <p:txBody>
          <a:bodyPr rtlCol="0"/>
          <a:lstStyle>
            <a:lvl1pPr algn="r">
              <a:defRPr lang="ru-RU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/>
              <a:t>План мероприятия по сбору средств</a:t>
            </a:r>
          </a:p>
        </p:txBody>
      </p:sp>
      <p:sp>
        <p:nvSpPr>
          <p:cNvPr id="13" name="Номер слайда 8">
            <a:extLst>
              <a:ext uri="{FF2B5EF4-FFF2-40B4-BE49-F238E27FC236}">
                <a16:creationId xmlns:a16="http://schemas.microsoft.com/office/drawing/2014/main" xmlns="" id="{0E445CF1-3881-5B04-A9A4-282225CAA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800" y="6356350"/>
            <a:ext cx="490258" cy="365125"/>
          </a:xfrm>
        </p:spPr>
        <p:txBody>
          <a:bodyPr rtlCol="0"/>
          <a:lstStyle>
            <a:lvl1pPr algn="l">
              <a:defRPr lang="ru-RU" b="1" i="0">
                <a:solidFill>
                  <a:schemeClr val="accent5">
                    <a:lumMod val="50000"/>
                  </a:schemeClr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Надпись 14">
            <a:extLst>
              <a:ext uri="{FF2B5EF4-FFF2-40B4-BE49-F238E27FC236}">
                <a16:creationId xmlns:a16="http://schemas.microsoft.com/office/drawing/2014/main" xmlns="" id="{C6CBFD7F-3FEB-C562-E94B-A5F0FE4489E6}"/>
              </a:ext>
            </a:extLst>
          </p:cNvPr>
          <p:cNvSpPr txBox="1"/>
          <p:nvPr userDrawn="1"/>
        </p:nvSpPr>
        <p:spPr>
          <a:xfrm>
            <a:off x="7189940" y="6601216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 fontScale="25000" lnSpcReduction="20000"/>
          </a:bodyPr>
          <a:lstStyle>
            <a:defPPr>
              <a:defRPr lang="ru-RU"/>
            </a:defPPr>
          </a:lstStyle>
          <a:p>
            <a:pPr algn="l" rtl="0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893847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52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7">
            <a:extLst>
              <a:ext uri="{FF2B5EF4-FFF2-40B4-BE49-F238E27FC236}">
                <a16:creationId xmlns:a16="http://schemas.microsoft.com/office/drawing/2014/main" xmlns="" id="{EB8E178B-B813-0C29-61CD-48C073472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76988" y="6356350"/>
            <a:ext cx="4445500" cy="365125"/>
          </a:xfrm>
        </p:spPr>
        <p:txBody>
          <a:bodyPr rtlCol="0"/>
          <a:lstStyle>
            <a:lvl1pPr algn="r">
              <a:defRPr lang="ru-RU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/>
              <a:t>План мероприятия по сбору средств</a:t>
            </a:r>
          </a:p>
        </p:txBody>
      </p:sp>
      <p:sp>
        <p:nvSpPr>
          <p:cNvPr id="8" name="Номер слайда 8">
            <a:extLst>
              <a:ext uri="{FF2B5EF4-FFF2-40B4-BE49-F238E27FC236}">
                <a16:creationId xmlns:a16="http://schemas.microsoft.com/office/drawing/2014/main" xmlns="" id="{AB16787D-82A9-4F46-6F4B-8A56E65C8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800" y="6356350"/>
            <a:ext cx="490258" cy="365125"/>
          </a:xfrm>
        </p:spPr>
        <p:txBody>
          <a:bodyPr rtlCol="0"/>
          <a:lstStyle>
            <a:lvl1pPr algn="l">
              <a:defRPr lang="ru-RU" b="1" i="0">
                <a:solidFill>
                  <a:schemeClr val="accent5">
                    <a:lumMod val="50000"/>
                  </a:schemeClr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xmlns="" id="{80AC999E-9405-FC59-56E3-5E3B9F285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924" y="1062164"/>
            <a:ext cx="10112564" cy="749538"/>
          </a:xfrm>
        </p:spPr>
        <p:txBody>
          <a:bodyPr rtlCol="0" anchor="t"/>
          <a:lstStyle>
            <a:lvl1pPr algn="l">
              <a:defRPr lang="ru-RU"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40" name="Текст 15">
            <a:extLst>
              <a:ext uri="{FF2B5EF4-FFF2-40B4-BE49-F238E27FC236}">
                <a16:creationId xmlns:a16="http://schemas.microsoft.com/office/drawing/2014/main" xmlns="" id="{32ED2CAA-D61C-0D90-423B-1682C789EFA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299566" y="4099394"/>
            <a:ext cx="3200400" cy="593574"/>
          </a:xfrm>
          <a:solidFill>
            <a:schemeClr val="accent3">
              <a:lumMod val="50000"/>
              <a:alpha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rtlCol="0" anchor="ctr" anchorCtr="1">
            <a:normAutofit/>
          </a:bodyPr>
          <a:lstStyle>
            <a:lvl1pPr marL="0" indent="0" algn="ctr">
              <a:buNone/>
              <a:defRPr lang="ru-RU" sz="2000" b="0">
                <a:solidFill>
                  <a:schemeClr val="tx1"/>
                </a:solidFill>
                <a:latin typeface="+mj-cs"/>
                <a:cs typeface="+mj-cs"/>
              </a:defRPr>
            </a:lvl1pPr>
          </a:lstStyle>
          <a:p>
            <a:pPr lvl="0" rtl="0"/>
            <a:r>
              <a:rPr lang="ru-RU"/>
              <a:t>Подзаголовок слайда</a:t>
            </a:r>
          </a:p>
        </p:txBody>
      </p:sp>
      <p:sp>
        <p:nvSpPr>
          <p:cNvPr id="41" name="Текст 18">
            <a:extLst>
              <a:ext uri="{FF2B5EF4-FFF2-40B4-BE49-F238E27FC236}">
                <a16:creationId xmlns:a16="http://schemas.microsoft.com/office/drawing/2014/main" xmlns="" id="{5B584320-848A-F64B-B615-EC046F70F95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01156" y="4692968"/>
            <a:ext cx="3198810" cy="1415162"/>
          </a:xfr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lIns="182880" tIns="182880" rIns="182880" rtlCol="0" anchor="ctr" anchorCtr="1">
            <a:normAutofit/>
          </a:bodyPr>
          <a:lstStyle>
            <a:lvl1pPr marL="0" indent="0" algn="ctr">
              <a:lnSpc>
                <a:spcPts val="2400"/>
              </a:lnSpc>
              <a:spcBef>
                <a:spcPts val="0"/>
              </a:spcBef>
              <a:buFont typeface="Arial" panose="020B0604020202020204" pitchFamily="34" charset="0"/>
              <a:buNone/>
              <a:defRPr lang="ru-RU" sz="4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44" name="Рисунок 7">
            <a:extLst>
              <a:ext uri="{FF2B5EF4-FFF2-40B4-BE49-F238E27FC236}">
                <a16:creationId xmlns:a16="http://schemas.microsoft.com/office/drawing/2014/main" xmlns="" id="{550281F4-2F8B-07D5-132C-423E5364B4C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746500" y="1819657"/>
            <a:ext cx="4445500" cy="4288473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49" name="Текст 15">
            <a:extLst>
              <a:ext uri="{FF2B5EF4-FFF2-40B4-BE49-F238E27FC236}">
                <a16:creationId xmlns:a16="http://schemas.microsoft.com/office/drawing/2014/main" xmlns="" id="{6B5E911A-9199-8DBE-007F-795E11FFB4E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52633" y="4099394"/>
            <a:ext cx="3200400" cy="593574"/>
          </a:xfrm>
          <a:solidFill>
            <a:schemeClr val="accent3">
              <a:lumMod val="50000"/>
              <a:alpha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rtlCol="0" anchor="ctr" anchorCtr="1">
            <a:normAutofit/>
          </a:bodyPr>
          <a:lstStyle>
            <a:lvl1pPr marL="0" indent="0" algn="ctr">
              <a:buNone/>
              <a:defRPr lang="ru-RU" sz="2000" b="0">
                <a:solidFill>
                  <a:schemeClr val="tx1"/>
                </a:solidFill>
                <a:latin typeface="+mj-cs"/>
                <a:cs typeface="+mj-cs"/>
              </a:defRPr>
            </a:lvl1pPr>
          </a:lstStyle>
          <a:p>
            <a:pPr lvl="0" rtl="0"/>
            <a:r>
              <a:rPr lang="ru-RU"/>
              <a:t>Подзаголовок слайда</a:t>
            </a:r>
          </a:p>
        </p:txBody>
      </p:sp>
      <p:sp>
        <p:nvSpPr>
          <p:cNvPr id="50" name="Текст 18">
            <a:extLst>
              <a:ext uri="{FF2B5EF4-FFF2-40B4-BE49-F238E27FC236}">
                <a16:creationId xmlns:a16="http://schemas.microsoft.com/office/drawing/2014/main" xmlns="" id="{DF521BEE-72B4-6D50-84EC-4DC55B8D0CD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54223" y="4692968"/>
            <a:ext cx="3198810" cy="1415162"/>
          </a:xfr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lIns="182880" tIns="182880" rIns="182880" rtlCol="0" anchor="ctr" anchorCtr="1">
            <a:normAutofit/>
          </a:bodyPr>
          <a:lstStyle>
            <a:lvl1pPr marL="0" indent="0" algn="ctr">
              <a:lnSpc>
                <a:spcPts val="2400"/>
              </a:lnSpc>
              <a:spcBef>
                <a:spcPts val="0"/>
              </a:spcBef>
              <a:buFont typeface="Arial" panose="020B0604020202020204" pitchFamily="34" charset="0"/>
              <a:buNone/>
              <a:defRPr lang="ru-RU" sz="4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51" name="Текст 15">
            <a:extLst>
              <a:ext uri="{FF2B5EF4-FFF2-40B4-BE49-F238E27FC236}">
                <a16:creationId xmlns:a16="http://schemas.microsoft.com/office/drawing/2014/main" xmlns="" id="{239E5F18-6B32-3217-7951-A5BE7D507B05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299566" y="1819657"/>
            <a:ext cx="3200400" cy="593574"/>
          </a:xfrm>
          <a:solidFill>
            <a:schemeClr val="accent3">
              <a:lumMod val="50000"/>
              <a:alpha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rtlCol="0" anchor="ctr" anchorCtr="1">
            <a:normAutofit/>
          </a:bodyPr>
          <a:lstStyle>
            <a:lvl1pPr marL="0" indent="0" algn="ctr">
              <a:buNone/>
              <a:defRPr lang="ru-RU" sz="2000" b="0">
                <a:solidFill>
                  <a:schemeClr val="tx1"/>
                </a:solidFill>
                <a:latin typeface="+mj-cs"/>
                <a:cs typeface="+mj-cs"/>
              </a:defRPr>
            </a:lvl1pPr>
          </a:lstStyle>
          <a:p>
            <a:pPr lvl="0" rtl="0"/>
            <a:r>
              <a:rPr lang="ru-RU"/>
              <a:t>Подзаголовок слайда</a:t>
            </a:r>
          </a:p>
        </p:txBody>
      </p:sp>
      <p:sp>
        <p:nvSpPr>
          <p:cNvPr id="52" name="Текст 18">
            <a:extLst>
              <a:ext uri="{FF2B5EF4-FFF2-40B4-BE49-F238E27FC236}">
                <a16:creationId xmlns:a16="http://schemas.microsoft.com/office/drawing/2014/main" xmlns="" id="{EEA848A3-478E-51CC-CD84-6ED80DFCE9C9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301156" y="2413231"/>
            <a:ext cx="3198810" cy="1415162"/>
          </a:xfr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lIns="182880" tIns="182880" rIns="182880" rtlCol="0" anchor="ctr" anchorCtr="1">
            <a:normAutofit/>
          </a:bodyPr>
          <a:lstStyle>
            <a:lvl1pPr marL="0" indent="0" algn="ctr">
              <a:lnSpc>
                <a:spcPts val="2400"/>
              </a:lnSpc>
              <a:spcBef>
                <a:spcPts val="0"/>
              </a:spcBef>
              <a:buFont typeface="Arial" panose="020B0604020202020204" pitchFamily="34" charset="0"/>
              <a:buNone/>
              <a:defRPr lang="ru-RU" sz="4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53" name="Текст 15">
            <a:extLst>
              <a:ext uri="{FF2B5EF4-FFF2-40B4-BE49-F238E27FC236}">
                <a16:creationId xmlns:a16="http://schemas.microsoft.com/office/drawing/2014/main" xmlns="" id="{3525A008-9785-1D0E-BAAC-F447EF1A8EE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52633" y="1819657"/>
            <a:ext cx="3200400" cy="593574"/>
          </a:xfrm>
          <a:solidFill>
            <a:schemeClr val="accent3">
              <a:lumMod val="50000"/>
              <a:alpha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rtlCol="0" anchor="ctr" anchorCtr="1">
            <a:normAutofit/>
          </a:bodyPr>
          <a:lstStyle>
            <a:lvl1pPr marL="0" indent="0" algn="ctr">
              <a:buNone/>
              <a:defRPr lang="ru-RU" sz="2000" b="0">
                <a:solidFill>
                  <a:schemeClr val="tx1"/>
                </a:solidFill>
                <a:latin typeface="+mj-cs"/>
                <a:cs typeface="+mj-cs"/>
              </a:defRPr>
            </a:lvl1pPr>
          </a:lstStyle>
          <a:p>
            <a:pPr lvl="0" rtl="0"/>
            <a:r>
              <a:rPr lang="ru-RU"/>
              <a:t>Подзаголовок слайда</a:t>
            </a:r>
          </a:p>
        </p:txBody>
      </p:sp>
      <p:sp>
        <p:nvSpPr>
          <p:cNvPr id="54" name="Текст 18">
            <a:extLst>
              <a:ext uri="{FF2B5EF4-FFF2-40B4-BE49-F238E27FC236}">
                <a16:creationId xmlns:a16="http://schemas.microsoft.com/office/drawing/2014/main" xmlns="" id="{3A7DA01A-DAC8-D5BA-54C4-59788BC6F60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54223" y="2413231"/>
            <a:ext cx="3198810" cy="1415162"/>
          </a:xfr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lIns="182880" tIns="182880" rIns="182880" rtlCol="0" anchor="ctr" anchorCtr="1">
            <a:normAutofit/>
          </a:bodyPr>
          <a:lstStyle>
            <a:lvl1pPr marL="0" indent="0" algn="ctr">
              <a:lnSpc>
                <a:spcPts val="2400"/>
              </a:lnSpc>
              <a:spcBef>
                <a:spcPts val="0"/>
              </a:spcBef>
              <a:buFont typeface="Arial" panose="020B0604020202020204" pitchFamily="34" charset="0"/>
              <a:buNone/>
              <a:defRPr lang="ru-RU" sz="4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999414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изображ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70F68C6A-FCB6-3345-EE10-E21D3C9F02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8C642-49FB-4E16-A3A0-B2ACBEABF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6614"/>
            <a:ext cx="10515600" cy="1044074"/>
          </a:xfrm>
        </p:spPr>
        <p:txBody>
          <a:bodyPr rtlCol="0" anchor="t"/>
          <a:lstStyle>
            <a:lvl1pPr algn="ctr">
              <a:defRPr lang="ru-RU"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37BA1CDE-376A-4ABA-B8B8-75D6A678096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1" y="1718402"/>
            <a:ext cx="3443883" cy="3566160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1B8F9B77-308B-48E1-BCAC-0C74FB9A1C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8" y="5394960"/>
            <a:ext cx="3443883" cy="365125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lang="ru-RU" sz="2000">
                <a:solidFill>
                  <a:schemeClr val="accent3">
                    <a:lumMod val="50000"/>
                  </a:schemeClr>
                </a:solidFill>
                <a:latin typeface="+mj-cs"/>
                <a:cs typeface="+mj-cs"/>
              </a:defRPr>
            </a:lvl1pPr>
            <a:lvl2pPr marL="457200" indent="0">
              <a:buNone/>
              <a:defRPr lang="ru-RU" sz="1400">
                <a:latin typeface="+mj-cs"/>
                <a:cs typeface="+mj-cs"/>
              </a:defRPr>
            </a:lvl2pPr>
            <a:lvl3pPr marL="914400" indent="0">
              <a:buNone/>
              <a:defRPr lang="ru-RU" sz="1400">
                <a:latin typeface="+mj-cs"/>
                <a:cs typeface="+mj-cs"/>
              </a:defRPr>
            </a:lvl3pPr>
            <a:lvl4pPr marL="1371600" indent="0">
              <a:buNone/>
              <a:defRPr lang="ru-RU" sz="1400">
                <a:latin typeface="+mj-cs"/>
                <a:cs typeface="+mj-cs"/>
              </a:defRPr>
            </a:lvl4pPr>
            <a:lvl5pPr marL="1828800" indent="0">
              <a:buNone/>
              <a:defRPr lang="ru-RU" sz="1400">
                <a:latin typeface="+mj-cs"/>
                <a:cs typeface="+mj-cs"/>
              </a:defRPr>
            </a:lvl5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xmlns="" id="{50BA97C8-6774-46D2-9678-1BA2BE8C9D3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198" y="5779008"/>
            <a:ext cx="3443883" cy="365125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600">
                <a:latin typeface="+mn-lt"/>
              </a:defRPr>
            </a:lvl1pPr>
            <a:lvl2pPr marL="457200" indent="0">
              <a:buNone/>
              <a:defRPr lang="ru-RU" sz="1400">
                <a:latin typeface="+mj-cs"/>
                <a:cs typeface="+mj-cs"/>
              </a:defRPr>
            </a:lvl2pPr>
            <a:lvl3pPr marL="914400" indent="0">
              <a:buNone/>
              <a:defRPr lang="ru-RU" sz="1400">
                <a:latin typeface="+mj-cs"/>
                <a:cs typeface="+mj-cs"/>
              </a:defRPr>
            </a:lvl3pPr>
            <a:lvl4pPr marL="1371600" indent="0">
              <a:buNone/>
              <a:defRPr lang="ru-RU" sz="1400">
                <a:latin typeface="+mj-cs"/>
                <a:cs typeface="+mj-cs"/>
              </a:defRPr>
            </a:lvl4pPr>
            <a:lvl5pPr marL="1828800" indent="0">
              <a:buNone/>
              <a:defRPr lang="ru-RU" sz="1400">
                <a:latin typeface="+mj-cs"/>
                <a:cs typeface="+mj-cs"/>
              </a:defRPr>
            </a:lvl5pPr>
          </a:lstStyle>
          <a:p>
            <a:pPr lvl="0" rtl="0"/>
            <a:r>
              <a:rPr lang="ru-RU"/>
              <a:t>Название</a:t>
            </a:r>
          </a:p>
        </p:txBody>
      </p:sp>
      <p:sp>
        <p:nvSpPr>
          <p:cNvPr id="11" name="Рисунок 6">
            <a:extLst>
              <a:ext uri="{FF2B5EF4-FFF2-40B4-BE49-F238E27FC236}">
                <a16:creationId xmlns:a16="http://schemas.microsoft.com/office/drawing/2014/main" xmlns="" id="{D48977F0-CAE5-4054-B1AC-16B25EB28C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374058" y="1718798"/>
            <a:ext cx="3443883" cy="3566160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035550F1-A852-48F3-9C1C-C64F3B8D4D7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74057" y="5394960"/>
            <a:ext cx="3443883" cy="365125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lang="ru-RU" sz="2000">
                <a:solidFill>
                  <a:schemeClr val="accent3">
                    <a:lumMod val="50000"/>
                  </a:schemeClr>
                </a:solidFill>
                <a:latin typeface="+mj-cs"/>
                <a:cs typeface="+mj-cs"/>
              </a:defRPr>
            </a:lvl1pPr>
            <a:lvl2pPr marL="457200" indent="0">
              <a:buNone/>
              <a:defRPr lang="ru-RU" sz="1400">
                <a:latin typeface="+mj-cs"/>
                <a:cs typeface="+mj-cs"/>
              </a:defRPr>
            </a:lvl2pPr>
            <a:lvl3pPr marL="914400" indent="0">
              <a:buNone/>
              <a:defRPr lang="ru-RU" sz="1400">
                <a:latin typeface="+mj-cs"/>
                <a:cs typeface="+mj-cs"/>
              </a:defRPr>
            </a:lvl3pPr>
            <a:lvl4pPr marL="1371600" indent="0">
              <a:buNone/>
              <a:defRPr lang="ru-RU" sz="1400">
                <a:latin typeface="+mj-cs"/>
                <a:cs typeface="+mj-cs"/>
              </a:defRPr>
            </a:lvl4pPr>
            <a:lvl5pPr marL="1828800" indent="0">
              <a:buNone/>
              <a:defRPr lang="ru-RU" sz="1400">
                <a:latin typeface="+mj-cs"/>
                <a:cs typeface="+mj-cs"/>
              </a:defRPr>
            </a:lvl5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D757D7CE-02BE-4D9B-A676-F2967D660EC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74057" y="5779008"/>
            <a:ext cx="3443883" cy="365125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600">
                <a:latin typeface="+mn-lt"/>
              </a:defRPr>
            </a:lvl1pPr>
            <a:lvl2pPr marL="457200" indent="0">
              <a:buNone/>
              <a:defRPr lang="ru-RU" sz="1400">
                <a:latin typeface="+mj-cs"/>
                <a:cs typeface="+mj-cs"/>
              </a:defRPr>
            </a:lvl2pPr>
            <a:lvl3pPr marL="914400" indent="0">
              <a:buNone/>
              <a:defRPr lang="ru-RU" sz="1400">
                <a:latin typeface="+mj-cs"/>
                <a:cs typeface="+mj-cs"/>
              </a:defRPr>
            </a:lvl3pPr>
            <a:lvl4pPr marL="1371600" indent="0">
              <a:buNone/>
              <a:defRPr lang="ru-RU" sz="1400">
                <a:latin typeface="+mj-cs"/>
                <a:cs typeface="+mj-cs"/>
              </a:defRPr>
            </a:lvl4pPr>
            <a:lvl5pPr marL="1828800" indent="0">
              <a:buNone/>
              <a:defRPr lang="ru-RU" sz="1400">
                <a:latin typeface="+mj-cs"/>
                <a:cs typeface="+mj-cs"/>
              </a:defRPr>
            </a:lvl5pPr>
          </a:lstStyle>
          <a:p>
            <a:pPr lvl="0" rtl="0"/>
            <a:r>
              <a:rPr lang="ru-RU"/>
              <a:t>Название</a:t>
            </a:r>
          </a:p>
        </p:txBody>
      </p:sp>
      <p:sp>
        <p:nvSpPr>
          <p:cNvPr id="14" name="Рисунок 6">
            <a:extLst>
              <a:ext uri="{FF2B5EF4-FFF2-40B4-BE49-F238E27FC236}">
                <a16:creationId xmlns:a16="http://schemas.microsoft.com/office/drawing/2014/main" xmlns="" id="{64C29CA7-3B83-4C84-8407-F05C8CA7084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909916" y="1718402"/>
            <a:ext cx="3443883" cy="3566160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62304448-704D-4C85-87B3-13204A597E0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09915" y="5394960"/>
            <a:ext cx="3443883" cy="365125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lang="ru-RU" sz="2000">
                <a:solidFill>
                  <a:schemeClr val="accent3">
                    <a:lumMod val="50000"/>
                  </a:schemeClr>
                </a:solidFill>
                <a:latin typeface="+mj-cs"/>
                <a:cs typeface="+mj-cs"/>
              </a:defRPr>
            </a:lvl1pPr>
            <a:lvl2pPr marL="457200" indent="0">
              <a:buNone/>
              <a:defRPr lang="ru-RU" sz="1400">
                <a:latin typeface="+mj-cs"/>
                <a:cs typeface="+mj-cs"/>
              </a:defRPr>
            </a:lvl2pPr>
            <a:lvl3pPr marL="914400" indent="0">
              <a:buNone/>
              <a:defRPr lang="ru-RU" sz="1400">
                <a:latin typeface="+mj-cs"/>
                <a:cs typeface="+mj-cs"/>
              </a:defRPr>
            </a:lvl3pPr>
            <a:lvl4pPr marL="1371600" indent="0">
              <a:buNone/>
              <a:defRPr lang="ru-RU" sz="1400">
                <a:latin typeface="+mj-cs"/>
                <a:cs typeface="+mj-cs"/>
              </a:defRPr>
            </a:lvl4pPr>
            <a:lvl5pPr marL="1828800" indent="0">
              <a:buNone/>
              <a:defRPr lang="ru-RU" sz="1400">
                <a:latin typeface="+mj-cs"/>
                <a:cs typeface="+mj-cs"/>
              </a:defRPr>
            </a:lvl5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BB608A2D-D2B2-4E41-89DB-745BBE2D8B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909915" y="5779008"/>
            <a:ext cx="3443883" cy="365125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600">
                <a:latin typeface="+mn-lt"/>
              </a:defRPr>
            </a:lvl1pPr>
            <a:lvl2pPr marL="457200" indent="0">
              <a:buNone/>
              <a:defRPr lang="ru-RU" sz="1400">
                <a:latin typeface="+mj-cs"/>
                <a:cs typeface="+mj-cs"/>
              </a:defRPr>
            </a:lvl2pPr>
            <a:lvl3pPr marL="914400" indent="0">
              <a:buNone/>
              <a:defRPr lang="ru-RU" sz="1400">
                <a:latin typeface="+mj-cs"/>
                <a:cs typeface="+mj-cs"/>
              </a:defRPr>
            </a:lvl3pPr>
            <a:lvl4pPr marL="1371600" indent="0">
              <a:buNone/>
              <a:defRPr lang="ru-RU" sz="1400">
                <a:latin typeface="+mj-cs"/>
                <a:cs typeface="+mj-cs"/>
              </a:defRPr>
            </a:lvl4pPr>
            <a:lvl5pPr marL="1828800" indent="0">
              <a:buNone/>
              <a:defRPr lang="ru-RU" sz="1400">
                <a:latin typeface="+mj-cs"/>
                <a:cs typeface="+mj-cs"/>
              </a:defRPr>
            </a:lvl5pPr>
          </a:lstStyle>
          <a:p>
            <a:pPr lvl="0" rtl="0"/>
            <a:r>
              <a:rPr lang="ru-RU"/>
              <a:t>Название</a:t>
            </a:r>
          </a:p>
        </p:txBody>
      </p:sp>
      <p:sp>
        <p:nvSpPr>
          <p:cNvPr id="20" name="Нижний колонтитул 7">
            <a:extLst>
              <a:ext uri="{FF2B5EF4-FFF2-40B4-BE49-F238E27FC236}">
                <a16:creationId xmlns:a16="http://schemas.microsoft.com/office/drawing/2014/main" xmlns="" id="{02853C4A-0AC0-3EC4-2BC5-AEE3C8A48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76988" y="6356350"/>
            <a:ext cx="4445500" cy="365125"/>
          </a:xfrm>
        </p:spPr>
        <p:txBody>
          <a:bodyPr rtlCol="0"/>
          <a:lstStyle>
            <a:lvl1pPr algn="r">
              <a:defRPr lang="ru-RU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/>
              <a:t>План мероприятия по сбору средств</a:t>
            </a:r>
          </a:p>
        </p:txBody>
      </p:sp>
      <p:sp>
        <p:nvSpPr>
          <p:cNvPr id="21" name="Номер слайда 8">
            <a:extLst>
              <a:ext uri="{FF2B5EF4-FFF2-40B4-BE49-F238E27FC236}">
                <a16:creationId xmlns:a16="http://schemas.microsoft.com/office/drawing/2014/main" xmlns="" id="{3629D386-F559-A276-4443-C29678BA0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800" y="6356350"/>
            <a:ext cx="490258" cy="365125"/>
          </a:xfrm>
        </p:spPr>
        <p:txBody>
          <a:bodyPr rtlCol="0"/>
          <a:lstStyle>
            <a:lvl1pPr algn="l">
              <a:defRPr lang="ru-RU" b="1" i="0">
                <a:solidFill>
                  <a:schemeClr val="accent5">
                    <a:lumMod val="50000"/>
                  </a:schemeClr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6699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бюдже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8C642-49FB-4E16-A3A0-B2ACBEABF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2164"/>
            <a:ext cx="2911867" cy="1725486"/>
          </a:xfrm>
        </p:spPr>
        <p:txBody>
          <a:bodyPr rtlCol="0" anchor="t"/>
          <a:lstStyle>
            <a:lvl1pPr>
              <a:defRPr lang="ru-RU"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xmlns="" id="{89CEAE8A-9ADA-0B65-76CD-F0CC632DFB88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38200" y="3989514"/>
            <a:ext cx="10515600" cy="2118616"/>
          </a:xfrm>
        </p:spPr>
        <p:txBody>
          <a:bodyPr rtlCol="0"/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7" name="Рисунок 10">
            <a:extLst>
              <a:ext uri="{FF2B5EF4-FFF2-40B4-BE49-F238E27FC236}">
                <a16:creationId xmlns:a16="http://schemas.microsoft.com/office/drawing/2014/main" xmlns="" id="{CD0365C8-B6BF-A864-123B-A6F2EEC179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38600" y="1"/>
            <a:ext cx="7315200" cy="3698696"/>
          </a:xfrm>
          <a:noFill/>
        </p:spPr>
        <p:txBody>
          <a:bodyPr rtlCol="0">
            <a:normAutofit/>
          </a:bodyPr>
          <a:lstStyle>
            <a:lvl1pPr>
              <a:defRPr lang="ru-RU" sz="1200"/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14" name="Нижний колонтитул 7">
            <a:extLst>
              <a:ext uri="{FF2B5EF4-FFF2-40B4-BE49-F238E27FC236}">
                <a16:creationId xmlns:a16="http://schemas.microsoft.com/office/drawing/2014/main" xmlns="" id="{844692A4-EDC3-2E38-2AFD-41C6C9230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76988" y="6356350"/>
            <a:ext cx="4445500" cy="365125"/>
          </a:xfrm>
        </p:spPr>
        <p:txBody>
          <a:bodyPr rtlCol="0"/>
          <a:lstStyle>
            <a:lvl1pPr algn="r">
              <a:defRPr lang="ru-RU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/>
              <a:t>План мероприятия по сбору средств</a:t>
            </a:r>
          </a:p>
        </p:txBody>
      </p:sp>
      <p:sp>
        <p:nvSpPr>
          <p:cNvPr id="15" name="Номер слайда 8">
            <a:extLst>
              <a:ext uri="{FF2B5EF4-FFF2-40B4-BE49-F238E27FC236}">
                <a16:creationId xmlns:a16="http://schemas.microsoft.com/office/drawing/2014/main" xmlns="" id="{C9B20B20-1FD1-EBDE-FA1C-D4AF930CE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800" y="6356350"/>
            <a:ext cx="490258" cy="365125"/>
          </a:xfrm>
        </p:spPr>
        <p:txBody>
          <a:bodyPr rtlCol="0"/>
          <a:lstStyle>
            <a:lvl1pPr algn="l">
              <a:defRPr lang="ru-RU" b="1" i="0">
                <a:solidFill>
                  <a:schemeClr val="accent5">
                    <a:lumMod val="50000"/>
                  </a:schemeClr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68714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52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7">
            <a:extLst>
              <a:ext uri="{FF2B5EF4-FFF2-40B4-BE49-F238E27FC236}">
                <a16:creationId xmlns:a16="http://schemas.microsoft.com/office/drawing/2014/main" xmlns="" id="{81939E1B-F286-9912-6D4E-158007A092A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133344" y="457200"/>
            <a:ext cx="8599932" cy="5943600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C25C416-A3A2-4CF9-9532-2C0BFB51C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3024" y="2141919"/>
            <a:ext cx="3167636" cy="2054388"/>
          </a:xfrm>
        </p:spPr>
        <p:txBody>
          <a:bodyPr rtlCol="0" anchor="b">
            <a:normAutofit/>
          </a:bodyPr>
          <a:lstStyle>
            <a:lvl1pPr algn="l">
              <a:defRPr lang="ru-RU" sz="5400"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3D32955-BB06-40DE-A14A-2170FD41A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3024" y="4507992"/>
            <a:ext cx="2560320" cy="647673"/>
          </a:xfrm>
        </p:spPr>
        <p:txBody>
          <a:bodyPr rtlCol="0">
            <a:normAutofit/>
          </a:bodyPr>
          <a:lstStyle>
            <a:lvl1pPr marL="0" indent="0" algn="l">
              <a:buNone/>
              <a:defRPr lang="ru-RU" sz="1800"/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rtl="0"/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91014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онцепция бизне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C62EDD7B-9CFE-429C-B002-CB0D9B31ECD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4" y="0"/>
            <a:ext cx="12188952" cy="6858000"/>
          </a:xfrm>
          <a:solidFill>
            <a:schemeClr val="bg1"/>
          </a:solidFill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B0F3BCA8-7FE0-4921-AE34-6F98AC0AC858}"/>
              </a:ext>
            </a:extLst>
          </p:cNvPr>
          <p:cNvSpPr/>
          <p:nvPr userDrawn="1"/>
        </p:nvSpPr>
        <p:spPr>
          <a:xfrm>
            <a:off x="6096000" y="1143000"/>
            <a:ext cx="5486400" cy="45720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5760" rtlCol="0" anchor="ctr"/>
          <a:lstStyle/>
          <a:p>
            <a:pPr algn="ctr" rtl="0"/>
            <a:endParaRPr lang="ru-RU" sz="3600" noProof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143000"/>
            <a:ext cx="5486400" cy="4572000"/>
          </a:xfrm>
          <a:solidFill>
            <a:schemeClr val="bg1">
              <a:alpha val="90000"/>
            </a:schemeClr>
          </a:solidFill>
        </p:spPr>
        <p:txBody>
          <a:bodyPr lIns="612648" tIns="822960" rIns="457200" rtlCol="0" anchor="t">
            <a:noAutofit/>
          </a:bodyPr>
          <a:lstStyle>
            <a:lvl1pPr>
              <a:defRPr sz="36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29400" y="2996693"/>
            <a:ext cx="4416552" cy="2216986"/>
          </a:xfrm>
        </p:spPr>
        <p:txBody>
          <a:bodyPr rtlCol="0">
            <a:norm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Бизнес-план Contoso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9648052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2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8916621" y="6521037"/>
            <a:ext cx="2804160" cy="239981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8" y="1047810"/>
            <a:ext cx="5907497" cy="552176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11173510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7402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>
              <a:defRPr sz="36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36192"/>
            <a:ext cx="10515600" cy="4351338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Бизнес-план Contoso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704026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ru-RU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ru-RU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/>
              <a:t>План мероприятия по сбору средств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4" r:id="rId2"/>
    <p:sldLayoutId id="2147483690" r:id="rId3"/>
    <p:sldLayoutId id="2147483696" r:id="rId4"/>
    <p:sldLayoutId id="2147483654" r:id="rId5"/>
    <p:sldLayoutId id="2147483693" r:id="rId6"/>
    <p:sldLayoutId id="2147483692" r:id="rId7"/>
    <p:sldLayoutId id="2147483697" r:id="rId8"/>
    <p:sldLayoutId id="2147483698" r:id="rId9"/>
    <p:sldLayoutId id="2147483699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ru-RU" sz="4400" kern="1200">
          <a:solidFill>
            <a:schemeClr val="accent6">
              <a:lumMod val="25000"/>
            </a:schemeClr>
          </a:solidFill>
          <a:latin typeface="+mj-cs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1920" userDrawn="1">
          <p15:clr>
            <a:srgbClr val="F26B43"/>
          </p15:clr>
        </p15:guide>
        <p15:guide id="4" pos="5760" userDrawn="1">
          <p15:clr>
            <a:srgbClr val="F26B43"/>
          </p15:clr>
        </p15:guide>
        <p15:guide id="5" pos="7248" userDrawn="1">
          <p15:clr>
            <a:srgbClr val="F26B43"/>
          </p15:clr>
        </p15:guide>
        <p15:guide id="6" pos="4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76400" y="2546840"/>
            <a:ext cx="94231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latin typeface="Inter"/>
              </a:rPr>
              <a:t>Лагерь для взрослых </a:t>
            </a:r>
          </a:p>
          <a:p>
            <a:r>
              <a:rPr lang="ru-RU" sz="3600" dirty="0" smtClean="0">
                <a:solidFill>
                  <a:schemeClr val="bg1"/>
                </a:solidFill>
                <a:latin typeface="Inter"/>
              </a:rPr>
              <a:t>- </a:t>
            </a:r>
            <a:r>
              <a:rPr lang="en-US" sz="3600" dirty="0">
                <a:solidFill>
                  <a:schemeClr val="bg1"/>
                </a:solidFill>
                <a:latin typeface="Inter"/>
              </a:rPr>
              <a:t>By </a:t>
            </a:r>
            <a:r>
              <a:rPr lang="ru-RU" sz="3600" dirty="0">
                <a:solidFill>
                  <a:schemeClr val="bg1"/>
                </a:solidFill>
                <a:latin typeface="Inter"/>
              </a:rPr>
              <a:t>«</a:t>
            </a:r>
            <a:r>
              <a:rPr lang="en-US" sz="3600" dirty="0">
                <a:solidFill>
                  <a:schemeClr val="bg1"/>
                </a:solidFill>
                <a:latin typeface="Inter"/>
              </a:rPr>
              <a:t>SCZ</a:t>
            </a:r>
            <a:r>
              <a:rPr lang="ru-RU" sz="3600" dirty="0">
                <a:solidFill>
                  <a:schemeClr val="bg1"/>
                </a:solidFill>
                <a:latin typeface="Inter"/>
              </a:rPr>
              <a:t>»</a:t>
            </a:r>
            <a:r>
              <a:rPr lang="en-US" sz="3600" dirty="0">
                <a:solidFill>
                  <a:schemeClr val="bg1"/>
                </a:solidFill>
                <a:latin typeface="Inter"/>
              </a:rPr>
              <a:t>  </a:t>
            </a:r>
          </a:p>
          <a:p>
            <a:endParaRPr lang="ru-RU" sz="3600" dirty="0">
              <a:solidFill>
                <a:schemeClr val="bg1"/>
              </a:solidFill>
              <a:latin typeface="Inter"/>
            </a:endParaRPr>
          </a:p>
        </p:txBody>
      </p:sp>
      <p:pic>
        <p:nvPicPr>
          <p:cNvPr id="4" name="Рисунок 3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40" b="28640"/>
          <a:stretch>
            <a:fillRect/>
          </a:stretch>
        </p:blipFill>
        <p:spPr>
          <a:xfrm>
            <a:off x="7013277" y="1300493"/>
            <a:ext cx="4728449" cy="2492694"/>
          </a:xfrm>
        </p:spPr>
      </p:pic>
    </p:spTree>
    <p:extLst>
      <p:ext uri="{BB962C8B-B14F-4D97-AF65-F5344CB8AC3E}">
        <p14:creationId xmlns:p14="http://schemas.microsoft.com/office/powerpoint/2010/main" val="242192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12463" y="191564"/>
            <a:ext cx="5005466" cy="1325563"/>
          </a:xfrm>
        </p:spPr>
        <p:txBody>
          <a:bodyPr>
            <a:normAutofit/>
          </a:bodyPr>
          <a:lstStyle/>
          <a:p>
            <a:r>
              <a:rPr lang="ru-RU" sz="5400" b="1" dirty="0" smtClean="0"/>
              <a:t>Актуальность</a:t>
            </a:r>
            <a:endParaRPr lang="ru-RU" sz="54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6212463" y="1062164"/>
            <a:ext cx="5927071" cy="3675888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Наше предложение – это организация отдыха, дополнительного образования (по запросу), новые знакомства, смена жизненной рутины. </a:t>
            </a:r>
          </a:p>
          <a:p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Такой вариант отдыха, на наш взгляд, действительно актуален для </a:t>
            </a: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посещения в абсолютно любое время, ведь </a:t>
            </a:r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для каждой эпохи характерны свои стрессовые ситуаций и варианты выхода из него, а в период возросшей тревожности люди должны уделять внимание полноценному и продуктивному отдыху, чтобы оставаться счастливыми.</a:t>
            </a:r>
            <a:endParaRPr lang="ru-R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37" b="10637"/>
          <a:stretch>
            <a:fillRect/>
          </a:stretch>
        </p:blipFill>
        <p:spPr/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 rtl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069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24"/>
          </p:nvPr>
        </p:nvSpPr>
        <p:spPr>
          <a:xfrm>
            <a:off x="139322" y="1374742"/>
            <a:ext cx="5609235" cy="4440566"/>
          </a:xfrm>
        </p:spPr>
        <p:txBody>
          <a:bodyPr/>
          <a:lstStyle/>
          <a:p>
            <a:r>
              <a:rPr lang="ru-RU" sz="2400" dirty="0">
                <a:latin typeface="+mj-lt"/>
              </a:rPr>
              <a:t>Многие люди в детстве не успели или не смогли побывать в лагерях, поэтому наш проект направлен на осуществление, возможно, чьей-то детской мечты. Проблема отсутствия </a:t>
            </a:r>
            <a:r>
              <a:rPr lang="ru-RU" sz="2400" dirty="0" smtClean="0">
                <a:latin typeface="+mj-lt"/>
              </a:rPr>
              <a:t>организаций, </a:t>
            </a:r>
            <a:r>
              <a:rPr lang="ru-RU" sz="2400" dirty="0">
                <a:latin typeface="+mj-lt"/>
              </a:rPr>
              <a:t>похожих на детский </a:t>
            </a:r>
            <a:r>
              <a:rPr lang="ru-RU" sz="2400" dirty="0" smtClean="0">
                <a:latin typeface="+mj-lt"/>
              </a:rPr>
              <a:t>лагерь, </a:t>
            </a:r>
            <a:r>
              <a:rPr lang="ru-RU" sz="2400" dirty="0">
                <a:latin typeface="+mj-lt"/>
              </a:rPr>
              <a:t>приспособленных  исключительно для граждан старше 18 лет. Пребывание в подобном заведении исключает возникновение бытовых ситуаций, ведущих к появлению стресса</a:t>
            </a:r>
            <a:r>
              <a:rPr lang="ru-RU" sz="2400" dirty="0"/>
              <a:t>.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 rtl="0"/>
              <a:t>3</a:t>
            </a:fld>
            <a:endParaRPr lang="ru-RU" dirty="0"/>
          </a:p>
        </p:txBody>
      </p:sp>
      <p:pic>
        <p:nvPicPr>
          <p:cNvPr id="14" name="Рисунок 13"/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0" b="9060"/>
          <a:stretch>
            <a:fillRect/>
          </a:stretch>
        </p:blipFill>
        <p:spPr/>
      </p:pic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1048251" y="312356"/>
            <a:ext cx="4352862" cy="1062386"/>
          </a:xfrm>
        </p:spPr>
        <p:txBody>
          <a:bodyPr/>
          <a:lstStyle/>
          <a:p>
            <a:r>
              <a:rPr lang="ru-RU" sz="5400" b="1" dirty="0" smtClean="0"/>
              <a:t>Проблема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396694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24"/>
          </p:nvPr>
        </p:nvSpPr>
        <p:spPr>
          <a:xfrm>
            <a:off x="570876" y="1225296"/>
            <a:ext cx="5323414" cy="4617720"/>
          </a:xfrm>
        </p:spPr>
        <p:txBody>
          <a:bodyPr/>
          <a:lstStyle/>
          <a:p>
            <a:r>
              <a:rPr lang="ru-RU" sz="2400" dirty="0">
                <a:latin typeface="+mj-lt"/>
              </a:rPr>
              <a:t>В наши дни люди чаще и чаще ищут способы отдохнуть не просто лёжа у бассейна. Они ищут приключения, которые предлагает наш лагерь. Различные конкурсы и праздники помогут скрасить рутинную жизнь многих людей. Появление подобного предприятия, включающего пакет различных услуг, станет прекрасной возможностью для людей, подверженных негативному влиянию повседневной рутины</a:t>
            </a:r>
            <a:r>
              <a:rPr lang="ru-RU" sz="2400" dirty="0"/>
              <a:t>. 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 rtl="0"/>
              <a:t>4</a:t>
            </a:fld>
            <a:endParaRPr lang="ru-RU" dirty="0"/>
          </a:p>
        </p:txBody>
      </p:sp>
      <p:pic>
        <p:nvPicPr>
          <p:cNvPr id="14" name="Рисунок 13"/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9" b="6539"/>
          <a:stretch>
            <a:fillRect/>
          </a:stretch>
        </p:blipFill>
        <p:spPr>
          <a:xfrm>
            <a:off x="6078873" y="91573"/>
            <a:ext cx="5635532" cy="5715000"/>
          </a:xfrm>
        </p:spPr>
      </p:pic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435603" y="283464"/>
            <a:ext cx="4352862" cy="941832"/>
          </a:xfrm>
        </p:spPr>
        <p:txBody>
          <a:bodyPr/>
          <a:lstStyle/>
          <a:p>
            <a:r>
              <a:rPr lang="ru-RU" sz="5400" b="1" dirty="0" smtClean="0"/>
              <a:t>Решение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293894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smtClean="0"/>
              <a:t>Бизнес-план Contoso</a:t>
            </a:r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noProof="0" smtClean="0"/>
              <a:pPr rtl="0"/>
              <a:t>5</a:t>
            </a:fld>
            <a:endParaRPr lang="ru-RU" noProof="0"/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03" b="27203"/>
          <a:stretch>
            <a:fillRect/>
          </a:stretch>
        </p:blipFill>
        <p:spPr/>
      </p:pic>
      <p:sp>
        <p:nvSpPr>
          <p:cNvPr id="8" name="Заголовок 33">
            <a:extLst>
              <a:ext uri="{FF2B5EF4-FFF2-40B4-BE49-F238E27FC236}">
                <a16:creationId xmlns:a16="http://schemas.microsoft.com/office/drawing/2014/main" xmlns="" id="{1EF02964-6708-42E7-9841-A3E40E249928}"/>
              </a:ext>
            </a:extLst>
          </p:cNvPr>
          <p:cNvSpPr txBox="1">
            <a:spLocks/>
          </p:cNvSpPr>
          <p:nvPr/>
        </p:nvSpPr>
        <p:spPr>
          <a:xfrm>
            <a:off x="-54264" y="-358943"/>
            <a:ext cx="8185727" cy="442527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vert="horz" lIns="612648" tIns="822960" rIns="457200" bIns="45720" rtlCol="0" anchor="t">
            <a:noAutofit/>
          </a:bodyPr>
          <a:lstStyle>
            <a:defPPr>
              <a:defRPr lang="ru-RU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3600" kern="1200">
                <a:solidFill>
                  <a:schemeClr val="accent6">
                    <a:lumMod val="25000"/>
                  </a:schemeClr>
                </a:solidFill>
                <a:latin typeface="+mj-cs"/>
                <a:ea typeface="+mj-ea"/>
                <a:cs typeface="+mj-cs"/>
              </a:defRPr>
            </a:lvl1pPr>
          </a:lstStyle>
          <a:p>
            <a:r>
              <a:rPr lang="ru-RU" b="1" dirty="0" smtClean="0"/>
              <a:t>Анализ объёма рынка</a:t>
            </a:r>
            <a:endParaRPr lang="ru-RU" dirty="0"/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xmlns="" id="{1B876EB8-EB74-FA4C-8422-957981562765}"/>
              </a:ext>
            </a:extLst>
          </p:cNvPr>
          <p:cNvSpPr txBox="1">
            <a:spLocks/>
          </p:cNvSpPr>
          <p:nvPr/>
        </p:nvSpPr>
        <p:spPr>
          <a:xfrm>
            <a:off x="326141" y="1210417"/>
            <a:ext cx="7861110" cy="256990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9622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6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2522" indent="-342900">
              <a:buFont typeface="Wingdings" panose="05000000000000000000" pitchFamily="2" charset="2"/>
              <a:buChar char="q"/>
            </a:pPr>
            <a:r>
              <a:rPr lang="ru-RU" sz="2500" b="1" dirty="0">
                <a:latin typeface="Calibri" panose="020F0502020204030204" pitchFamily="34" charset="0"/>
                <a:cs typeface="Calibri" panose="020F0502020204030204" pitchFamily="34" charset="0"/>
              </a:rPr>
              <a:t>ТАМ  -  </a:t>
            </a:r>
            <a:r>
              <a:rPr lang="ru-RU" sz="25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67 700 000 </a:t>
            </a:r>
            <a:r>
              <a:rPr lang="ru-RU" sz="2500" b="1" dirty="0">
                <a:latin typeface="Calibri" panose="020F0502020204030204" pitchFamily="34" charset="0"/>
                <a:cs typeface="Calibri" panose="020F0502020204030204" pitchFamily="34" charset="0"/>
              </a:rPr>
              <a:t>чел </a:t>
            </a:r>
            <a:r>
              <a:rPr lang="en-US" sz="2500" b="1" dirty="0">
                <a:latin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ru-RU" sz="25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5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12000</a:t>
            </a:r>
            <a:r>
              <a:rPr lang="en-US" sz="25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500" b="1" dirty="0"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ru-RU" sz="25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804,00</a:t>
            </a:r>
            <a:r>
              <a:rPr lang="en-US" sz="25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500" b="1" dirty="0">
                <a:latin typeface="Calibri" panose="020F0502020204030204" pitchFamily="34" charset="0"/>
                <a:cs typeface="Calibri" panose="020F0502020204030204" pitchFamily="34" charset="0"/>
              </a:rPr>
              <a:t>млрд. </a:t>
            </a:r>
            <a:r>
              <a:rPr lang="ru-RU" sz="25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рублей</a:t>
            </a:r>
          </a:p>
          <a:p>
            <a:endParaRPr lang="ru-RU" sz="25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2522" indent="-342900">
              <a:buFont typeface="Wingdings" panose="05000000000000000000" pitchFamily="2" charset="2"/>
              <a:buChar char="q"/>
            </a:pPr>
            <a:r>
              <a:rPr lang="en-US" sz="2500" b="1" dirty="0">
                <a:latin typeface="Calibri" panose="020F0502020204030204" pitchFamily="34" charset="0"/>
                <a:cs typeface="Calibri" panose="020F0502020204030204" pitchFamily="34" charset="0"/>
              </a:rPr>
              <a:t>SAM </a:t>
            </a:r>
            <a:r>
              <a:rPr lang="ru-RU" sz="25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– 3 032 083</a:t>
            </a:r>
            <a:r>
              <a:rPr lang="en-US" sz="25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500" b="1" dirty="0">
                <a:latin typeface="Calibri" panose="020F0502020204030204" pitchFamily="34" charset="0"/>
                <a:cs typeface="Calibri" panose="020F0502020204030204" pitchFamily="34" charset="0"/>
              </a:rPr>
              <a:t>чел * </a:t>
            </a:r>
            <a:r>
              <a:rPr lang="ru-RU" sz="25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12000 = 36,39 млрд. </a:t>
            </a:r>
            <a:r>
              <a:rPr lang="ru-RU" sz="2500" b="1" dirty="0">
                <a:latin typeface="Calibri" panose="020F0502020204030204" pitchFamily="34" charset="0"/>
                <a:cs typeface="Calibri" panose="020F0502020204030204" pitchFamily="34" charset="0"/>
              </a:rPr>
              <a:t>руб</a:t>
            </a:r>
            <a:r>
              <a:rPr lang="ru-RU" sz="25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n-US" sz="25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2522" indent="-342900">
              <a:buFont typeface="Wingdings" panose="05000000000000000000" pitchFamily="2" charset="2"/>
              <a:buChar char="q"/>
            </a:pPr>
            <a:r>
              <a:rPr lang="en-US" sz="2500" b="1" dirty="0">
                <a:latin typeface="Calibri" panose="020F0502020204030204" pitchFamily="34" charset="0"/>
                <a:cs typeface="Calibri" panose="020F0502020204030204" pitchFamily="34" charset="0"/>
              </a:rPr>
              <a:t>SOM</a:t>
            </a:r>
            <a:r>
              <a:rPr lang="ru-RU" sz="2500" b="1" dirty="0">
                <a:latin typeface="Calibri" panose="020F0502020204030204" pitchFamily="34" charset="0"/>
                <a:cs typeface="Calibri" panose="020F0502020204030204" pitchFamily="34" charset="0"/>
              </a:rPr>
              <a:t> -</a:t>
            </a:r>
            <a:r>
              <a:rPr lang="ru-RU" sz="25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291715 чел * 12000 = 3,5 млрд. </a:t>
            </a:r>
            <a:r>
              <a:rPr lang="ru-RU" sz="2500" b="1" dirty="0">
                <a:latin typeface="Calibri" panose="020F0502020204030204" pitchFamily="34" charset="0"/>
                <a:cs typeface="Calibri" panose="020F0502020204030204" pitchFamily="34" charset="0"/>
              </a:rPr>
              <a:t>руб.</a:t>
            </a:r>
            <a:endParaRPr lang="en-US" sz="25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2522" indent="-342900">
              <a:buFont typeface="Wingdings" panose="05000000000000000000" pitchFamily="2" charset="2"/>
              <a:buChar char="q"/>
            </a:pPr>
            <a:endParaRPr lang="ru-RU" sz="25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2522" indent="-342900">
              <a:buFont typeface="Wingdings" panose="05000000000000000000" pitchFamily="2" charset="2"/>
              <a:buChar char="q"/>
            </a:pPr>
            <a:endParaRPr lang="ru-RU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075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41718"/>
            <a:ext cx="12489872" cy="724986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Calibri" panose="020F0502020204030204" pitchFamily="34" charset="0"/>
                <a:cs typeface="Calibri" panose="020F0502020204030204" pitchFamily="34" charset="0"/>
              </a:rPr>
              <a:t>Результаты проведения </a:t>
            </a:r>
            <a:r>
              <a:rPr lang="ru-RU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проблемного интервью и опроса</a:t>
            </a:r>
            <a:endParaRPr lang="ru-RU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Рисунок 16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9" b="8079"/>
          <a:stretch>
            <a:fillRect/>
          </a:stretch>
        </p:blipFill>
        <p:spPr>
          <a:xfrm>
            <a:off x="987287" y="1037702"/>
            <a:ext cx="7962900" cy="55145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 rtl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777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6099F7A9-A002-90EE-B14D-E6BD2D987E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321" y="0"/>
            <a:ext cx="5907497" cy="55217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2000" b="1" dirty="0">
                <a:latin typeface="Calibri" panose="020F0502020204030204" pitchFamily="34" charset="0"/>
                <a:cs typeface="Calibri" panose="020F0502020204030204" pitchFamily="34" charset="0"/>
              </a:rPr>
              <a:t>Бизнес-модель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xmlns="" id="{4F18875A-11F4-CF47-917B-49E665D636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4583135"/>
              </p:ext>
            </p:extLst>
          </p:nvPr>
        </p:nvGraphicFramePr>
        <p:xfrm>
          <a:off x="202065" y="552175"/>
          <a:ext cx="11787870" cy="44776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1135">
                  <a:extLst>
                    <a:ext uri="{9D8B030D-6E8A-4147-A177-3AD203B41FA5}">
                      <a16:colId xmlns:a16="http://schemas.microsoft.com/office/drawing/2014/main" xmlns="" val="3862200372"/>
                    </a:ext>
                  </a:extLst>
                </a:gridCol>
                <a:gridCol w="2144310">
                  <a:extLst>
                    <a:ext uri="{9D8B030D-6E8A-4147-A177-3AD203B41FA5}">
                      <a16:colId xmlns:a16="http://schemas.microsoft.com/office/drawing/2014/main" xmlns="" val="950125188"/>
                    </a:ext>
                  </a:extLst>
                </a:gridCol>
                <a:gridCol w="1867526">
                  <a:extLst>
                    <a:ext uri="{9D8B030D-6E8A-4147-A177-3AD203B41FA5}">
                      <a16:colId xmlns:a16="http://schemas.microsoft.com/office/drawing/2014/main" xmlns="" val="699798631"/>
                    </a:ext>
                  </a:extLst>
                </a:gridCol>
                <a:gridCol w="3309119">
                  <a:extLst>
                    <a:ext uri="{9D8B030D-6E8A-4147-A177-3AD203B41FA5}">
                      <a16:colId xmlns:a16="http://schemas.microsoft.com/office/drawing/2014/main" xmlns="" val="110240126"/>
                    </a:ext>
                  </a:extLst>
                </a:gridCol>
                <a:gridCol w="2565780">
                  <a:extLst>
                    <a:ext uri="{9D8B030D-6E8A-4147-A177-3AD203B41FA5}">
                      <a16:colId xmlns:a16="http://schemas.microsoft.com/office/drawing/2014/main" xmlns="" val="2313859052"/>
                    </a:ext>
                  </a:extLst>
                </a:gridCol>
              </a:tblGrid>
              <a:tr h="1536257">
                <a:tc rowSpan="3"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+mn-lt"/>
                        </a:rPr>
                        <a:t>КЛЮЧЕВЫЕ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ПАРТНЕРЫ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Туристские предприятия.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None/>
                        <a:tabLst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Экскурсионные бюро.</a:t>
                      </a:r>
                    </a:p>
                    <a:p>
                      <a:pPr marL="0" indent="0">
                        <a:buNone/>
                        <a:tabLst/>
                      </a:pPr>
                      <a:endParaRPr lang="ru-RU" sz="14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indent="0">
                        <a:buNone/>
                        <a:tabLst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Турагентские и туроператорские фирмы.</a:t>
                      </a:r>
                    </a:p>
                    <a:p>
                      <a:pPr algn="l"/>
                      <a:endParaRPr lang="ru-RU" sz="14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Музыкальные организации.</a:t>
                      </a:r>
                    </a:p>
                    <a:p>
                      <a:pPr algn="l"/>
                      <a:endParaRPr lang="ru-RU" sz="14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Бьюти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-салоны.</a:t>
                      </a:r>
                    </a:p>
                    <a:p>
                      <a:pPr algn="l"/>
                      <a:endParaRPr lang="ru-RU" sz="14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Ведущие.</a:t>
                      </a:r>
                    </a:p>
                    <a:p>
                      <a:pPr algn="l"/>
                      <a:endParaRPr lang="ru-RU" sz="14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Отели.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+mn-lt"/>
                        </a:rPr>
                        <a:t>КЛЮЧЕВЫЕ ВИДЫ ДЕЯТЕЛЬНОСТИ</a:t>
                      </a:r>
                    </a:p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1. Создание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</a:rPr>
                        <a:t>площадки для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продуктивного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отдыха людей в возрасте от 18 лет. В формате лагеря.</a:t>
                      </a:r>
                    </a:p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</a:rPr>
                        <a:t>.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Формирование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приложения для заказов, обмена информацией между клиентами, выбора программы.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+mn-lt"/>
                        </a:rPr>
                        <a:t>ЦЕННОСТНЫЕ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ПРЕДЛОЖЕНИЯ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Создание организации, предоставляющей пакет оздоровительных услуг, проведение различных развлекательных мероприятий для создания благоприятной атмосферы отдыха и уюта для людей в возрасте от 18 лет в формате</a:t>
                      </a: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лагеря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+mn-lt"/>
                        </a:rPr>
                        <a:t>ВЗАИМООТНОШЕНИЕ С КЛИЕНТАМИ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Самостоятельный подбор мероприятий и программы.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Подбор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</a:rPr>
                        <a:t>персонального предложения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места в РФ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В приложении дополнительная информация по запросу.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+mn-lt"/>
                        </a:rPr>
                        <a:t>ПОТРЕБИТЕЛЬСКИЕ СЕГМЕНТЫ</a:t>
                      </a:r>
                    </a:p>
                    <a:p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342900" indent="-342900">
                        <a:buAutoNum type="arabicPeriod"/>
                      </a:pPr>
                      <a:endParaRPr lang="ru-RU" sz="14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Население в возрасте от 18 лет.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Путешественники.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</a:rPr>
                        <a:t>Люди, открытые чему-то новому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Турагентские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</a:rPr>
                        <a:t>и туроператорские предприятия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</a:rPr>
                        <a:t>Экскурсионные бюро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</a:rPr>
                        <a:t>Предприятия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МСП бонус для своих клиентов..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342900" indent="-342900">
                        <a:buAutoNum type="arabicPeriod"/>
                      </a:pP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61595264"/>
                  </a:ext>
                </a:extLst>
              </a:tr>
              <a:tr h="12408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latin typeface="+mn-lt"/>
                        </a:rPr>
                        <a:t>КАНАЛЫ СБЫТА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="0" dirty="0">
                          <a:latin typeface="+mn-lt"/>
                        </a:rPr>
                        <a:t>Прямая продажа </a:t>
                      </a:r>
                      <a:r>
                        <a:rPr lang="ru-RU" sz="1400" b="0" dirty="0" smtClean="0">
                          <a:latin typeface="+mn-lt"/>
                        </a:rPr>
                        <a:t>услуг населению города и путешественникам.</a:t>
                      </a:r>
                      <a:endParaRPr lang="ru-RU" sz="1400" b="0" dirty="0">
                        <a:latin typeface="+mn-lt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="0" dirty="0">
                          <a:latin typeface="+mn-lt"/>
                        </a:rPr>
                        <a:t>Реклама в туристских сообществах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="0" dirty="0">
                          <a:latin typeface="+mn-lt"/>
                        </a:rPr>
                        <a:t>Сотрудничество с тур</a:t>
                      </a:r>
                      <a:r>
                        <a:rPr lang="ru-RU" sz="1400" b="0" dirty="0" smtClean="0">
                          <a:latin typeface="+mn-lt"/>
                        </a:rPr>
                        <a:t>. предприятиями </a:t>
                      </a:r>
                      <a:r>
                        <a:rPr lang="ru-RU" sz="1400" b="0" dirty="0">
                          <a:latin typeface="+mn-lt"/>
                        </a:rPr>
                        <a:t>и экскурсионными </a:t>
                      </a:r>
                      <a:r>
                        <a:rPr lang="ru-RU" sz="1400" b="0" dirty="0" smtClean="0">
                          <a:latin typeface="+mn-lt"/>
                        </a:rPr>
                        <a:t>бюро.</a:t>
                      </a:r>
                      <a:endParaRPr lang="ru-RU" sz="1400" b="0" dirty="0">
                        <a:latin typeface="+mn-lt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="0" dirty="0">
                          <a:latin typeface="+mn-lt"/>
                        </a:rPr>
                        <a:t>Заключение договоров с </a:t>
                      </a:r>
                      <a:r>
                        <a:rPr lang="ru-RU" sz="1400" b="0" dirty="0" smtClean="0">
                          <a:latin typeface="+mn-lt"/>
                        </a:rPr>
                        <a:t>предприятиями.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="0" dirty="0" smtClean="0">
                          <a:latin typeface="+mn-lt"/>
                        </a:rPr>
                        <a:t>Реклама</a:t>
                      </a:r>
                      <a:r>
                        <a:rPr lang="ru-RU" sz="1400" b="0" baseline="0" dirty="0" smtClean="0">
                          <a:latin typeface="+mn-lt"/>
                        </a:rPr>
                        <a:t> у партнеров.</a:t>
                      </a:r>
                      <a:endParaRPr lang="ru-RU" sz="1400" b="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90348704"/>
                  </a:ext>
                </a:extLst>
              </a:tr>
              <a:tr h="139913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КЛЮЧЕВЫЕ РЕСУРСЫ</a:t>
                      </a:r>
                    </a:p>
                    <a:p>
                      <a:pPr marL="4763" indent="-4763">
                        <a:buAutoNum type="arabicPeriod"/>
                        <a:tabLst/>
                      </a:pPr>
                      <a:r>
                        <a:rPr lang="ru-RU" sz="1400" b="0" dirty="0"/>
                        <a:t> Путешественники</a:t>
                      </a:r>
                    </a:p>
                    <a:p>
                      <a:pPr marL="4763" indent="-4763">
                        <a:buAutoNum type="arabicPeriod"/>
                        <a:tabLst/>
                      </a:pPr>
                      <a:r>
                        <a:rPr lang="ru-RU" sz="1400" b="0" dirty="0"/>
                        <a:t> Предприятия туристского бизнеса</a:t>
                      </a:r>
                    </a:p>
                    <a:p>
                      <a:pPr marL="4763" indent="-4763">
                        <a:buAutoNum type="arabicPeriod"/>
                        <a:tabLst/>
                      </a:pPr>
                      <a:r>
                        <a:rPr lang="ru-RU" sz="1400" b="0" dirty="0"/>
                        <a:t> Экскурсионные бюро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r>
                        <a:rPr lang="ru-RU" b="1" dirty="0"/>
                        <a:t>КАНАЛЫ СБЫТА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b="0" dirty="0"/>
                        <a:t>Прямая продажа услуг путешественникам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b="0" dirty="0"/>
                        <a:t>Реклама в туристских сообществах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b="0" dirty="0"/>
                        <a:t>Сотрудничество с </a:t>
                      </a:r>
                      <a:r>
                        <a:rPr lang="ru-RU" sz="1600" b="0" dirty="0" err="1"/>
                        <a:t>тур.предприятиями</a:t>
                      </a:r>
                      <a:r>
                        <a:rPr lang="ru-RU" sz="1600" b="0" dirty="0"/>
                        <a:t> и экскурсионными бюро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b="0" dirty="0"/>
                        <a:t>Заключение договоров с предприятиями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b="0" dirty="0"/>
                        <a:t>Договоренности с администрациями регионов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55812679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xmlns="" id="{B02CD7E0-6612-4F48-B9FC-92958E4C6B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1308504"/>
              </p:ext>
            </p:extLst>
          </p:nvPr>
        </p:nvGraphicFramePr>
        <p:xfrm>
          <a:off x="167316" y="5031342"/>
          <a:ext cx="11733531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5010">
                  <a:extLst>
                    <a:ext uri="{9D8B030D-6E8A-4147-A177-3AD203B41FA5}">
                      <a16:colId xmlns:a16="http://schemas.microsoft.com/office/drawing/2014/main" xmlns="" val="3519121850"/>
                    </a:ext>
                  </a:extLst>
                </a:gridCol>
                <a:gridCol w="7318521">
                  <a:extLst>
                    <a:ext uri="{9D8B030D-6E8A-4147-A177-3AD203B41FA5}">
                      <a16:colId xmlns:a16="http://schemas.microsoft.com/office/drawing/2014/main" xmlns="" val="3779137035"/>
                    </a:ext>
                  </a:extLst>
                </a:gridCol>
              </a:tblGrid>
              <a:tr h="126554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1. Разработка и обновление приложения; </a:t>
                      </a:r>
                    </a:p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2. Маркетинг; </a:t>
                      </a:r>
                    </a:p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3. Выплаты сотрудникам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лагеря</a:t>
                      </a:r>
                    </a:p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4. Расходы на приобретение продуктов.</a:t>
                      </a:r>
                    </a:p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5.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</a:rPr>
                        <a:t> Оплата услуг отелей.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ДОХОДЫ</a:t>
                      </a:r>
                    </a:p>
                    <a:p>
                      <a:pPr marL="15875" indent="-15875">
                        <a:buAutoNum type="arabicPeriod"/>
                        <a:tabLst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 Доходы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</a:rPr>
                        <a:t> от продажи готовых пакетов услуг.</a:t>
                      </a:r>
                      <a:endParaRPr lang="ru-RU" sz="14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5875" indent="-15875">
                        <a:buAutoNum type="arabicPeriod"/>
                        <a:tabLst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 Платная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подписка на приложение с рядом дополнительных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функций.</a:t>
                      </a:r>
                    </a:p>
                    <a:p>
                      <a:pPr marL="15875" indent="-15875">
                        <a:buAutoNum type="arabicPeriod"/>
                        <a:tabLst/>
                      </a:pP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Посредничество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в продаже экскурсий и бронировании местных объектов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размещения.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049063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1206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71120"/>
            <a:ext cx="10515600" cy="1152836"/>
          </a:xfrm>
        </p:spPr>
        <p:txBody>
          <a:bodyPr>
            <a:normAutofit/>
          </a:bodyPr>
          <a:lstStyle/>
          <a:p>
            <a:r>
              <a:rPr lang="ru-RU" sz="3200" b="1" dirty="0"/>
              <a:t>Финансовый план реализации проекта. Планирование доходов и расходов на реализацию проекта. 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>
          <a:xfrm>
            <a:off x="838197" y="1223956"/>
            <a:ext cx="3443883" cy="365125"/>
          </a:xfrm>
        </p:spPr>
        <p:txBody>
          <a:bodyPr/>
          <a:lstStyle/>
          <a:p>
            <a:r>
              <a:rPr lang="ru-RU" dirty="0" smtClean="0"/>
              <a:t>Доходы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>
          <a:xfrm>
            <a:off x="838198" y="1798320"/>
            <a:ext cx="3443883" cy="4345813"/>
          </a:xfrm>
          <a:solidFill>
            <a:schemeClr val="bg2"/>
          </a:solidFill>
        </p:spPr>
        <p:txBody>
          <a:bodyPr/>
          <a:lstStyle/>
          <a:p>
            <a:pPr algn="just"/>
            <a:r>
              <a:rPr lang="ru-RU" sz="2400" dirty="0" smtClean="0">
                <a:latin typeface="+mj-lt"/>
              </a:rPr>
              <a:t>т.к. потенциальный ежемесячный </a:t>
            </a:r>
            <a:r>
              <a:rPr lang="ru-RU" sz="2400" dirty="0">
                <a:latin typeface="+mj-lt"/>
              </a:rPr>
              <a:t>доход лагеря </a:t>
            </a:r>
            <a:r>
              <a:rPr lang="ru-RU" sz="2400" dirty="0" smtClean="0">
                <a:latin typeface="+mj-lt"/>
              </a:rPr>
              <a:t>1 млн руб., </a:t>
            </a:r>
            <a:r>
              <a:rPr lang="ru-RU" sz="2400" dirty="0">
                <a:latin typeface="+mj-lt"/>
              </a:rPr>
              <a:t>следственно в год выручка составит ≈ </a:t>
            </a:r>
            <a:r>
              <a:rPr lang="ru-RU" sz="2400" dirty="0" smtClean="0">
                <a:latin typeface="+mj-lt"/>
              </a:rPr>
              <a:t>12 млн. </a:t>
            </a:r>
            <a:r>
              <a:rPr lang="ru-RU" sz="2400" dirty="0" err="1">
                <a:latin typeface="+mj-lt"/>
              </a:rPr>
              <a:t>руб</a:t>
            </a:r>
            <a:endParaRPr lang="ru-RU" sz="2400" dirty="0">
              <a:latin typeface="+mj-lt"/>
            </a:endParaRPr>
          </a:p>
          <a:p>
            <a:pPr algn="just"/>
            <a:r>
              <a:rPr lang="ru-RU" sz="2400" dirty="0">
                <a:latin typeface="+mj-lt"/>
              </a:rPr>
              <a:t>Если представить что наш бизнес </a:t>
            </a:r>
            <a:r>
              <a:rPr lang="ru-RU" sz="2400" dirty="0" smtClean="0">
                <a:latin typeface="+mj-lt"/>
              </a:rPr>
              <a:t>масштабировался, </a:t>
            </a:r>
            <a:r>
              <a:rPr lang="ru-RU" sz="2400" dirty="0">
                <a:latin typeface="+mj-lt"/>
              </a:rPr>
              <a:t>то доход 9 таких лагерей будет ≈ 108млн рублей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7"/>
          </p:nvPr>
        </p:nvSpPr>
        <p:spPr>
          <a:xfrm>
            <a:off x="3382533" y="1223955"/>
            <a:ext cx="3443883" cy="365125"/>
          </a:xfrm>
        </p:spPr>
        <p:txBody>
          <a:bodyPr/>
          <a:lstStyle/>
          <a:p>
            <a:r>
              <a:rPr lang="ru-RU" dirty="0" smtClean="0"/>
              <a:t>Расходы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8"/>
          </p:nvPr>
        </p:nvSpPr>
        <p:spPr>
          <a:xfrm>
            <a:off x="4567097" y="1798319"/>
            <a:ext cx="1625885" cy="4345813"/>
          </a:xfrm>
        </p:spPr>
        <p:txBody>
          <a:bodyPr/>
          <a:lstStyle/>
          <a:p>
            <a:pPr algn="just"/>
            <a:r>
              <a:rPr lang="ru-RU" sz="2400" dirty="0">
                <a:latin typeface="+mj-lt"/>
              </a:rPr>
              <a:t>По нашим </a:t>
            </a:r>
            <a:r>
              <a:rPr lang="ru-RU" sz="2400" dirty="0" smtClean="0">
                <a:latin typeface="+mj-lt"/>
              </a:rPr>
              <a:t>расчётам </a:t>
            </a:r>
            <a:r>
              <a:rPr lang="ru-RU" sz="2400" dirty="0">
                <a:latin typeface="+mj-lt"/>
              </a:rPr>
              <a:t>общее количество расходов в месяц на лагерь будет ≈ 250.000, включая аренду и </a:t>
            </a:r>
            <a:r>
              <a:rPr lang="ru-RU" sz="2400" dirty="0" err="1">
                <a:latin typeface="+mj-lt"/>
              </a:rPr>
              <a:t>ком.услуги</a:t>
            </a:r>
            <a:endParaRPr lang="ru-RU" sz="2400" dirty="0">
              <a:latin typeface="+mj-lt"/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20"/>
          </p:nvPr>
        </p:nvSpPr>
        <p:spPr>
          <a:xfrm>
            <a:off x="7648807" y="1220979"/>
            <a:ext cx="3443883" cy="365125"/>
          </a:xfrm>
        </p:spPr>
        <p:txBody>
          <a:bodyPr/>
          <a:lstStyle/>
          <a:p>
            <a:r>
              <a:rPr lang="ru-RU" dirty="0" smtClean="0"/>
              <a:t>Источники привлечения ресурсов</a:t>
            </a:r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21"/>
          </p:nvPr>
        </p:nvSpPr>
        <p:spPr>
          <a:xfrm>
            <a:off x="6477998" y="1798320"/>
            <a:ext cx="5714002" cy="4345814"/>
          </a:xfrm>
          <a:solidFill>
            <a:schemeClr val="bg2"/>
          </a:solidFill>
        </p:spPr>
        <p:txBody>
          <a:bodyPr/>
          <a:lstStyle/>
          <a:p>
            <a:pPr algn="just"/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Главным фактором является нахождение спонсоров, источников привлечения ресурсов для развития </a:t>
            </a:r>
            <a:r>
              <a:rPr lang="ru-RU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стартап</a:t>
            </a: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 проекта. в нашем случае потенциальными источниками могут оказаться отели с прилагаемым </a:t>
            </a:r>
            <a:r>
              <a:rPr lang="ru-RU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спа</a:t>
            </a: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-центром, чтобы люди смогли отвлечься и достичь полного комфорта. Также различные психологические форумы тоже могут стать нашей опорой и поддержкой в качестве источника привлечения ресурсов по ряду причин. Психологические форумы подходят нашему </a:t>
            </a:r>
            <a:r>
              <a:rPr lang="ru-RU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стартапу</a:t>
            </a: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 во всех смыслах. Специалисты в каждой сфере помогут лагерю функционировать в качестве полноценного реабилитационного центра.</a:t>
            </a:r>
          </a:p>
          <a:p>
            <a:pPr algn="just"/>
            <a:r>
              <a:rPr lang="ru-R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Есть </a:t>
            </a: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еще один источник привлечения, более приземленный, - это выездные «развлечения». допустим, танцевальные и музыкальные коллективы, где наш клиент может не только чувствовать себя комфортно, но и, возможно, открыть в себе новые горизонты для начала чего-то грандиозного в своей жизни.</a:t>
            </a: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 rtl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69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7458" y="179882"/>
            <a:ext cx="10515600" cy="1044074"/>
          </a:xfrm>
        </p:spPr>
        <p:txBody>
          <a:bodyPr/>
          <a:lstStyle/>
          <a:p>
            <a:r>
              <a:rPr lang="ru-RU" b="1" dirty="0" smtClean="0"/>
              <a:t>Финансовая модель</a:t>
            </a:r>
            <a:endParaRPr lang="ru-RU" b="1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7"/>
          </p:nvPr>
        </p:nvSpPr>
        <p:spPr>
          <a:xfrm>
            <a:off x="4466032" y="1688382"/>
            <a:ext cx="3443883" cy="365125"/>
          </a:xfrm>
        </p:spPr>
        <p:txBody>
          <a:bodyPr/>
          <a:lstStyle/>
          <a:p>
            <a:r>
              <a:rPr lang="ru-RU" dirty="0" smtClean="0"/>
              <a:t>Постоянные расходы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8"/>
          </p:nvPr>
        </p:nvSpPr>
        <p:spPr>
          <a:xfrm>
            <a:off x="4466032" y="2265724"/>
            <a:ext cx="3443883" cy="3878409"/>
          </a:xfrm>
        </p:spPr>
        <p:txBody>
          <a:bodyPr/>
          <a:lstStyle/>
          <a:p>
            <a:pPr algn="just"/>
            <a:r>
              <a:rPr lang="ru-RU" sz="2400" dirty="0" smtClean="0">
                <a:latin typeface="+mj-lt"/>
              </a:rPr>
              <a:t>Аренда нежилого помещения </a:t>
            </a:r>
            <a:r>
              <a:rPr lang="en-US" sz="2400" dirty="0" smtClean="0">
                <a:latin typeface="+mj-lt"/>
              </a:rPr>
              <a:t>~ 2</a:t>
            </a:r>
            <a:r>
              <a:rPr lang="ru-RU" sz="2400" dirty="0" smtClean="0">
                <a:latin typeface="+mj-lt"/>
              </a:rPr>
              <a:t>3</a:t>
            </a:r>
            <a:r>
              <a:rPr lang="en-US" sz="2400" dirty="0" smtClean="0">
                <a:latin typeface="+mj-lt"/>
              </a:rPr>
              <a:t>0</a:t>
            </a:r>
            <a:r>
              <a:rPr lang="ru-RU" sz="2400" dirty="0" smtClean="0">
                <a:latin typeface="+mj-lt"/>
              </a:rPr>
              <a:t>.000</a:t>
            </a:r>
          </a:p>
          <a:p>
            <a:pPr algn="just"/>
            <a:r>
              <a:rPr lang="ru-RU" sz="2400" dirty="0" smtClean="0">
                <a:latin typeface="+mj-lt"/>
              </a:rPr>
              <a:t>Коммунальные платежи </a:t>
            </a:r>
            <a:r>
              <a:rPr lang="en-US" sz="2400" dirty="0" smtClean="0">
                <a:latin typeface="+mj-lt"/>
              </a:rPr>
              <a:t>~</a:t>
            </a:r>
            <a:r>
              <a:rPr lang="ru-RU" sz="2400" dirty="0" smtClean="0">
                <a:latin typeface="+mj-lt"/>
              </a:rPr>
              <a:t> 20.000</a:t>
            </a:r>
            <a:endParaRPr lang="ru-RU" sz="2400" dirty="0">
              <a:latin typeface="+mj-lt"/>
            </a:endParaRPr>
          </a:p>
          <a:p>
            <a:pPr algn="just"/>
            <a:r>
              <a:rPr lang="ru-RU" sz="2400" dirty="0" smtClean="0">
                <a:latin typeface="+mj-lt"/>
              </a:rPr>
              <a:t>Связь и интернет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~ </a:t>
            </a:r>
            <a:r>
              <a:rPr lang="ru-RU" sz="2400" dirty="0" smtClean="0">
                <a:latin typeface="+mj-lt"/>
              </a:rPr>
              <a:t>5.000</a:t>
            </a:r>
          </a:p>
          <a:p>
            <a:pPr algn="just"/>
            <a:r>
              <a:rPr lang="ru-RU" sz="2400" dirty="0" smtClean="0">
                <a:latin typeface="+mj-lt"/>
              </a:rPr>
              <a:t>Зарплата </a:t>
            </a:r>
            <a:r>
              <a:rPr lang="en-US" sz="2400" dirty="0" smtClean="0">
                <a:latin typeface="+mj-lt"/>
              </a:rPr>
              <a:t>~ </a:t>
            </a:r>
            <a:r>
              <a:rPr lang="ru-RU" sz="24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500</a:t>
            </a:r>
            <a:r>
              <a:rPr lang="ru-RU" sz="2400" dirty="0" smtClean="0">
                <a:latin typeface="+mj-lt"/>
              </a:rPr>
              <a:t>.000</a:t>
            </a:r>
          </a:p>
          <a:p>
            <a:pPr algn="just"/>
            <a:r>
              <a:rPr lang="ru-RU" sz="2400" dirty="0" smtClean="0">
                <a:latin typeface="+mj-lt"/>
              </a:rPr>
              <a:t>Реклама </a:t>
            </a:r>
            <a:r>
              <a:rPr lang="en-US" sz="2400" dirty="0" smtClean="0">
                <a:latin typeface="+mj-lt"/>
              </a:rPr>
              <a:t>~ </a:t>
            </a:r>
            <a:r>
              <a:rPr lang="ru-RU" sz="2400" dirty="0" smtClean="0">
                <a:latin typeface="+mj-lt"/>
              </a:rPr>
              <a:t>30.000</a:t>
            </a:r>
          </a:p>
          <a:p>
            <a:pPr algn="just"/>
            <a:r>
              <a:rPr lang="ru-RU" sz="2400" dirty="0" smtClean="0">
                <a:latin typeface="+mj-lt"/>
              </a:rPr>
              <a:t>Налоги </a:t>
            </a:r>
            <a:r>
              <a:rPr lang="en-US" sz="2400" dirty="0" smtClean="0">
                <a:latin typeface="+mj-lt"/>
              </a:rPr>
              <a:t>~ </a:t>
            </a:r>
            <a:r>
              <a:rPr lang="ru-RU" sz="2400" dirty="0" smtClean="0">
                <a:latin typeface="+mj-lt"/>
              </a:rPr>
              <a:t>28.000(13%)</a:t>
            </a:r>
          </a:p>
          <a:p>
            <a:pPr algn="just"/>
            <a:endParaRPr lang="ru-RU" sz="2400" dirty="0">
              <a:latin typeface="+mj-lt"/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20"/>
          </p:nvPr>
        </p:nvSpPr>
        <p:spPr>
          <a:xfrm>
            <a:off x="8019175" y="1688381"/>
            <a:ext cx="3443883" cy="365125"/>
          </a:xfrm>
        </p:spPr>
        <p:txBody>
          <a:bodyPr/>
          <a:lstStyle/>
          <a:p>
            <a:r>
              <a:rPr lang="ru-RU" dirty="0" smtClean="0"/>
              <a:t>Переменные расходы</a:t>
            </a:r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21"/>
          </p:nvPr>
        </p:nvSpPr>
        <p:spPr>
          <a:xfrm>
            <a:off x="8599738" y="2245447"/>
            <a:ext cx="3443883" cy="3859488"/>
          </a:xfrm>
        </p:spPr>
        <p:txBody>
          <a:bodyPr/>
          <a:lstStyle/>
          <a:p>
            <a:pPr algn="just"/>
            <a:r>
              <a:rPr lang="ru-RU" sz="2400" dirty="0" smtClean="0">
                <a:latin typeface="+mj-lt"/>
              </a:rPr>
              <a:t>Сырье </a:t>
            </a:r>
            <a:r>
              <a:rPr lang="en-US" sz="2400" dirty="0" smtClean="0">
                <a:latin typeface="+mj-lt"/>
              </a:rPr>
              <a:t>~ 100</a:t>
            </a:r>
            <a:r>
              <a:rPr lang="ru-RU" sz="2400" dirty="0" smtClean="0">
                <a:latin typeface="+mj-lt"/>
              </a:rPr>
              <a:t>.000</a:t>
            </a:r>
          </a:p>
          <a:p>
            <a:pPr algn="just"/>
            <a:r>
              <a:rPr lang="ru-RU" sz="2400" dirty="0" smtClean="0">
                <a:latin typeface="+mj-lt"/>
              </a:rPr>
              <a:t>Ремонт </a:t>
            </a:r>
            <a:r>
              <a:rPr lang="en-US" sz="2400" dirty="0" smtClean="0">
                <a:latin typeface="+mj-lt"/>
              </a:rPr>
              <a:t>~ </a:t>
            </a:r>
            <a:r>
              <a:rPr lang="ru-RU" sz="2400" dirty="0" smtClean="0">
                <a:latin typeface="+mj-lt"/>
              </a:rPr>
              <a:t>50.000</a:t>
            </a:r>
          </a:p>
          <a:p>
            <a:pPr algn="just"/>
            <a:r>
              <a:rPr lang="ru-RU" sz="2400" dirty="0" smtClean="0">
                <a:latin typeface="+mj-lt"/>
              </a:rPr>
              <a:t>Непредвиденные расходы </a:t>
            </a:r>
            <a:r>
              <a:rPr lang="en-US" sz="2400" dirty="0" smtClean="0">
                <a:latin typeface="+mj-lt"/>
              </a:rPr>
              <a:t>~ 50</a:t>
            </a:r>
            <a:r>
              <a:rPr lang="ru-RU" sz="2400" dirty="0" smtClean="0">
                <a:latin typeface="+mj-lt"/>
              </a:rPr>
              <a:t>.000</a:t>
            </a:r>
            <a:endParaRPr lang="ru-RU" sz="2400" dirty="0">
              <a:latin typeface="+mj-lt"/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 rtl="0"/>
              <a:t>9</a:t>
            </a:fld>
            <a:endParaRPr lang="ru-RU" dirty="0"/>
          </a:p>
        </p:txBody>
      </p:sp>
      <p:pic>
        <p:nvPicPr>
          <p:cNvPr id="16" name="Рисунок 15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38" b="1113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5621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Потенциальные доходы</a:t>
            </a:r>
            <a:endParaRPr lang="ru-RU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>
          <a:xfrm>
            <a:off x="765046" y="1553174"/>
            <a:ext cx="3443883" cy="365125"/>
          </a:xfrm>
        </p:spPr>
        <p:txBody>
          <a:bodyPr/>
          <a:lstStyle/>
          <a:p>
            <a:r>
              <a:rPr lang="ru-RU" dirty="0" smtClean="0"/>
              <a:t>Средний чек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>
          <a:xfrm>
            <a:off x="765045" y="2093976"/>
            <a:ext cx="3443883" cy="4050157"/>
          </a:xfrm>
        </p:spPr>
        <p:txBody>
          <a:bodyPr/>
          <a:lstStyle/>
          <a:p>
            <a:pPr algn="l"/>
            <a:r>
              <a:rPr lang="ru-RU" sz="2400" dirty="0" smtClean="0">
                <a:latin typeface="+mj-lt"/>
              </a:rPr>
              <a:t>Средний чек, рассчитанный на потребительскую единицу </a:t>
            </a:r>
            <a:r>
              <a:rPr lang="en-US" sz="2400" dirty="0" smtClean="0">
                <a:latin typeface="+mj-lt"/>
              </a:rPr>
              <a:t>~ 12</a:t>
            </a:r>
            <a:r>
              <a:rPr lang="ru-RU" sz="2400" dirty="0" smtClean="0">
                <a:latin typeface="+mj-lt"/>
              </a:rPr>
              <a:t>.000 </a:t>
            </a:r>
            <a:r>
              <a:rPr lang="ru-RU" sz="2400" dirty="0" err="1" smtClean="0">
                <a:latin typeface="+mj-lt"/>
              </a:rPr>
              <a:t>т.р</a:t>
            </a:r>
            <a:r>
              <a:rPr lang="ru-RU" sz="2400" dirty="0" smtClean="0">
                <a:latin typeface="+mj-lt"/>
              </a:rPr>
              <a:t>.</a:t>
            </a:r>
            <a:endParaRPr lang="ru-RU" sz="2400" dirty="0">
              <a:latin typeface="+mj-lt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7"/>
          </p:nvPr>
        </p:nvSpPr>
        <p:spPr>
          <a:xfrm>
            <a:off x="4337481" y="1553174"/>
            <a:ext cx="3443883" cy="365125"/>
          </a:xfrm>
        </p:spPr>
        <p:txBody>
          <a:bodyPr/>
          <a:lstStyle/>
          <a:p>
            <a:r>
              <a:rPr lang="ru-RU" dirty="0" smtClean="0"/>
              <a:t>Количество потребителей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8"/>
          </p:nvPr>
        </p:nvSpPr>
        <p:spPr>
          <a:xfrm>
            <a:off x="4374057" y="2093976"/>
            <a:ext cx="3407307" cy="4050158"/>
          </a:xfrm>
        </p:spPr>
        <p:txBody>
          <a:bodyPr/>
          <a:lstStyle/>
          <a:p>
            <a:pPr algn="just"/>
            <a:r>
              <a:rPr lang="ru-RU" sz="2400" dirty="0" smtClean="0">
                <a:latin typeface="+mj-lt"/>
              </a:rPr>
              <a:t>Предполагаемое количество посетителей за одну смену – 50-60 чел.</a:t>
            </a:r>
            <a:endParaRPr lang="ru-RU" sz="2400" dirty="0">
              <a:latin typeface="+mj-lt"/>
            </a:endParaRPr>
          </a:p>
        </p:txBody>
      </p:sp>
      <p:pic>
        <p:nvPicPr>
          <p:cNvPr id="14" name="Рисунок 13"/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38" b="11138"/>
          <a:stretch>
            <a:fillRect/>
          </a:stretch>
        </p:blipFill>
        <p:spPr/>
      </p:pic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 rtl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598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Unit </a:t>
            </a:r>
            <a:r>
              <a:rPr lang="ru-RU" b="1" dirty="0" smtClean="0"/>
              <a:t>экономика</a:t>
            </a:r>
            <a:endParaRPr lang="ru-RU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>
          <a:xfrm>
            <a:off x="874593" y="1582070"/>
            <a:ext cx="3443883" cy="365125"/>
          </a:xfrm>
        </p:spPr>
        <p:txBody>
          <a:bodyPr/>
          <a:lstStyle/>
          <a:p>
            <a:r>
              <a:rPr lang="ru-RU" dirty="0" smtClean="0"/>
              <a:t>Реклама в социальных сетях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>
          <a:xfrm>
            <a:off x="838198" y="2203704"/>
            <a:ext cx="3480278" cy="3940429"/>
          </a:xfrm>
        </p:spPr>
        <p:txBody>
          <a:bodyPr/>
          <a:lstStyle/>
          <a:p>
            <a:r>
              <a:rPr lang="ru-RU" sz="2800" b="1" i="1" dirty="0" smtClean="0"/>
              <a:t>30.000 руб.</a:t>
            </a:r>
            <a:endParaRPr lang="ru-RU" sz="2800" b="1" i="1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7"/>
          </p:nvPr>
        </p:nvSpPr>
        <p:spPr>
          <a:xfrm>
            <a:off x="4466032" y="1723984"/>
            <a:ext cx="3443883" cy="365125"/>
          </a:xfrm>
        </p:spPr>
        <p:txBody>
          <a:bodyPr/>
          <a:lstStyle/>
          <a:p>
            <a:r>
              <a:rPr lang="ru-RU" dirty="0" smtClean="0"/>
              <a:t>Сотрудничество с </a:t>
            </a:r>
            <a:r>
              <a:rPr lang="ru-RU" dirty="0" err="1" smtClean="0"/>
              <a:t>блогерами</a:t>
            </a:r>
            <a:r>
              <a:rPr lang="ru-RU" dirty="0" smtClean="0"/>
              <a:t> по всей России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8"/>
          </p:nvPr>
        </p:nvSpPr>
        <p:spPr>
          <a:xfrm>
            <a:off x="4466031" y="2203704"/>
            <a:ext cx="3443883" cy="3940429"/>
          </a:xfrm>
        </p:spPr>
        <p:txBody>
          <a:bodyPr/>
          <a:lstStyle/>
          <a:p>
            <a:r>
              <a:rPr lang="ru-RU" sz="2800" b="1" i="1" dirty="0" smtClean="0"/>
              <a:t>20.000 </a:t>
            </a:r>
            <a:r>
              <a:rPr lang="ru-RU" sz="2800" b="1" i="1" dirty="0" err="1" smtClean="0"/>
              <a:t>руб</a:t>
            </a:r>
            <a:endParaRPr lang="ru-RU" sz="2800" b="1" i="1" dirty="0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9"/>
          </p:nvPr>
        </p:nvSpPr>
        <p:spPr>
          <a:xfrm>
            <a:off x="11000232" y="256428"/>
            <a:ext cx="810766" cy="568155"/>
          </a:xfrm>
        </p:spPr>
      </p:sp>
      <p:sp>
        <p:nvSpPr>
          <p:cNvPr id="10" name="Текст 9"/>
          <p:cNvSpPr>
            <a:spLocks noGrp="1"/>
          </p:cNvSpPr>
          <p:nvPr>
            <p:ph type="body" sz="quarter" idx="20"/>
          </p:nvPr>
        </p:nvSpPr>
        <p:spPr>
          <a:xfrm>
            <a:off x="8080137" y="1723984"/>
            <a:ext cx="3443883" cy="365125"/>
          </a:xfrm>
        </p:spPr>
        <p:txBody>
          <a:bodyPr/>
          <a:lstStyle/>
          <a:p>
            <a:r>
              <a:rPr lang="ru-RU" dirty="0" smtClean="0"/>
              <a:t>Цена привлечения 1 клиента = 714 руб.</a:t>
            </a:r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21"/>
          </p:nvPr>
        </p:nvSpPr>
        <p:spPr>
          <a:xfrm>
            <a:off x="8080137" y="2203704"/>
            <a:ext cx="3443883" cy="3940429"/>
          </a:xfrm>
        </p:spPr>
        <p:txBody>
          <a:bodyPr/>
          <a:lstStyle/>
          <a:p>
            <a:r>
              <a:rPr lang="ru-RU" dirty="0" smtClean="0"/>
              <a:t>Реклама = 50.000</a:t>
            </a:r>
          </a:p>
          <a:p>
            <a:r>
              <a:rPr lang="ru-RU" dirty="0" smtClean="0"/>
              <a:t>Пришло 100</a:t>
            </a:r>
          </a:p>
          <a:p>
            <a:r>
              <a:rPr lang="ru-RU" dirty="0" smtClean="0"/>
              <a:t>Воспользовались услугой 70</a:t>
            </a:r>
            <a:endParaRPr lang="ru-RU" dirty="0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 rtl="0"/>
              <a:t>11</a:t>
            </a:fld>
            <a:endParaRPr lang="ru-RU" dirty="0"/>
          </a:p>
        </p:txBody>
      </p:sp>
      <p:pic>
        <p:nvPicPr>
          <p:cNvPr id="19" name="Рисунок 18"/>
          <p:cNvPicPr>
            <a:picLocks noGrp="1" noChangeAspect="1"/>
          </p:cNvPicPr>
          <p:nvPr>
            <p:ph type="pic"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1" b="15481"/>
          <a:stretch>
            <a:fillRect/>
          </a:stretch>
        </p:blipFill>
        <p:spPr>
          <a:xfrm>
            <a:off x="202918" y="3135313"/>
            <a:ext cx="4910638" cy="3722687"/>
          </a:xfrm>
        </p:spPr>
      </p:pic>
      <p:sp>
        <p:nvSpPr>
          <p:cNvPr id="14" name="Нижний колонтитул 5"/>
          <p:cNvSpPr txBox="1">
            <a:spLocks/>
          </p:cNvSpPr>
          <p:nvPr/>
        </p:nvSpPr>
        <p:spPr>
          <a:xfrm>
            <a:off x="5394035" y="4049023"/>
            <a:ext cx="6416963" cy="8172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ru-RU"/>
            </a:defPPr>
            <a:lvl1pPr marL="0" algn="r" defTabSz="914400" rtl="0" eaLnBrk="1" latinLnBrk="0" hangingPunct="1">
              <a:defRPr lang="ru-RU" sz="1200" kern="120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500" b="1" dirty="0" smtClean="0">
                <a:solidFill>
                  <a:schemeClr val="tx1"/>
                </a:solidFill>
              </a:rPr>
              <a:t>Соответственно, один клиент при посещении кафе должен потратить не менее 714 руб., но желательно естественно больше</a:t>
            </a:r>
            <a:endParaRPr lang="ru-RU" sz="2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98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98F0FCB-1E61-C00B-BA34-780E58203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6462" y="66873"/>
            <a:ext cx="6120757" cy="1325563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r>
              <a:rPr lang="ru-RU" b="1" dirty="0" smtClean="0"/>
              <a:t>Текущие результаты:</a:t>
            </a:r>
            <a:endParaRPr lang="ru-RU" b="1" dirty="0"/>
          </a:p>
        </p:txBody>
      </p:sp>
      <p:sp>
        <p:nvSpPr>
          <p:cNvPr id="16" name="Номер слайда 15">
            <a:extLst>
              <a:ext uri="{FF2B5EF4-FFF2-40B4-BE49-F238E27FC236}">
                <a16:creationId xmlns:a16="http://schemas.microsoft.com/office/drawing/2014/main" xmlns="" id="{4E6BE829-E003-5D1A-04DB-381B9B9B5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 rtl="0"/>
              <a:t>12</a:t>
            </a:fld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43" b="21043"/>
          <a:stretch>
            <a:fillRect/>
          </a:stretch>
        </p:blipFill>
        <p:spPr>
          <a:xfrm>
            <a:off x="0" y="729655"/>
            <a:ext cx="6193531" cy="5380200"/>
          </a:xfrm>
        </p:spPr>
      </p:pic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>
          <a:xfrm>
            <a:off x="6463144" y="1392436"/>
            <a:ext cx="5424055" cy="5626696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Проведено 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проблемное интервью и опрос</a:t>
            </a: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ru-RU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Планово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 рассчитана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unit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экономика.</a:t>
            </a:r>
          </a:p>
          <a:p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3. В разработке находится демо-версия приложения</a:t>
            </a: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4. Разработана концепция и стратегия развития.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107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049238" y="354319"/>
            <a:ext cx="3937416" cy="520747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План развития</a:t>
            </a: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40" b="28640"/>
          <a:stretch>
            <a:fillRect/>
          </a:stretch>
        </p:blipFill>
        <p:spPr>
          <a:xfrm>
            <a:off x="259186" y="614693"/>
            <a:ext cx="6471398" cy="3853398"/>
          </a:xfrm>
        </p:spPr>
      </p:pic>
      <p:sp>
        <p:nvSpPr>
          <p:cNvPr id="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000746" y="1216890"/>
            <a:ext cx="4699417" cy="364605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1. Разработка </a:t>
            </a:r>
            <a:r>
              <a:rPr lang="ru-RU" dirty="0">
                <a:solidFill>
                  <a:schemeClr val="tx1"/>
                </a:solidFill>
              </a:rPr>
              <a:t>и тестирование </a:t>
            </a:r>
            <a:r>
              <a:rPr lang="ru-RU" dirty="0" smtClean="0">
                <a:solidFill>
                  <a:schemeClr val="tx1"/>
                </a:solidFill>
              </a:rPr>
              <a:t>приложения.</a:t>
            </a:r>
          </a:p>
          <a:p>
            <a:r>
              <a:rPr lang="ru-RU" dirty="0">
                <a:solidFill>
                  <a:schemeClr val="tx1"/>
                </a:solidFill>
              </a:rPr>
              <a:t>2. Заключение предварительных договоров с </a:t>
            </a:r>
            <a:r>
              <a:rPr lang="ru-RU" dirty="0" smtClean="0">
                <a:solidFill>
                  <a:schemeClr val="tx1"/>
                </a:solidFill>
              </a:rPr>
              <a:t>отелями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3. Подбор квалифицированных сотрудников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4. Пакет маркетинговых услуг.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5. Регистрация правовой формы деятельности.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9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597" y="95535"/>
            <a:ext cx="78736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56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4910315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ustom 7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B09D"/>
      </a:accent1>
      <a:accent2>
        <a:srgbClr val="FFD7C7"/>
      </a:accent2>
      <a:accent3>
        <a:srgbClr val="FFE9E0"/>
      </a:accent3>
      <a:accent4>
        <a:srgbClr val="55736D"/>
      </a:accent4>
      <a:accent5>
        <a:srgbClr val="88A88E"/>
      </a:accent5>
      <a:accent6>
        <a:srgbClr val="E6FFFB"/>
      </a:accent6>
      <a:hlink>
        <a:srgbClr val="0563C1"/>
      </a:hlink>
      <a:folHlink>
        <a:srgbClr val="954F72"/>
      </a:folHlink>
    </a:clrScheme>
    <a:fontScheme name="Custom 116">
      <a:majorFont>
        <a:latin typeface="Times New Roman"/>
        <a:ea typeface=""/>
        <a:cs typeface="Times New Roman"/>
      </a:majorFont>
      <a:minorFont>
        <a:latin typeface="Source Sans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t">
        <a:normAutofit/>
      </a:bodyPr>
      <a:lstStyle>
        <a:defPPr algn="l">
          <a:defRPr sz="20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Light Pitch Deck_tm66722518_Win32_JB_SL_v3" id="{F88C4BC3-D7CC-4809-9A20-83B96B306E67}" vid="{C89703AC-DCB6-4757-83A4-6B2EB7B7FA67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6" ma:contentTypeDescription="Create a new document." ma:contentTypeScope="" ma:versionID="ac37c1753acd5e330d2062ccec26ea66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340c7101c92c5120abd06486f9454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002C4C2A-98AF-4F44-87FB-737853E0B3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D9E8F16-C70D-4320-9F02-A473A6DD95B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8644C53-B50B-47D5-A1A0-9BA6ECC6200F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893</Words>
  <Application>Microsoft Office PowerPoint</Application>
  <PresentationFormat>Широкоэкранный</PresentationFormat>
  <Paragraphs>133</Paragraphs>
  <Slides>15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Arial</vt:lpstr>
      <vt:lpstr>Calibri</vt:lpstr>
      <vt:lpstr>Calibri Light</vt:lpstr>
      <vt:lpstr>Inter</vt:lpstr>
      <vt:lpstr>Source Sans Pro Light</vt:lpstr>
      <vt:lpstr>Source Sans Pro SemiBold</vt:lpstr>
      <vt:lpstr>Times New Roman</vt:lpstr>
      <vt:lpstr>Wingdings</vt:lpstr>
      <vt:lpstr>Тема Office</vt:lpstr>
      <vt:lpstr>Презентация PowerPoint</vt:lpstr>
      <vt:lpstr>Актуальность</vt:lpstr>
      <vt:lpstr>Проблема</vt:lpstr>
      <vt:lpstr>Решение</vt:lpstr>
      <vt:lpstr>Презентация PowerPoint</vt:lpstr>
      <vt:lpstr>Результаты проведения проблемного интервью и опроса</vt:lpstr>
      <vt:lpstr>Бизнес-модель</vt:lpstr>
      <vt:lpstr>Финансовый план реализации проекта. Планирование доходов и расходов на реализацию проекта. </vt:lpstr>
      <vt:lpstr>Финансовая модель</vt:lpstr>
      <vt:lpstr>Потенциальные доходы</vt:lpstr>
      <vt:lpstr>Unit экономика</vt:lpstr>
      <vt:lpstr>Текущие результаты:</vt:lpstr>
      <vt:lpstr>План развития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2023-02-02T07:57:33Z</dcterms:created>
  <dcterms:modified xsi:type="dcterms:W3CDTF">2023-11-27T08:57:44Z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