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75" r:id="rId3"/>
    <p:sldId id="257" r:id="rId4"/>
    <p:sldId id="258" r:id="rId5"/>
    <p:sldId id="260" r:id="rId6"/>
    <p:sldId id="261" r:id="rId7"/>
    <p:sldId id="259" r:id="rId8"/>
    <p:sldId id="262" r:id="rId9"/>
    <p:sldId id="268" r:id="rId10"/>
    <p:sldId id="269" r:id="rId11"/>
    <p:sldId id="264" r:id="rId12"/>
    <p:sldId id="270" r:id="rId13"/>
    <p:sldId id="266" r:id="rId14"/>
    <p:sldId id="267" r:id="rId15"/>
    <p:sldId id="272" r:id="rId16"/>
    <p:sldId id="273" r:id="rId17"/>
    <p:sldId id="274" r:id="rId18"/>
  </p:sldIdLst>
  <p:sldSz cx="9144000" cy="5143500" type="screen16x9"/>
  <p:notesSz cx="6858000" cy="9144000"/>
  <p:embeddedFontLst>
    <p:embeddedFont>
      <p:font typeface="Montserrat" panose="020B0604020202020204" charset="-52"/>
      <p:regular r:id="rId20"/>
      <p:bold r:id="rId21"/>
      <p:italic r:id="rId22"/>
      <p:boldItalic r:id="rId23"/>
    </p:embeddedFont>
    <p:embeddedFont>
      <p:font typeface="Montserrat Light" panose="020B0604020202020204" charset="-52"/>
      <p:regular r:id="rId24"/>
      <p:bold r:id="rId25"/>
      <p:italic r:id="rId26"/>
      <p:boldItalic r:id="rId27"/>
    </p:embeddedFont>
    <p:embeddedFont>
      <p:font typeface="Roboto" panose="020B0604020202020204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go/ZyatE64+tAvULbMRtD2y2Ax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E18F"/>
    <a:srgbClr val="85FF6D"/>
    <a:srgbClr val="0097A7"/>
    <a:srgbClr val="00CD5F"/>
    <a:srgbClr val="2AF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807" y="8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C2E268-16B2-4D74-A8D0-39711D780E2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0844B7-3B2E-4833-92BA-76042170CB9D}">
      <dgm:prSet phldrT="[Текст]"/>
      <dgm:spPr/>
      <dgm:t>
        <a:bodyPr/>
        <a:lstStyle/>
        <a:p>
          <a:r>
            <a:rPr lang="ru-RU" dirty="0" smtClean="0"/>
            <a:t>Дороговизна полётных часов </a:t>
          </a:r>
          <a:endParaRPr lang="ru-RU" dirty="0"/>
        </a:p>
      </dgm:t>
    </dgm:pt>
    <dgm:pt modelId="{B15D3934-A02A-4B82-A9DA-BA98B28D2B80}" type="parTrans" cxnId="{81914BBF-5FC9-479A-8D4D-BFBC5CDF2B6A}">
      <dgm:prSet/>
      <dgm:spPr/>
      <dgm:t>
        <a:bodyPr/>
        <a:lstStyle/>
        <a:p>
          <a:endParaRPr lang="ru-RU"/>
        </a:p>
      </dgm:t>
    </dgm:pt>
    <dgm:pt modelId="{59C4E1A6-FAEE-4D90-986C-ADB78F7E9FA5}" type="sibTrans" cxnId="{81914BBF-5FC9-479A-8D4D-BFBC5CDF2B6A}">
      <dgm:prSet/>
      <dgm:spPr/>
      <dgm:t>
        <a:bodyPr/>
        <a:lstStyle/>
        <a:p>
          <a:endParaRPr lang="ru-RU"/>
        </a:p>
      </dgm:t>
    </dgm:pt>
    <dgm:pt modelId="{794D6AC6-0C4C-45EE-87F6-B79B2B55177F}">
      <dgm:prSet phldrT="[Текст]"/>
      <dgm:spPr/>
      <dgm:t>
        <a:bodyPr/>
        <a:lstStyle/>
        <a:p>
          <a:r>
            <a:rPr lang="ru-RU" dirty="0" smtClean="0"/>
            <a:t>Отсутствие простой системы контроля за урожаем </a:t>
          </a:r>
          <a:endParaRPr lang="ru-RU" dirty="0"/>
        </a:p>
      </dgm:t>
    </dgm:pt>
    <dgm:pt modelId="{7FF153A8-BC93-4A77-8F80-D383B8A672C4}" type="parTrans" cxnId="{C89BAEDE-E5A3-4BD6-8986-F5608975A2A1}">
      <dgm:prSet/>
      <dgm:spPr/>
      <dgm:t>
        <a:bodyPr/>
        <a:lstStyle/>
        <a:p>
          <a:endParaRPr lang="ru-RU"/>
        </a:p>
      </dgm:t>
    </dgm:pt>
    <dgm:pt modelId="{A439FA44-6E3B-48B4-9CF9-5A96B849DA3E}" type="sibTrans" cxnId="{C89BAEDE-E5A3-4BD6-8986-F5608975A2A1}">
      <dgm:prSet/>
      <dgm:spPr/>
      <dgm:t>
        <a:bodyPr/>
        <a:lstStyle/>
        <a:p>
          <a:endParaRPr lang="ru-RU"/>
        </a:p>
      </dgm:t>
    </dgm:pt>
    <dgm:pt modelId="{95A60AB2-41FB-4590-8DB3-8A92743DCEEE}">
      <dgm:prSet phldrT="[Текст]"/>
      <dgm:spPr/>
      <dgm:t>
        <a:bodyPr/>
        <a:lstStyle/>
        <a:p>
          <a:r>
            <a:rPr lang="ru-RU" dirty="0" smtClean="0"/>
            <a:t>Большие цены на </a:t>
          </a:r>
          <a:r>
            <a:rPr lang="ru-RU" dirty="0" err="1" smtClean="0"/>
            <a:t>аргодроны</a:t>
          </a:r>
          <a:endParaRPr lang="ru-RU" dirty="0"/>
        </a:p>
      </dgm:t>
    </dgm:pt>
    <dgm:pt modelId="{5B01BC52-E2AA-40DD-9ED0-ED14613BA1CA}" type="parTrans" cxnId="{0C85F632-CB77-441C-BACA-4F1D4FDB7D62}">
      <dgm:prSet/>
      <dgm:spPr/>
      <dgm:t>
        <a:bodyPr/>
        <a:lstStyle/>
        <a:p>
          <a:endParaRPr lang="ru-RU"/>
        </a:p>
      </dgm:t>
    </dgm:pt>
    <dgm:pt modelId="{B9E68A69-BB49-4DC7-AE25-A6B24CD3E5B4}" type="sibTrans" cxnId="{0C85F632-CB77-441C-BACA-4F1D4FDB7D62}">
      <dgm:prSet/>
      <dgm:spPr/>
      <dgm:t>
        <a:bodyPr/>
        <a:lstStyle/>
        <a:p>
          <a:endParaRPr lang="ru-RU"/>
        </a:p>
      </dgm:t>
    </dgm:pt>
    <dgm:pt modelId="{1E65F736-B62A-444F-8356-1B8C42A13ACE}">
      <dgm:prSet phldrT="[Текст]"/>
      <dgm:spPr/>
      <dgm:t>
        <a:bodyPr/>
        <a:lstStyle/>
        <a:p>
          <a:r>
            <a:rPr lang="ru-RU" dirty="0" smtClean="0"/>
            <a:t>Дороговизна удобрения и полива территории</a:t>
          </a:r>
          <a:endParaRPr lang="ru-RU" dirty="0"/>
        </a:p>
      </dgm:t>
    </dgm:pt>
    <dgm:pt modelId="{565F608C-858D-4246-9B3F-2371A4D0A487}" type="parTrans" cxnId="{AB46E8EF-0CD2-4431-A145-94217927136C}">
      <dgm:prSet/>
      <dgm:spPr/>
      <dgm:t>
        <a:bodyPr/>
        <a:lstStyle/>
        <a:p>
          <a:endParaRPr lang="ru-RU"/>
        </a:p>
      </dgm:t>
    </dgm:pt>
    <dgm:pt modelId="{708D8937-4255-4993-B0F0-6E62649307FC}" type="sibTrans" cxnId="{AB46E8EF-0CD2-4431-A145-94217927136C}">
      <dgm:prSet/>
      <dgm:spPr/>
      <dgm:t>
        <a:bodyPr/>
        <a:lstStyle/>
        <a:p>
          <a:endParaRPr lang="ru-RU"/>
        </a:p>
      </dgm:t>
    </dgm:pt>
    <dgm:pt modelId="{F4101F2D-2226-4743-AF38-C2C1CA3E8697}" type="pres">
      <dgm:prSet presAssocID="{F2C2E268-16B2-4D74-A8D0-39711D780E27}" presName="diagram" presStyleCnt="0">
        <dgm:presLayoutVars>
          <dgm:dir/>
          <dgm:resizeHandles val="exact"/>
        </dgm:presLayoutVars>
      </dgm:prSet>
      <dgm:spPr/>
    </dgm:pt>
    <dgm:pt modelId="{0BE25B70-97D6-484B-A189-22F6C4C0B8DB}" type="pres">
      <dgm:prSet presAssocID="{D30844B7-3B2E-4833-92BA-76042170CB9D}" presName="node" presStyleLbl="node1" presStyleIdx="0" presStyleCnt="4" custLinFactNeighborX="-43263" custLinFactNeighborY="-145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FFC7B5-9133-4441-AEAB-0D7D76E4B010}" type="pres">
      <dgm:prSet presAssocID="{59C4E1A6-FAEE-4D90-986C-ADB78F7E9FA5}" presName="sibTrans" presStyleCnt="0"/>
      <dgm:spPr/>
    </dgm:pt>
    <dgm:pt modelId="{51347D25-BEAC-4F1D-BBF1-E0E3BF2412EB}" type="pres">
      <dgm:prSet presAssocID="{794D6AC6-0C4C-45EE-87F6-B79B2B55177F}" presName="node" presStyleLbl="node1" presStyleIdx="1" presStyleCnt="4" custLinFactNeighborX="34804" custLinFactNeighborY="-51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AB0DA8-0BED-4C73-A5E9-2BF3654266D2}" type="pres">
      <dgm:prSet presAssocID="{A439FA44-6E3B-48B4-9CF9-5A96B849DA3E}" presName="sibTrans" presStyleCnt="0"/>
      <dgm:spPr/>
    </dgm:pt>
    <dgm:pt modelId="{78AD762A-9216-471A-81F9-EB994600E76C}" type="pres">
      <dgm:prSet presAssocID="{95A60AB2-41FB-4590-8DB3-8A92743DCEEE}" presName="node" presStyleLbl="node1" presStyleIdx="2" presStyleCnt="4" custLinFactNeighborX="-34370" custLinFactNeighborY="145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A1AA0D-5521-4115-BE80-A335AC21B485}" type="pres">
      <dgm:prSet presAssocID="{B9E68A69-BB49-4DC7-AE25-A6B24CD3E5B4}" presName="sibTrans" presStyleCnt="0"/>
      <dgm:spPr/>
    </dgm:pt>
    <dgm:pt modelId="{E9B500B9-1568-48C2-B5AF-FFC5A2853B8C}" type="pres">
      <dgm:prSet presAssocID="{1E65F736-B62A-444F-8356-1B8C42A13ACE}" presName="node" presStyleLbl="node1" presStyleIdx="3" presStyleCnt="4" custLinFactNeighborX="42396" custLinFactNeighborY="160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B36201-F4C1-4B43-A720-5500507025F6}" type="presOf" srcId="{95A60AB2-41FB-4590-8DB3-8A92743DCEEE}" destId="{78AD762A-9216-471A-81F9-EB994600E76C}" srcOrd="0" destOrd="0" presId="urn:microsoft.com/office/officeart/2005/8/layout/default"/>
    <dgm:cxn modelId="{1E4A1FE4-166E-4A00-9289-EA6CC9395242}" type="presOf" srcId="{F2C2E268-16B2-4D74-A8D0-39711D780E27}" destId="{F4101F2D-2226-4743-AF38-C2C1CA3E8697}" srcOrd="0" destOrd="0" presId="urn:microsoft.com/office/officeart/2005/8/layout/default"/>
    <dgm:cxn modelId="{FD05856F-EAE3-4107-9246-AAA42C61A757}" type="presOf" srcId="{1E65F736-B62A-444F-8356-1B8C42A13ACE}" destId="{E9B500B9-1568-48C2-B5AF-FFC5A2853B8C}" srcOrd="0" destOrd="0" presId="urn:microsoft.com/office/officeart/2005/8/layout/default"/>
    <dgm:cxn modelId="{81914BBF-5FC9-479A-8D4D-BFBC5CDF2B6A}" srcId="{F2C2E268-16B2-4D74-A8D0-39711D780E27}" destId="{D30844B7-3B2E-4833-92BA-76042170CB9D}" srcOrd="0" destOrd="0" parTransId="{B15D3934-A02A-4B82-A9DA-BA98B28D2B80}" sibTransId="{59C4E1A6-FAEE-4D90-986C-ADB78F7E9FA5}"/>
    <dgm:cxn modelId="{0C85F632-CB77-441C-BACA-4F1D4FDB7D62}" srcId="{F2C2E268-16B2-4D74-A8D0-39711D780E27}" destId="{95A60AB2-41FB-4590-8DB3-8A92743DCEEE}" srcOrd="2" destOrd="0" parTransId="{5B01BC52-E2AA-40DD-9ED0-ED14613BA1CA}" sibTransId="{B9E68A69-BB49-4DC7-AE25-A6B24CD3E5B4}"/>
    <dgm:cxn modelId="{7B440C89-11EF-4B8A-8738-FD3C469F840F}" type="presOf" srcId="{D30844B7-3B2E-4833-92BA-76042170CB9D}" destId="{0BE25B70-97D6-484B-A189-22F6C4C0B8DB}" srcOrd="0" destOrd="0" presId="urn:microsoft.com/office/officeart/2005/8/layout/default"/>
    <dgm:cxn modelId="{72976635-EB67-456A-865D-2AA352C0F664}" type="presOf" srcId="{794D6AC6-0C4C-45EE-87F6-B79B2B55177F}" destId="{51347D25-BEAC-4F1D-BBF1-E0E3BF2412EB}" srcOrd="0" destOrd="0" presId="urn:microsoft.com/office/officeart/2005/8/layout/default"/>
    <dgm:cxn modelId="{C89BAEDE-E5A3-4BD6-8986-F5608975A2A1}" srcId="{F2C2E268-16B2-4D74-A8D0-39711D780E27}" destId="{794D6AC6-0C4C-45EE-87F6-B79B2B55177F}" srcOrd="1" destOrd="0" parTransId="{7FF153A8-BC93-4A77-8F80-D383B8A672C4}" sibTransId="{A439FA44-6E3B-48B4-9CF9-5A96B849DA3E}"/>
    <dgm:cxn modelId="{AB46E8EF-0CD2-4431-A145-94217927136C}" srcId="{F2C2E268-16B2-4D74-A8D0-39711D780E27}" destId="{1E65F736-B62A-444F-8356-1B8C42A13ACE}" srcOrd="3" destOrd="0" parTransId="{565F608C-858D-4246-9B3F-2371A4D0A487}" sibTransId="{708D8937-4255-4993-B0F0-6E62649307FC}"/>
    <dgm:cxn modelId="{DDA41A5E-E1C3-47E0-AE7A-5940EDB9D79E}" type="presParOf" srcId="{F4101F2D-2226-4743-AF38-C2C1CA3E8697}" destId="{0BE25B70-97D6-484B-A189-22F6C4C0B8DB}" srcOrd="0" destOrd="0" presId="urn:microsoft.com/office/officeart/2005/8/layout/default"/>
    <dgm:cxn modelId="{52DA2734-7A2A-4006-92DD-396E1C56B1A1}" type="presParOf" srcId="{F4101F2D-2226-4743-AF38-C2C1CA3E8697}" destId="{77FFC7B5-9133-4441-AEAB-0D7D76E4B010}" srcOrd="1" destOrd="0" presId="urn:microsoft.com/office/officeart/2005/8/layout/default"/>
    <dgm:cxn modelId="{6AF8A349-026C-4707-92FE-D5563CC7F3AE}" type="presParOf" srcId="{F4101F2D-2226-4743-AF38-C2C1CA3E8697}" destId="{51347D25-BEAC-4F1D-BBF1-E0E3BF2412EB}" srcOrd="2" destOrd="0" presId="urn:microsoft.com/office/officeart/2005/8/layout/default"/>
    <dgm:cxn modelId="{8EFC786C-21DE-4D9F-A9B9-476051EB97B9}" type="presParOf" srcId="{F4101F2D-2226-4743-AF38-C2C1CA3E8697}" destId="{39AB0DA8-0BED-4C73-A5E9-2BF3654266D2}" srcOrd="3" destOrd="0" presId="urn:microsoft.com/office/officeart/2005/8/layout/default"/>
    <dgm:cxn modelId="{B5300BB2-63C4-4578-AEFE-68C71C2D0F0A}" type="presParOf" srcId="{F4101F2D-2226-4743-AF38-C2C1CA3E8697}" destId="{78AD762A-9216-471A-81F9-EB994600E76C}" srcOrd="4" destOrd="0" presId="urn:microsoft.com/office/officeart/2005/8/layout/default"/>
    <dgm:cxn modelId="{25D1BA71-BACE-4F99-A546-1CA7CD3FABAA}" type="presParOf" srcId="{F4101F2D-2226-4743-AF38-C2C1CA3E8697}" destId="{34A1AA0D-5521-4115-BE80-A335AC21B485}" srcOrd="5" destOrd="0" presId="urn:microsoft.com/office/officeart/2005/8/layout/default"/>
    <dgm:cxn modelId="{B8F0040C-D862-450F-9F04-A77F4B85F90E}" type="presParOf" srcId="{F4101F2D-2226-4743-AF38-C2C1CA3E8697}" destId="{E9B500B9-1568-48C2-B5AF-FFC5A2853B8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A86B7C-D468-4100-89E6-FA7D1611931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C440E4E-6DBA-4EE0-B514-4BEC9B9FE09C}">
      <dgm:prSet phldrT="[Текст]"/>
      <dgm:spPr/>
      <dgm:t>
        <a:bodyPr/>
        <a:lstStyle/>
        <a:p>
          <a:r>
            <a:rPr lang="ru-RU" dirty="0" smtClean="0"/>
            <a:t>1 половина 2024г.</a:t>
          </a:r>
          <a:endParaRPr lang="ru-RU" dirty="0"/>
        </a:p>
      </dgm:t>
    </dgm:pt>
    <dgm:pt modelId="{51F3363A-A8D9-44DB-9CC6-F7294C119188}" type="parTrans" cxnId="{BF61EC02-7A08-4DF9-9B34-74A0589195B4}">
      <dgm:prSet/>
      <dgm:spPr/>
      <dgm:t>
        <a:bodyPr/>
        <a:lstStyle/>
        <a:p>
          <a:endParaRPr lang="ru-RU"/>
        </a:p>
      </dgm:t>
    </dgm:pt>
    <dgm:pt modelId="{01D89126-F6BE-42A8-928C-AF70A72B433D}" type="sibTrans" cxnId="{BF61EC02-7A08-4DF9-9B34-74A0589195B4}">
      <dgm:prSet/>
      <dgm:spPr/>
      <dgm:t>
        <a:bodyPr/>
        <a:lstStyle/>
        <a:p>
          <a:endParaRPr lang="ru-RU"/>
        </a:p>
      </dgm:t>
    </dgm:pt>
    <dgm:pt modelId="{422460F4-F0BE-4217-A14F-7871206B97A3}">
      <dgm:prSet phldrT="[Текст]"/>
      <dgm:spPr/>
      <dgm:t>
        <a:bodyPr/>
        <a:lstStyle/>
        <a:p>
          <a:r>
            <a:rPr lang="ru-RU" dirty="0" smtClean="0"/>
            <a:t>2 половина 2024г.</a:t>
          </a:r>
          <a:endParaRPr lang="ru-RU" dirty="0"/>
        </a:p>
      </dgm:t>
    </dgm:pt>
    <dgm:pt modelId="{00320E90-9661-422F-B290-4E68A77D52A6}" type="parTrans" cxnId="{6A9A1FF3-2CC7-43DC-819A-E9374E585E6B}">
      <dgm:prSet/>
      <dgm:spPr/>
      <dgm:t>
        <a:bodyPr/>
        <a:lstStyle/>
        <a:p>
          <a:endParaRPr lang="ru-RU"/>
        </a:p>
      </dgm:t>
    </dgm:pt>
    <dgm:pt modelId="{EE5659A1-0BF0-4B4F-8536-706819ECBEFA}" type="sibTrans" cxnId="{6A9A1FF3-2CC7-43DC-819A-E9374E585E6B}">
      <dgm:prSet/>
      <dgm:spPr/>
      <dgm:t>
        <a:bodyPr/>
        <a:lstStyle/>
        <a:p>
          <a:endParaRPr lang="ru-RU"/>
        </a:p>
      </dgm:t>
    </dgm:pt>
    <dgm:pt modelId="{1908295D-996C-4E49-B39D-8118D011CFAA}">
      <dgm:prSet phldrT="[Текст]"/>
      <dgm:spPr/>
      <dgm:t>
        <a:bodyPr/>
        <a:lstStyle/>
        <a:p>
          <a:r>
            <a:rPr lang="ru-RU" dirty="0" smtClean="0"/>
            <a:t>1 половина 2025г.</a:t>
          </a:r>
          <a:endParaRPr lang="ru-RU" dirty="0"/>
        </a:p>
      </dgm:t>
    </dgm:pt>
    <dgm:pt modelId="{6A0C369F-568A-461F-844E-0144A1184AA3}" type="parTrans" cxnId="{12AD64F2-3AEF-4AF4-BB28-73B8F59B512E}">
      <dgm:prSet/>
      <dgm:spPr/>
      <dgm:t>
        <a:bodyPr/>
        <a:lstStyle/>
        <a:p>
          <a:endParaRPr lang="ru-RU"/>
        </a:p>
      </dgm:t>
    </dgm:pt>
    <dgm:pt modelId="{DA9146E6-AE57-403E-9B8D-20BA7B6FD3A5}" type="sibTrans" cxnId="{12AD64F2-3AEF-4AF4-BB28-73B8F59B512E}">
      <dgm:prSet/>
      <dgm:spPr/>
      <dgm:t>
        <a:bodyPr/>
        <a:lstStyle/>
        <a:p>
          <a:endParaRPr lang="ru-RU"/>
        </a:p>
      </dgm:t>
    </dgm:pt>
    <dgm:pt modelId="{D22AEF63-59EF-447D-8AA7-D4392661DB56}">
      <dgm:prSet phldrT="[Текст]"/>
      <dgm:spPr/>
      <dgm:t>
        <a:bodyPr/>
        <a:lstStyle/>
        <a:p>
          <a:r>
            <a:rPr lang="ru-RU" dirty="0" smtClean="0"/>
            <a:t>2026г.</a:t>
          </a:r>
          <a:endParaRPr lang="ru-RU" dirty="0"/>
        </a:p>
      </dgm:t>
    </dgm:pt>
    <dgm:pt modelId="{6223213C-990C-40A1-9C43-EEE46188B66F}" type="parTrans" cxnId="{3181008E-B1AC-4303-8479-20F042BF9C24}">
      <dgm:prSet/>
      <dgm:spPr/>
      <dgm:t>
        <a:bodyPr/>
        <a:lstStyle/>
        <a:p>
          <a:endParaRPr lang="ru-RU"/>
        </a:p>
      </dgm:t>
    </dgm:pt>
    <dgm:pt modelId="{F277A88E-7C3B-4CE6-B848-FF5DD85A35FF}" type="sibTrans" cxnId="{3181008E-B1AC-4303-8479-20F042BF9C24}">
      <dgm:prSet/>
      <dgm:spPr/>
      <dgm:t>
        <a:bodyPr/>
        <a:lstStyle/>
        <a:p>
          <a:endParaRPr lang="ru-RU"/>
        </a:p>
      </dgm:t>
    </dgm:pt>
    <dgm:pt modelId="{6A9E6484-4AD1-45BB-A4B1-D007ABE02378}">
      <dgm:prSet phldrT="[Текст]"/>
      <dgm:spPr/>
      <dgm:t>
        <a:bodyPr/>
        <a:lstStyle/>
        <a:p>
          <a:r>
            <a:rPr lang="ru-RU" dirty="0" smtClean="0"/>
            <a:t>2 половина 2025г.</a:t>
          </a:r>
          <a:endParaRPr lang="ru-RU" dirty="0"/>
        </a:p>
      </dgm:t>
    </dgm:pt>
    <dgm:pt modelId="{206E700C-9863-47E5-974E-DB090EB78D40}" type="parTrans" cxnId="{D436DC92-97B9-41CF-ABC8-E9D7A8C500DA}">
      <dgm:prSet/>
      <dgm:spPr/>
      <dgm:t>
        <a:bodyPr/>
        <a:lstStyle/>
        <a:p>
          <a:endParaRPr lang="ru-RU"/>
        </a:p>
      </dgm:t>
    </dgm:pt>
    <dgm:pt modelId="{9DB7E15E-D444-4C55-8F2A-122B452D20D4}" type="sibTrans" cxnId="{D436DC92-97B9-41CF-ABC8-E9D7A8C500DA}">
      <dgm:prSet/>
      <dgm:spPr/>
      <dgm:t>
        <a:bodyPr/>
        <a:lstStyle/>
        <a:p>
          <a:endParaRPr lang="ru-RU"/>
        </a:p>
      </dgm:t>
    </dgm:pt>
    <dgm:pt modelId="{0464BD3F-E7D2-413E-8268-CB83D68CD28E}" type="pres">
      <dgm:prSet presAssocID="{D5A86B7C-D468-4100-89E6-FA7D1611931C}" presName="Name0" presStyleCnt="0">
        <dgm:presLayoutVars>
          <dgm:dir/>
          <dgm:animLvl val="lvl"/>
          <dgm:resizeHandles val="exact"/>
        </dgm:presLayoutVars>
      </dgm:prSet>
      <dgm:spPr/>
    </dgm:pt>
    <dgm:pt modelId="{8CFF80BB-773B-43AC-AC30-0D74D4060BE2}" type="pres">
      <dgm:prSet presAssocID="{8C440E4E-6DBA-4EE0-B514-4BEC9B9FE09C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8B02CD-CBF2-40D6-A9EA-4C907A30B548}" type="pres">
      <dgm:prSet presAssocID="{01D89126-F6BE-42A8-928C-AF70A72B433D}" presName="parTxOnlySpace" presStyleCnt="0"/>
      <dgm:spPr/>
    </dgm:pt>
    <dgm:pt modelId="{32A1D16D-B2CA-4795-95E3-917F8446ED18}" type="pres">
      <dgm:prSet presAssocID="{422460F4-F0BE-4217-A14F-7871206B97A3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2CE029-827B-4A69-B47C-1390EB68776A}" type="pres">
      <dgm:prSet presAssocID="{EE5659A1-0BF0-4B4F-8536-706819ECBEFA}" presName="parTxOnlySpace" presStyleCnt="0"/>
      <dgm:spPr/>
    </dgm:pt>
    <dgm:pt modelId="{3F7C5766-DEA8-4E05-8191-5F3159ABC65F}" type="pres">
      <dgm:prSet presAssocID="{1908295D-996C-4E49-B39D-8118D011CFA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1A359E-8C31-4846-BC83-89AB3EA537D5}" type="pres">
      <dgm:prSet presAssocID="{DA9146E6-AE57-403E-9B8D-20BA7B6FD3A5}" presName="parTxOnlySpace" presStyleCnt="0"/>
      <dgm:spPr/>
    </dgm:pt>
    <dgm:pt modelId="{758CB09E-6A5A-45C7-B624-B9F23A94E964}" type="pres">
      <dgm:prSet presAssocID="{6A9E6484-4AD1-45BB-A4B1-D007ABE02378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F4FCA8-F94A-4FAF-A5B5-FAD030226C07}" type="pres">
      <dgm:prSet presAssocID="{9DB7E15E-D444-4C55-8F2A-122B452D20D4}" presName="parTxOnlySpace" presStyleCnt="0"/>
      <dgm:spPr/>
    </dgm:pt>
    <dgm:pt modelId="{5EA7C706-222D-4D01-BA85-6A025E3C7896}" type="pres">
      <dgm:prSet presAssocID="{D22AEF63-59EF-447D-8AA7-D4392661DB56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81008E-B1AC-4303-8479-20F042BF9C24}" srcId="{D5A86B7C-D468-4100-89E6-FA7D1611931C}" destId="{D22AEF63-59EF-447D-8AA7-D4392661DB56}" srcOrd="4" destOrd="0" parTransId="{6223213C-990C-40A1-9C43-EEE46188B66F}" sibTransId="{F277A88E-7C3B-4CE6-B848-FF5DD85A35FF}"/>
    <dgm:cxn modelId="{DF802E29-FFF7-4F8E-B0EF-3DC2F968A860}" type="presOf" srcId="{1908295D-996C-4E49-B39D-8118D011CFAA}" destId="{3F7C5766-DEA8-4E05-8191-5F3159ABC65F}" srcOrd="0" destOrd="0" presId="urn:microsoft.com/office/officeart/2005/8/layout/chevron1"/>
    <dgm:cxn modelId="{F4D9C6CC-E167-4AB7-957E-6ACEFB43CE03}" type="presOf" srcId="{8C440E4E-6DBA-4EE0-B514-4BEC9B9FE09C}" destId="{8CFF80BB-773B-43AC-AC30-0D74D4060BE2}" srcOrd="0" destOrd="0" presId="urn:microsoft.com/office/officeart/2005/8/layout/chevron1"/>
    <dgm:cxn modelId="{249883B2-8419-4B90-B727-17693B1289DB}" type="presOf" srcId="{D22AEF63-59EF-447D-8AA7-D4392661DB56}" destId="{5EA7C706-222D-4D01-BA85-6A025E3C7896}" srcOrd="0" destOrd="0" presId="urn:microsoft.com/office/officeart/2005/8/layout/chevron1"/>
    <dgm:cxn modelId="{BF61EC02-7A08-4DF9-9B34-74A0589195B4}" srcId="{D5A86B7C-D468-4100-89E6-FA7D1611931C}" destId="{8C440E4E-6DBA-4EE0-B514-4BEC9B9FE09C}" srcOrd="0" destOrd="0" parTransId="{51F3363A-A8D9-44DB-9CC6-F7294C119188}" sibTransId="{01D89126-F6BE-42A8-928C-AF70A72B433D}"/>
    <dgm:cxn modelId="{A99B2EA5-D2C7-4BAE-8AAE-31DE703FD58E}" type="presOf" srcId="{422460F4-F0BE-4217-A14F-7871206B97A3}" destId="{32A1D16D-B2CA-4795-95E3-917F8446ED18}" srcOrd="0" destOrd="0" presId="urn:microsoft.com/office/officeart/2005/8/layout/chevron1"/>
    <dgm:cxn modelId="{12AD64F2-3AEF-4AF4-BB28-73B8F59B512E}" srcId="{D5A86B7C-D468-4100-89E6-FA7D1611931C}" destId="{1908295D-996C-4E49-B39D-8118D011CFAA}" srcOrd="2" destOrd="0" parTransId="{6A0C369F-568A-461F-844E-0144A1184AA3}" sibTransId="{DA9146E6-AE57-403E-9B8D-20BA7B6FD3A5}"/>
    <dgm:cxn modelId="{D436DC92-97B9-41CF-ABC8-E9D7A8C500DA}" srcId="{D5A86B7C-D468-4100-89E6-FA7D1611931C}" destId="{6A9E6484-4AD1-45BB-A4B1-D007ABE02378}" srcOrd="3" destOrd="0" parTransId="{206E700C-9863-47E5-974E-DB090EB78D40}" sibTransId="{9DB7E15E-D444-4C55-8F2A-122B452D20D4}"/>
    <dgm:cxn modelId="{9B69C6DA-DB0F-4E30-BAB4-8188C355597B}" type="presOf" srcId="{6A9E6484-4AD1-45BB-A4B1-D007ABE02378}" destId="{758CB09E-6A5A-45C7-B624-B9F23A94E964}" srcOrd="0" destOrd="0" presId="urn:microsoft.com/office/officeart/2005/8/layout/chevron1"/>
    <dgm:cxn modelId="{6A9A1FF3-2CC7-43DC-819A-E9374E585E6B}" srcId="{D5A86B7C-D468-4100-89E6-FA7D1611931C}" destId="{422460F4-F0BE-4217-A14F-7871206B97A3}" srcOrd="1" destOrd="0" parTransId="{00320E90-9661-422F-B290-4E68A77D52A6}" sibTransId="{EE5659A1-0BF0-4B4F-8536-706819ECBEFA}"/>
    <dgm:cxn modelId="{D07E842C-B60E-452A-B1DA-B40BAE34B52E}" type="presOf" srcId="{D5A86B7C-D468-4100-89E6-FA7D1611931C}" destId="{0464BD3F-E7D2-413E-8268-CB83D68CD28E}" srcOrd="0" destOrd="0" presId="urn:microsoft.com/office/officeart/2005/8/layout/chevron1"/>
    <dgm:cxn modelId="{EC31E482-3D8E-4A04-B7EB-832F21DF6E66}" type="presParOf" srcId="{0464BD3F-E7D2-413E-8268-CB83D68CD28E}" destId="{8CFF80BB-773B-43AC-AC30-0D74D4060BE2}" srcOrd="0" destOrd="0" presId="urn:microsoft.com/office/officeart/2005/8/layout/chevron1"/>
    <dgm:cxn modelId="{BA77AA20-3446-4BCB-8756-A252B5C27B91}" type="presParOf" srcId="{0464BD3F-E7D2-413E-8268-CB83D68CD28E}" destId="{928B02CD-CBF2-40D6-A9EA-4C907A30B548}" srcOrd="1" destOrd="0" presId="urn:microsoft.com/office/officeart/2005/8/layout/chevron1"/>
    <dgm:cxn modelId="{FBA68F47-8C2F-4E9A-971B-3C64E54B8C58}" type="presParOf" srcId="{0464BD3F-E7D2-413E-8268-CB83D68CD28E}" destId="{32A1D16D-B2CA-4795-95E3-917F8446ED18}" srcOrd="2" destOrd="0" presId="urn:microsoft.com/office/officeart/2005/8/layout/chevron1"/>
    <dgm:cxn modelId="{69EA2E02-14F1-4E09-95DE-A3CD5B89C01E}" type="presParOf" srcId="{0464BD3F-E7D2-413E-8268-CB83D68CD28E}" destId="{B12CE029-827B-4A69-B47C-1390EB68776A}" srcOrd="3" destOrd="0" presId="urn:microsoft.com/office/officeart/2005/8/layout/chevron1"/>
    <dgm:cxn modelId="{A1F9DE7D-8567-4E29-9FAA-F4AD913B6786}" type="presParOf" srcId="{0464BD3F-E7D2-413E-8268-CB83D68CD28E}" destId="{3F7C5766-DEA8-4E05-8191-5F3159ABC65F}" srcOrd="4" destOrd="0" presId="urn:microsoft.com/office/officeart/2005/8/layout/chevron1"/>
    <dgm:cxn modelId="{D58A7C6F-4936-4376-967B-D3D9B7E7A42E}" type="presParOf" srcId="{0464BD3F-E7D2-413E-8268-CB83D68CD28E}" destId="{881A359E-8C31-4846-BC83-89AB3EA537D5}" srcOrd="5" destOrd="0" presId="urn:microsoft.com/office/officeart/2005/8/layout/chevron1"/>
    <dgm:cxn modelId="{76AF20C1-3094-44EA-92D8-C2DC3F6B3276}" type="presParOf" srcId="{0464BD3F-E7D2-413E-8268-CB83D68CD28E}" destId="{758CB09E-6A5A-45C7-B624-B9F23A94E964}" srcOrd="6" destOrd="0" presId="urn:microsoft.com/office/officeart/2005/8/layout/chevron1"/>
    <dgm:cxn modelId="{0D36281C-B307-4C53-9EA3-23D78DB0177E}" type="presParOf" srcId="{0464BD3F-E7D2-413E-8268-CB83D68CD28E}" destId="{DBF4FCA8-F94A-4FAF-A5B5-FAD030226C07}" srcOrd="7" destOrd="0" presId="urn:microsoft.com/office/officeart/2005/8/layout/chevron1"/>
    <dgm:cxn modelId="{AF98EAB4-C683-418B-8051-BCCD5AA9A988}" type="presParOf" srcId="{0464BD3F-E7D2-413E-8268-CB83D68CD28E}" destId="{5EA7C706-222D-4D01-BA85-6A025E3C789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25B70-97D6-484B-A189-22F6C4C0B8DB}">
      <dsp:nvSpPr>
        <dsp:cNvPr id="0" name=""/>
        <dsp:cNvSpPr/>
      </dsp:nvSpPr>
      <dsp:spPr>
        <a:xfrm>
          <a:off x="0" y="0"/>
          <a:ext cx="3122486" cy="18734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Дороговизна полётных часов </a:t>
          </a:r>
          <a:endParaRPr lang="ru-RU" sz="2800" kern="1200" dirty="0"/>
        </a:p>
      </dsp:txBody>
      <dsp:txXfrm>
        <a:off x="0" y="0"/>
        <a:ext cx="3122486" cy="1873492"/>
      </dsp:txXfrm>
    </dsp:sp>
    <dsp:sp modelId="{51347D25-BEAC-4F1D-BBF1-E0E3BF2412EB}">
      <dsp:nvSpPr>
        <dsp:cNvPr id="0" name=""/>
        <dsp:cNvSpPr/>
      </dsp:nvSpPr>
      <dsp:spPr>
        <a:xfrm>
          <a:off x="5472746" y="0"/>
          <a:ext cx="3122486" cy="18734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Отсутствие простой системы контроля за урожаем </a:t>
          </a:r>
          <a:endParaRPr lang="ru-RU" sz="2800" kern="1200" dirty="0"/>
        </a:p>
      </dsp:txBody>
      <dsp:txXfrm>
        <a:off x="5472746" y="0"/>
        <a:ext cx="3122486" cy="1873492"/>
      </dsp:txXfrm>
    </dsp:sp>
    <dsp:sp modelId="{78AD762A-9216-471A-81F9-EB994600E76C}">
      <dsp:nvSpPr>
        <dsp:cNvPr id="0" name=""/>
        <dsp:cNvSpPr/>
      </dsp:nvSpPr>
      <dsp:spPr>
        <a:xfrm>
          <a:off x="0" y="2190507"/>
          <a:ext cx="3122486" cy="18734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Большие цены на </a:t>
          </a:r>
          <a:r>
            <a:rPr lang="ru-RU" sz="2800" kern="1200" dirty="0" err="1" smtClean="0"/>
            <a:t>аргодроны</a:t>
          </a:r>
          <a:endParaRPr lang="ru-RU" sz="2800" kern="1200" dirty="0"/>
        </a:p>
      </dsp:txBody>
      <dsp:txXfrm>
        <a:off x="0" y="2190507"/>
        <a:ext cx="3122486" cy="1873492"/>
      </dsp:txXfrm>
    </dsp:sp>
    <dsp:sp modelId="{E9B500B9-1568-48C2-B5AF-FFC5A2853B8C}">
      <dsp:nvSpPr>
        <dsp:cNvPr id="0" name=""/>
        <dsp:cNvSpPr/>
      </dsp:nvSpPr>
      <dsp:spPr>
        <a:xfrm>
          <a:off x="5472746" y="2190507"/>
          <a:ext cx="3122486" cy="18734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Дороговизна удобрения и полива территории</a:t>
          </a:r>
          <a:endParaRPr lang="ru-RU" sz="2800" kern="1200" dirty="0"/>
        </a:p>
      </dsp:txBody>
      <dsp:txXfrm>
        <a:off x="5472746" y="2190507"/>
        <a:ext cx="3122486" cy="18734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FF80BB-773B-43AC-AC30-0D74D4060BE2}">
      <dsp:nvSpPr>
        <dsp:cNvPr id="0" name=""/>
        <dsp:cNvSpPr/>
      </dsp:nvSpPr>
      <dsp:spPr>
        <a:xfrm>
          <a:off x="1850" y="1693522"/>
          <a:ext cx="1646882" cy="6587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1 половина 2024г.</a:t>
          </a:r>
          <a:endParaRPr lang="ru-RU" sz="1500" kern="1200" dirty="0"/>
        </a:p>
      </dsp:txBody>
      <dsp:txXfrm>
        <a:off x="331226" y="1693522"/>
        <a:ext cx="988130" cy="658752"/>
      </dsp:txXfrm>
    </dsp:sp>
    <dsp:sp modelId="{32A1D16D-B2CA-4795-95E3-917F8446ED18}">
      <dsp:nvSpPr>
        <dsp:cNvPr id="0" name=""/>
        <dsp:cNvSpPr/>
      </dsp:nvSpPr>
      <dsp:spPr>
        <a:xfrm>
          <a:off x="1484044" y="1693522"/>
          <a:ext cx="1646882" cy="6587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2 половина 2024г.</a:t>
          </a:r>
          <a:endParaRPr lang="ru-RU" sz="1500" kern="1200" dirty="0"/>
        </a:p>
      </dsp:txBody>
      <dsp:txXfrm>
        <a:off x="1813420" y="1693522"/>
        <a:ext cx="988130" cy="658752"/>
      </dsp:txXfrm>
    </dsp:sp>
    <dsp:sp modelId="{3F7C5766-DEA8-4E05-8191-5F3159ABC65F}">
      <dsp:nvSpPr>
        <dsp:cNvPr id="0" name=""/>
        <dsp:cNvSpPr/>
      </dsp:nvSpPr>
      <dsp:spPr>
        <a:xfrm>
          <a:off x="2966238" y="1693522"/>
          <a:ext cx="1646882" cy="6587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1 половина 2025г.</a:t>
          </a:r>
          <a:endParaRPr lang="ru-RU" sz="1500" kern="1200" dirty="0"/>
        </a:p>
      </dsp:txBody>
      <dsp:txXfrm>
        <a:off x="3295614" y="1693522"/>
        <a:ext cx="988130" cy="658752"/>
      </dsp:txXfrm>
    </dsp:sp>
    <dsp:sp modelId="{758CB09E-6A5A-45C7-B624-B9F23A94E964}">
      <dsp:nvSpPr>
        <dsp:cNvPr id="0" name=""/>
        <dsp:cNvSpPr/>
      </dsp:nvSpPr>
      <dsp:spPr>
        <a:xfrm>
          <a:off x="4448432" y="1693522"/>
          <a:ext cx="1646882" cy="6587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2 половина 2025г.</a:t>
          </a:r>
          <a:endParaRPr lang="ru-RU" sz="1500" kern="1200" dirty="0"/>
        </a:p>
      </dsp:txBody>
      <dsp:txXfrm>
        <a:off x="4777808" y="1693522"/>
        <a:ext cx="988130" cy="658752"/>
      </dsp:txXfrm>
    </dsp:sp>
    <dsp:sp modelId="{5EA7C706-222D-4D01-BA85-6A025E3C7896}">
      <dsp:nvSpPr>
        <dsp:cNvPr id="0" name=""/>
        <dsp:cNvSpPr/>
      </dsp:nvSpPr>
      <dsp:spPr>
        <a:xfrm>
          <a:off x="5930626" y="1693522"/>
          <a:ext cx="1646882" cy="6587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2026г.</a:t>
          </a:r>
          <a:endParaRPr lang="ru-RU" sz="1500" kern="1200" dirty="0"/>
        </a:p>
      </dsp:txBody>
      <dsp:txXfrm>
        <a:off x="6260002" y="1693522"/>
        <a:ext cx="988130" cy="658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98532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147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2539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9134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8678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4936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5569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8001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4059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5213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35991" y="1761784"/>
            <a:ext cx="2484278" cy="1898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7982" y="2393613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5580" y="92869"/>
            <a:ext cx="2118849" cy="160171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 txBox="1"/>
          <p:nvPr/>
        </p:nvSpPr>
        <p:spPr>
          <a:xfrm>
            <a:off x="93089" y="2393630"/>
            <a:ext cx="42870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1050" dirty="0" smtClean="0">
                <a:latin typeface="Montserrat" charset="-52"/>
              </a:rPr>
              <a:t>Наш </a:t>
            </a:r>
            <a:r>
              <a:rPr lang="ru-RU" sz="1050" dirty="0" err="1" smtClean="0">
                <a:latin typeface="Montserrat" charset="-52"/>
              </a:rPr>
              <a:t>стартап</a:t>
            </a:r>
            <a:r>
              <a:rPr lang="ru-RU" sz="1050" dirty="0" smtClean="0">
                <a:latin typeface="Montserrat" charset="-52"/>
              </a:rPr>
              <a:t> адаптирует </a:t>
            </a:r>
            <a:r>
              <a:rPr lang="ru-RU" sz="1050" dirty="0">
                <a:latin typeface="Montserrat" charset="-52"/>
              </a:rPr>
              <a:t>используемые зарубежные системы под целевые задачи отечественного агропромышленного сектора рынка </a:t>
            </a:r>
          </a:p>
          <a:p>
            <a:endParaRPr lang="en-US" sz="1050" dirty="0">
              <a:latin typeface="Montserrat Light" panose="020B0604020202020204" charset="-52"/>
            </a:endParaRPr>
          </a:p>
        </p:txBody>
      </p:sp>
      <p:sp>
        <p:nvSpPr>
          <p:cNvPr id="64" name="Google Shape;64;p1"/>
          <p:cNvSpPr txBox="1">
            <a:spLocks noGrp="1"/>
          </p:cNvSpPr>
          <p:nvPr>
            <p:ph type="ctrTitle"/>
          </p:nvPr>
        </p:nvSpPr>
        <p:spPr>
          <a:xfrm>
            <a:off x="642566" y="596388"/>
            <a:ext cx="58710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4400" b="1" dirty="0" err="1" smtClean="0">
                <a:solidFill>
                  <a:srgbClr val="9F00FF"/>
                </a:solidFill>
                <a:latin typeface="Montserrat Light" panose="020B0604020202020204" charset="-52"/>
                <a:ea typeface="Montserrat"/>
                <a:cs typeface="Montserrat"/>
                <a:sym typeface="Montserrat"/>
              </a:rPr>
              <a:t>Агродрон</a:t>
            </a:r>
            <a:endParaRPr sz="4400" b="1" dirty="0">
              <a:solidFill>
                <a:srgbClr val="9F00FF"/>
              </a:solidFill>
              <a:latin typeface="Montserrat Light" panose="020B0604020202020204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181965" y="1919316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Владимир Шилов</a:t>
            </a:r>
          </a:p>
          <a:p>
            <a:pPr marL="76200" lvl="0">
              <a:buSzPts val="1200"/>
            </a:pPr>
            <a:r>
              <a:rPr lang="en-US" sz="1200" dirty="0">
                <a:latin typeface="Montserrat Light"/>
                <a:ea typeface="Montserrat Light"/>
                <a:cs typeface="Montserrat Light"/>
                <a:sym typeface="Montserrat Light"/>
              </a:rPr>
              <a:t>https://vk.com/vvshilka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/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86039"/>
            <a:ext cx="8520600" cy="572700"/>
          </a:xfrm>
        </p:spPr>
        <p:txBody>
          <a:bodyPr/>
          <a:lstStyle/>
          <a:p>
            <a:pPr algn="ctr"/>
            <a:r>
              <a:rPr lang="ru-RU" dirty="0" smtClean="0"/>
              <a:t>Актуальные проблемы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34517933"/>
              </p:ext>
            </p:extLst>
          </p:nvPr>
        </p:nvGraphicFramePr>
        <p:xfrm>
          <a:off x="274383" y="888316"/>
          <a:ext cx="8595233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309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/>
          <p:nvPr/>
        </p:nvSpPr>
        <p:spPr>
          <a:xfrm>
            <a:off x="3091932" y="1593753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1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    Задача проекта: 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1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	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предоставить для агропромышленного комплекса нашей страны доступные </a:t>
            </a:r>
            <a:r>
              <a:rPr lang="ru-RU" sz="20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дроны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для обработки, удобрения и контроля урожая путем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а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даптации зарубежных систем и 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технологий</a:t>
            </a:r>
            <a:endParaRPr lang="ru-RU"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-381000">
              <a:buSzPts val="2400"/>
            </a:pPr>
            <a:r>
              <a:rPr lang="ru-RU" sz="2000" b="1" dirty="0" smtClean="0">
                <a:latin typeface="Montserrat Light" panose="020B0604020202020204" charset="-52"/>
              </a:rPr>
              <a:t>     </a:t>
            </a:r>
          </a:p>
          <a:p>
            <a:pPr marL="457200" lvl="0" indent="-381000">
              <a:buSzPts val="2400"/>
            </a:pPr>
            <a:endParaRPr lang="ru-RU" sz="2000" b="1" dirty="0">
              <a:latin typeface="Montserrat Light" panose="020B0604020202020204" charset="-52"/>
            </a:endParaRPr>
          </a:p>
          <a:p>
            <a:pPr marL="457200" lvl="0" indent="-381000">
              <a:buSzPts val="2400"/>
            </a:pPr>
            <a:endParaRPr lang="ru-RU" sz="2000" b="1" dirty="0" smtClean="0">
              <a:latin typeface="Montserrat Light" panose="020B0604020202020204" charset="-52"/>
            </a:endParaRPr>
          </a:p>
          <a:p>
            <a:pPr marL="457200" lvl="0" indent="-381000">
              <a:buSzPts val="2400"/>
            </a:pPr>
            <a:endParaRPr lang="ru-RU" sz="2000" dirty="0" smtClean="0"/>
          </a:p>
          <a:p>
            <a:pPr marL="457200" lvl="0" indent="-381000">
              <a:buSzPts val="2400"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" name="Picture 2" descr="https://cdn.bizznes.ru/wp-content/uploads/2023/01/imag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26" y="198447"/>
            <a:ext cx="2922906" cy="1990109"/>
          </a:xfrm>
          <a:prstGeom prst="rect">
            <a:avLst/>
          </a:prstGeom>
          <a:noFill/>
        </p:spPr>
      </p:pic>
      <p:pic>
        <p:nvPicPr>
          <p:cNvPr id="3074" name="Picture 2" descr="Использования БПЛА в АПК будет способствовать развитию замедлившегося ры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26" y="2962860"/>
            <a:ext cx="2922906" cy="169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Преимущества </a:t>
            </a:r>
            <a:r>
              <a:rPr lang="ru-RU" sz="4000" dirty="0" err="1" smtClean="0">
                <a:latin typeface="Montserrat"/>
                <a:ea typeface="Montserrat"/>
                <a:cs typeface="Montserrat"/>
                <a:sym typeface="Montserrat"/>
              </a:rPr>
              <a:t>агродрона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3270741" y="212358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Снижение цены процесса полива и удобрения полей 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Доступная стоимость по сравнени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ю с аналогичной спец. техникой</a:t>
            </a:r>
            <a:endParaRPr lang="ru-RU"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Простота эксплуатации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sz="2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026" name="Picture 2" descr="Агро-дроны в сельском хозяйстве - Агро Дро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0" y="882922"/>
            <a:ext cx="2558560" cy="1705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5150" y="2646385"/>
            <a:ext cx="2682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Montserrat Light" panose="020B0604020202020204" charset="-52"/>
              </a:rPr>
              <a:t>DJI </a:t>
            </a:r>
            <a:r>
              <a:rPr lang="en-US" dirty="0" err="1" smtClean="0">
                <a:solidFill>
                  <a:schemeClr val="tx1"/>
                </a:solidFill>
                <a:latin typeface="Montserrat Light" panose="020B0604020202020204" charset="-52"/>
              </a:rPr>
              <a:t>agras</a:t>
            </a:r>
            <a:r>
              <a:rPr lang="en-US" dirty="0" smtClean="0">
                <a:solidFill>
                  <a:schemeClr val="tx1"/>
                </a:solidFill>
                <a:latin typeface="Montserrat Light" panose="020B0604020202020204" charset="-52"/>
              </a:rPr>
              <a:t> t 40</a:t>
            </a:r>
            <a:endParaRPr lang="ru-RU" dirty="0" smtClean="0">
              <a:solidFill>
                <a:schemeClr val="tx1"/>
              </a:solidFill>
              <a:latin typeface="Montserrat Light" panose="020B0604020202020204" charset="-52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Montserrat Light" panose="020B0604020202020204" charset="-52"/>
              </a:rPr>
              <a:t>Стоимость:</a:t>
            </a:r>
            <a:r>
              <a:rPr lang="ru-RU" b="1" dirty="0">
                <a:latin typeface="Montserrat Light" panose="020B0604020202020204" charset="-52"/>
              </a:rPr>
              <a:t> 1 870 </a:t>
            </a:r>
            <a:r>
              <a:rPr lang="ru-RU" b="1" dirty="0" smtClean="0">
                <a:latin typeface="Montserrat Light" panose="020B0604020202020204" charset="-52"/>
              </a:rPr>
              <a:t>100 ₽</a:t>
            </a:r>
            <a:endParaRPr lang="ru-RU" dirty="0">
              <a:solidFill>
                <a:schemeClr val="tx1"/>
              </a:solidFill>
              <a:latin typeface="Montserrat Light" panose="020B0604020202020204" charset="-52"/>
            </a:endParaRPr>
          </a:p>
        </p:txBody>
      </p:sp>
      <p:pic>
        <p:nvPicPr>
          <p:cNvPr id="1028" name="Picture 4" descr="DJI AGRAS T20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739" y="3318954"/>
            <a:ext cx="2483122" cy="153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527390" y="2643844"/>
            <a:ext cx="2682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Montserrat Light" panose="020B0604020202020204" charset="-52"/>
              </a:rPr>
              <a:t>DJI </a:t>
            </a:r>
            <a:r>
              <a:rPr lang="en-US" dirty="0" err="1" smtClean="0">
                <a:solidFill>
                  <a:schemeClr val="tx1"/>
                </a:solidFill>
                <a:latin typeface="Montserrat Light" panose="020B0604020202020204" charset="-52"/>
              </a:rPr>
              <a:t>agras</a:t>
            </a:r>
            <a:r>
              <a:rPr lang="en-US" dirty="0" smtClean="0">
                <a:solidFill>
                  <a:schemeClr val="tx1"/>
                </a:solidFill>
                <a:latin typeface="Montserrat Light" panose="020B0604020202020204" charset="-52"/>
              </a:rPr>
              <a:t> t 20</a:t>
            </a:r>
            <a:endParaRPr lang="ru-RU" dirty="0" smtClean="0">
              <a:solidFill>
                <a:schemeClr val="tx1"/>
              </a:solidFill>
              <a:latin typeface="Montserrat Light" panose="020B0604020202020204" charset="-52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Montserrat Light" panose="020B0604020202020204" charset="-52"/>
              </a:rPr>
              <a:t>Стоимость: </a:t>
            </a:r>
            <a:r>
              <a:rPr lang="ru-RU" b="1" dirty="0">
                <a:latin typeface="Montserrat Light" panose="020B0604020202020204" charset="-52"/>
              </a:rPr>
              <a:t>1 </a:t>
            </a:r>
            <a:r>
              <a:rPr lang="ru-RU" b="1" dirty="0" smtClean="0">
                <a:latin typeface="Montserrat Light" panose="020B0604020202020204" charset="-52"/>
              </a:rPr>
              <a:t>400 </a:t>
            </a:r>
            <a:r>
              <a:rPr lang="ru-RU" b="1" dirty="0" smtClean="0">
                <a:latin typeface="Montserrat Light" panose="020B0604020202020204" charset="-52"/>
              </a:rPr>
              <a:t>000 </a:t>
            </a:r>
            <a:r>
              <a:rPr lang="ru-RU" b="1" dirty="0">
                <a:latin typeface="Montserrat Light" panose="020B0604020202020204" charset="-52"/>
              </a:rPr>
              <a:t>₽</a:t>
            </a:r>
            <a:endParaRPr lang="ru-RU" dirty="0">
              <a:solidFill>
                <a:schemeClr val="tx1"/>
              </a:solidFill>
              <a:latin typeface="Montserrat Light" panose="020B0604020202020204" charset="-52"/>
            </a:endParaRPr>
          </a:p>
        </p:txBody>
      </p:sp>
      <p:pic>
        <p:nvPicPr>
          <p:cNvPr id="1030" name="Picture 6" descr="AGRAS T40 - One for All - DJ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10" y="3214988"/>
            <a:ext cx="1732945" cy="173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GRAS T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959" y="3032171"/>
            <a:ext cx="2195543" cy="211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86430" y="2643844"/>
            <a:ext cx="22461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Montserrat Light" panose="020B0604020202020204" charset="-52"/>
              </a:rPr>
              <a:t>DJI </a:t>
            </a:r>
            <a:r>
              <a:rPr lang="en-US" dirty="0" err="1">
                <a:solidFill>
                  <a:schemeClr val="tx1"/>
                </a:solidFill>
                <a:latin typeface="Montserrat Light" panose="020B0604020202020204" charset="-52"/>
              </a:rPr>
              <a:t>agras</a:t>
            </a:r>
            <a:r>
              <a:rPr lang="en-US" dirty="0">
                <a:solidFill>
                  <a:schemeClr val="tx1"/>
                </a:solidFill>
                <a:latin typeface="Montserrat Light" panose="020B0604020202020204" charset="-52"/>
              </a:rPr>
              <a:t> t </a:t>
            </a:r>
            <a:r>
              <a:rPr lang="en-US" dirty="0" smtClean="0">
                <a:solidFill>
                  <a:schemeClr val="tx1"/>
                </a:solidFill>
                <a:latin typeface="Montserrat Light" panose="020B0604020202020204" charset="-52"/>
              </a:rPr>
              <a:t>30</a:t>
            </a:r>
          </a:p>
          <a:p>
            <a:r>
              <a:rPr lang="ru-RU" dirty="0" smtClean="0">
                <a:solidFill>
                  <a:schemeClr val="tx1"/>
                </a:solidFill>
                <a:latin typeface="Montserrat Light" panose="020B0604020202020204" charset="-52"/>
              </a:rPr>
              <a:t>Стоимость: </a:t>
            </a:r>
            <a:r>
              <a:rPr lang="ru-RU" b="1" dirty="0">
                <a:latin typeface="Montserrat Light" panose="020B0604020202020204" charset="-52"/>
              </a:rPr>
              <a:t>2 388 790</a:t>
            </a:r>
            <a:r>
              <a:rPr lang="ru-RU" dirty="0">
                <a:latin typeface="Montserrat Light" panose="020B0604020202020204" charset="-52"/>
              </a:rPr>
              <a:t> </a:t>
            </a:r>
            <a:r>
              <a:rPr lang="ru-RU" b="1" dirty="0">
                <a:latin typeface="Montserrat Light" panose="020B0604020202020204" charset="-52"/>
              </a:rPr>
              <a:t>₽</a:t>
            </a:r>
            <a:endParaRPr lang="ru-RU" dirty="0">
              <a:solidFill>
                <a:schemeClr val="tx1"/>
              </a:solidFill>
              <a:latin typeface="Montserrat Light" panose="020B0604020202020204" charset="-52"/>
            </a:endParaRPr>
          </a:p>
          <a:p>
            <a:endParaRPr lang="ru-RU" dirty="0">
              <a:solidFill>
                <a:schemeClr val="tx1"/>
              </a:solidFill>
              <a:latin typeface="Montserrat Light" panose="020B060402020202020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211947" y="-5818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4040601" y="1745954"/>
            <a:ext cx="5261957" cy="3397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Наши основ</a:t>
            </a:r>
            <a:r>
              <a:rPr lang="ru-RU" sz="2000" dirty="0" smtClean="0"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н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ые конкуренты: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Montserrat Light" panose="020B0604020202020204" charset="-52"/>
              </a:rPr>
              <a:t>«</a:t>
            </a:r>
            <a:r>
              <a:rPr lang="ru-RU" b="1" dirty="0" err="1">
                <a:solidFill>
                  <a:schemeClr val="tx1"/>
                </a:solidFill>
                <a:latin typeface="Montserrat Light" panose="020B0604020202020204" charset="-52"/>
              </a:rPr>
              <a:t>АгроДронГрупп</a:t>
            </a:r>
            <a:r>
              <a:rPr lang="ru-RU" b="1" dirty="0">
                <a:solidFill>
                  <a:schemeClr val="tx1"/>
                </a:solidFill>
                <a:latin typeface="Montserrat Light" panose="020B0604020202020204" charset="-52"/>
              </a:rPr>
              <a:t>»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  <a:latin typeface="Montserrat Light" panose="020B0604020202020204" charset="-52"/>
              </a:rPr>
              <a:t>«</a:t>
            </a:r>
            <a:r>
              <a:rPr lang="ru-RU" b="1" dirty="0" err="1">
                <a:solidFill>
                  <a:schemeClr val="tx1"/>
                </a:solidFill>
                <a:latin typeface="Montserrat Light" panose="020B0604020202020204" charset="-52"/>
              </a:rPr>
              <a:t>Геомир</a:t>
            </a:r>
            <a:r>
              <a:rPr lang="ru-RU" b="1" dirty="0">
                <a:solidFill>
                  <a:schemeClr val="tx1"/>
                </a:solidFill>
                <a:latin typeface="Montserrat Light" panose="020B0604020202020204" charset="-52"/>
              </a:rPr>
              <a:t>»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  <a:latin typeface="Montserrat Light" panose="020B0604020202020204" charset="-52"/>
              </a:rPr>
              <a:t>«</a:t>
            </a:r>
            <a:r>
              <a:rPr lang="en-US" b="1" dirty="0" err="1">
                <a:solidFill>
                  <a:schemeClr val="tx1"/>
                </a:solidFill>
                <a:latin typeface="Montserrat Light" panose="020B0604020202020204" charset="-52"/>
              </a:rPr>
              <a:t>Agrofly</a:t>
            </a:r>
            <a:r>
              <a:rPr lang="ru-RU" b="1" dirty="0">
                <a:solidFill>
                  <a:schemeClr val="tx1"/>
                </a:solidFill>
                <a:latin typeface="Montserrat Light" panose="020B0604020202020204" charset="-52"/>
              </a:rPr>
              <a:t>»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  <a:latin typeface="Montserrat Light" panose="020B0604020202020204" charset="-52"/>
              </a:rPr>
              <a:t>«</a:t>
            </a:r>
            <a:r>
              <a:rPr lang="en-US" b="1" dirty="0" err="1">
                <a:solidFill>
                  <a:schemeClr val="tx1"/>
                </a:solidFill>
                <a:latin typeface="Montserrat Light" panose="020B0604020202020204" charset="-52"/>
              </a:rPr>
              <a:t>Aeroxo</a:t>
            </a:r>
            <a:r>
              <a:rPr lang="ru-RU" b="1" dirty="0">
                <a:solidFill>
                  <a:schemeClr val="tx1"/>
                </a:solidFill>
                <a:latin typeface="Montserrat Light" panose="020B0604020202020204" charset="-52"/>
              </a:rPr>
              <a:t>»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  <a:latin typeface="Montserrat Light" panose="020B0604020202020204" charset="-52"/>
              </a:rPr>
              <a:t>«</a:t>
            </a:r>
            <a:r>
              <a:rPr lang="en-US" b="1" dirty="0">
                <a:solidFill>
                  <a:schemeClr val="tx1"/>
                </a:solidFill>
                <a:latin typeface="Montserrat Light" panose="020B0604020202020204" charset="-52"/>
              </a:rPr>
              <a:t>Ascam.aero</a:t>
            </a:r>
            <a:r>
              <a:rPr lang="ru-RU" b="1" dirty="0">
                <a:solidFill>
                  <a:schemeClr val="tx1"/>
                </a:solidFill>
                <a:latin typeface="Montserrat Light" panose="020B0604020202020204" charset="-52"/>
              </a:rPr>
              <a:t>»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  <a:latin typeface="Montserrat Light" panose="020B0604020202020204" charset="-52"/>
              </a:rPr>
              <a:t>«</a:t>
            </a:r>
            <a:r>
              <a:rPr lang="en-US" b="1" dirty="0" err="1">
                <a:solidFill>
                  <a:schemeClr val="tx1"/>
                </a:solidFill>
                <a:latin typeface="Montserrat Light" panose="020B0604020202020204" charset="-52"/>
              </a:rPr>
              <a:t>DanFuture</a:t>
            </a:r>
            <a:r>
              <a:rPr lang="ru-RU" b="1" dirty="0" smtClean="0">
                <a:solidFill>
                  <a:schemeClr val="tx1"/>
                </a:solidFill>
                <a:latin typeface="Montserrat Light" panose="020B0604020202020204" charset="-52"/>
              </a:rPr>
              <a:t>»</a:t>
            </a:r>
            <a:endParaRPr sz="1400" b="0" i="0" u="none" strike="noStrike" cap="none" dirty="0" smtClean="0">
              <a:solidFill>
                <a:srgbClr val="000000"/>
              </a:solidFill>
              <a:latin typeface="Montserrat Light" panose="020B0604020202020204" charset="-52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455603"/>
              </p:ext>
            </p:extLst>
          </p:nvPr>
        </p:nvGraphicFramePr>
        <p:xfrm>
          <a:off x="11080" y="688065"/>
          <a:ext cx="3937464" cy="4656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2488">
                  <a:extLst>
                    <a:ext uri="{9D8B030D-6E8A-4147-A177-3AD203B41FA5}">
                      <a16:colId xmlns:a16="http://schemas.microsoft.com/office/drawing/2014/main" val="2163134610"/>
                    </a:ext>
                  </a:extLst>
                </a:gridCol>
                <a:gridCol w="1312488">
                  <a:extLst>
                    <a:ext uri="{9D8B030D-6E8A-4147-A177-3AD203B41FA5}">
                      <a16:colId xmlns:a16="http://schemas.microsoft.com/office/drawing/2014/main" val="4056122256"/>
                    </a:ext>
                  </a:extLst>
                </a:gridCol>
                <a:gridCol w="1312488">
                  <a:extLst>
                    <a:ext uri="{9D8B030D-6E8A-4147-A177-3AD203B41FA5}">
                      <a16:colId xmlns:a16="http://schemas.microsoft.com/office/drawing/2014/main" val="2319163746"/>
                    </a:ext>
                  </a:extLst>
                </a:gridCol>
              </a:tblGrid>
              <a:tr h="38265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конкуренты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Наш</a:t>
                      </a:r>
                      <a:r>
                        <a:rPr lang="ru-RU" baseline="0" dirty="0" smtClean="0"/>
                        <a:t> проект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538742"/>
                  </a:ext>
                </a:extLst>
              </a:tr>
              <a:tr h="1012921"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затрачиваются деньги на разработку и доработку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Готовый отлаженный продукт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3137"/>
                  </a:ext>
                </a:extLst>
              </a:tr>
              <a:tr h="1086677">
                <a:tc>
                  <a:txBody>
                    <a:bodyPr/>
                    <a:lstStyle/>
                    <a:p>
                      <a:r>
                        <a:rPr lang="ru-RU" dirty="0" smtClean="0"/>
                        <a:t>Унификация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Запчасти</a:t>
                      </a:r>
                      <a:r>
                        <a:rPr lang="ru-RU" baseline="0" dirty="0" smtClean="0"/>
                        <a:t> изготавливаются индивидуально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Унификация деталей с другими</a:t>
                      </a:r>
                      <a:r>
                        <a:rPr lang="ru-RU" baseline="0" dirty="0" smtClean="0"/>
                        <a:t> моделями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466520"/>
                  </a:ext>
                </a:extLst>
              </a:tr>
              <a:tr h="1687209">
                <a:tc>
                  <a:txBody>
                    <a:bodyPr/>
                    <a:lstStyle/>
                    <a:p>
                      <a:r>
                        <a:rPr lang="ru-RU" dirty="0" smtClean="0"/>
                        <a:t>Доступность</a:t>
                      </a:r>
                      <a:r>
                        <a:rPr lang="ru-RU" baseline="0" dirty="0" smtClean="0"/>
                        <a:t> для потребителя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Дорогая цена из-за недостаточной</a:t>
                      </a:r>
                      <a:r>
                        <a:rPr lang="ru-RU" baseline="0" dirty="0" smtClean="0"/>
                        <a:t> отлаженности производства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Массовое и качественное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производство доступных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дронов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22853"/>
                  </a:ext>
                </a:extLst>
              </a:tr>
              <a:tr h="285968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75183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8763" y="58189"/>
            <a:ext cx="8063346" cy="4239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Бизнес Модель</a:t>
            </a:r>
            <a:endParaRPr lang="ru-RU" sz="2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2390" y="2230144"/>
            <a:ext cx="2294995" cy="160043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Бизнес партнеры:</a:t>
            </a:r>
          </a:p>
          <a:p>
            <a:endParaRPr lang="ru-RU" dirty="0" smtClean="0"/>
          </a:p>
          <a:p>
            <a:r>
              <a:rPr lang="ru-RU" dirty="0" smtClean="0"/>
              <a:t>Частные и государственные приборостроительные и  авиационные предприятия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52390" y="752907"/>
            <a:ext cx="2306114" cy="138499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Достоинства технологии:</a:t>
            </a:r>
          </a:p>
          <a:p>
            <a:r>
              <a:rPr lang="ru-RU" dirty="0" smtClean="0"/>
              <a:t>Доступность для потребителя, Модульность конструкции.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02022" y="2224164"/>
            <a:ext cx="2080989" cy="138499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Ресурсы:</a:t>
            </a:r>
          </a:p>
          <a:p>
            <a:r>
              <a:rPr lang="ru-RU" dirty="0" smtClean="0"/>
              <a:t>Интеллектуальные</a:t>
            </a:r>
          </a:p>
          <a:p>
            <a:r>
              <a:rPr lang="ru-RU" dirty="0" smtClean="0"/>
              <a:t>Финансовые</a:t>
            </a:r>
          </a:p>
          <a:p>
            <a:r>
              <a:rPr lang="ru-RU" dirty="0" smtClean="0"/>
              <a:t>Кадровые</a:t>
            </a:r>
          </a:p>
          <a:p>
            <a:r>
              <a:rPr lang="ru-RU" dirty="0" smtClean="0"/>
              <a:t>Административные</a:t>
            </a:r>
          </a:p>
          <a:p>
            <a:r>
              <a:rPr lang="ru-RU" dirty="0" smtClean="0"/>
              <a:t>Технические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699197" y="755649"/>
            <a:ext cx="2083815" cy="138499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Сегмент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b="1" dirty="0" smtClean="0"/>
              <a:t>А: </a:t>
            </a:r>
            <a:r>
              <a:rPr lang="ru-RU" dirty="0" smtClean="0"/>
              <a:t>Предприятия АПК</a:t>
            </a:r>
          </a:p>
          <a:p>
            <a:r>
              <a:rPr lang="ru-RU" b="1" dirty="0" smtClean="0"/>
              <a:t>В: </a:t>
            </a:r>
            <a:r>
              <a:rPr lang="ru-RU" dirty="0" smtClean="0"/>
              <a:t>Частные фермеры, садоводы, агрохолдинги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863134" y="2230144"/>
            <a:ext cx="2519773" cy="138499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Процессы:</a:t>
            </a:r>
          </a:p>
          <a:p>
            <a:r>
              <a:rPr lang="ru-RU" dirty="0" smtClean="0"/>
              <a:t>Создание </a:t>
            </a:r>
            <a:r>
              <a:rPr lang="ru-RU" dirty="0" err="1" smtClean="0"/>
              <a:t>агродронов</a:t>
            </a:r>
            <a:endParaRPr lang="ru-RU" dirty="0" smtClean="0"/>
          </a:p>
          <a:p>
            <a:r>
              <a:rPr lang="ru-RU" dirty="0" smtClean="0"/>
              <a:t>Взаимодействие с потенциальными покупателями по средствам интернета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863134" y="752907"/>
            <a:ext cx="2519770" cy="138499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Каналы взаимодействия:</a:t>
            </a:r>
          </a:p>
          <a:p>
            <a:r>
              <a:rPr lang="ru-RU" dirty="0" smtClean="0"/>
              <a:t>Заключение договоров с АПК</a:t>
            </a:r>
          </a:p>
          <a:p>
            <a:r>
              <a:rPr lang="ru-RU" dirty="0" smtClean="0"/>
              <a:t>Привлечение частных инвесторов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443465" y="740624"/>
            <a:ext cx="1563996" cy="24622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Каналы сбыта:</a:t>
            </a:r>
          </a:p>
          <a:p>
            <a:r>
              <a:rPr lang="ru-RU" dirty="0" smtClean="0"/>
              <a:t>Продажа </a:t>
            </a:r>
            <a:r>
              <a:rPr lang="ru-RU" dirty="0" err="1" smtClean="0"/>
              <a:t>дронов</a:t>
            </a:r>
            <a:r>
              <a:rPr lang="ru-RU" dirty="0" smtClean="0"/>
              <a:t> </a:t>
            </a:r>
            <a:r>
              <a:rPr lang="ru-RU" dirty="0" err="1" smtClean="0"/>
              <a:t>агрохолдингам</a:t>
            </a:r>
            <a:r>
              <a:rPr lang="ru-RU" dirty="0" smtClean="0"/>
              <a:t>, фермерам, </a:t>
            </a:r>
            <a:r>
              <a:rPr lang="ru-RU" dirty="0" err="1" smtClean="0"/>
              <a:t>садовам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smtClean="0"/>
              <a:t>Организация взаимодействия с частными клиентами через Интернет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863134" y="3802414"/>
            <a:ext cx="4144328" cy="1169551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Доходы:</a:t>
            </a:r>
          </a:p>
          <a:p>
            <a:r>
              <a:rPr lang="ru-RU" dirty="0" smtClean="0"/>
              <a:t>Продажа </a:t>
            </a:r>
            <a:r>
              <a:rPr lang="ru-RU" dirty="0" err="1" smtClean="0"/>
              <a:t>агродронов</a:t>
            </a:r>
            <a:endParaRPr lang="ru-RU" dirty="0" smtClean="0"/>
          </a:p>
          <a:p>
            <a:r>
              <a:rPr lang="ru-RU" dirty="0" smtClean="0"/>
              <a:t>Техническая поддержка</a:t>
            </a:r>
          </a:p>
          <a:p>
            <a:r>
              <a:rPr lang="ru-RU" dirty="0" smtClean="0"/>
              <a:t>Технический сервис </a:t>
            </a:r>
          </a:p>
          <a:p>
            <a:r>
              <a:rPr lang="ru-RU" dirty="0" smtClean="0"/>
              <a:t>Продажа запчастей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52391" y="3941207"/>
            <a:ext cx="4530620" cy="954107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Издержки:</a:t>
            </a:r>
          </a:p>
          <a:p>
            <a:r>
              <a:rPr lang="ru-RU" dirty="0" smtClean="0"/>
              <a:t>Заказ производства модулей на предприятиях- исполнителей.</a:t>
            </a:r>
          </a:p>
          <a:p>
            <a:r>
              <a:rPr lang="ru-RU" dirty="0" smtClean="0"/>
              <a:t>Возможность выхода из строя , брак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216873" y="1433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5529342" y="587033"/>
            <a:ext cx="30960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+ 12% </a:t>
            </a:r>
            <a:r>
              <a:rPr lang="ru-RU" sz="2000" dirty="0">
                <a:solidFill>
                  <a:schemeClr val="tx1"/>
                </a:solidFill>
              </a:rPr>
              <a:t>средний рост объемов оказанных услуг с применением </a:t>
            </a:r>
            <a:r>
              <a:rPr lang="ru-RU" sz="2000" dirty="0" smtClean="0">
                <a:solidFill>
                  <a:schemeClr val="tx1"/>
                </a:solidFill>
              </a:rPr>
              <a:t>БА</a:t>
            </a:r>
            <a:r>
              <a:rPr lang="en-US" sz="2000" dirty="0" smtClean="0">
                <a:solidFill>
                  <a:schemeClr val="tx1"/>
                </a:solidFill>
              </a:rPr>
              <a:t>C</a:t>
            </a:r>
            <a:r>
              <a:rPr lang="ru-RU" sz="2000" dirty="0" smtClean="0">
                <a:solidFill>
                  <a:schemeClr val="tx1"/>
                </a:solidFill>
              </a:rPr>
              <a:t>;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+ 20% </a:t>
            </a:r>
            <a:r>
              <a:rPr lang="ru-RU" sz="2000" dirty="0">
                <a:solidFill>
                  <a:schemeClr val="tx1"/>
                </a:solidFill>
              </a:rPr>
              <a:t>средний рост количества произведенных </a:t>
            </a:r>
            <a:r>
              <a:rPr lang="ru-RU" sz="2000" dirty="0" smtClean="0">
                <a:solidFill>
                  <a:schemeClr val="tx1"/>
                </a:solidFill>
              </a:rPr>
              <a:t>БА</a:t>
            </a:r>
            <a:r>
              <a:rPr lang="en-US" sz="2000" dirty="0" smtClean="0">
                <a:solidFill>
                  <a:schemeClr val="tx1"/>
                </a:solidFill>
              </a:rPr>
              <a:t>C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гражданского назначения;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+ </a:t>
            </a:r>
            <a:r>
              <a:rPr lang="ru-RU" sz="2000" b="1" dirty="0">
                <a:solidFill>
                  <a:schemeClr val="tx1"/>
                </a:solidFill>
              </a:rPr>
              <a:t>27% </a:t>
            </a:r>
            <a:r>
              <a:rPr lang="ru-RU" sz="2000" dirty="0">
                <a:solidFill>
                  <a:schemeClr val="tx1"/>
                </a:solidFill>
              </a:rPr>
              <a:t>средний рост численности работников предприятий индустрии </a:t>
            </a:r>
            <a:r>
              <a:rPr lang="ru-RU" sz="2000" dirty="0" smtClean="0">
                <a:solidFill>
                  <a:schemeClr val="tx1"/>
                </a:solidFill>
              </a:rPr>
              <a:t>БПЛА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и БАС.</a:t>
            </a:r>
            <a:endParaRPr lang="ru-RU" sz="2000" dirty="0">
              <a:solidFill>
                <a:schemeClr val="tx1"/>
              </a:solidFill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" name="AutoShape 2" descr="Работа в поле высокого полета"/>
          <p:cNvSpPr>
            <a:spLocks noChangeAspect="1" noChangeArrowheads="1"/>
          </p:cNvSpPr>
          <p:nvPr/>
        </p:nvSpPr>
        <p:spPr bwMode="auto">
          <a:xfrm>
            <a:off x="988695" y="1684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xn--e1alid.xn--p1ai/media/info/publications/images/2023/8/f3ff908c-36f3-48b0-b75f-2f12034f60d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6" y="859483"/>
            <a:ext cx="5313658" cy="3808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04468" y="13485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4000" dirty="0" smtClean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Рынок и бизнес модель</a:t>
            </a:r>
            <a:r>
              <a:rPr lang="ru-RU" sz="4000" dirty="0" smtClean="0">
                <a:solidFill>
                  <a:schemeClr val="tx1"/>
                </a:solidFill>
                <a:latin typeface="Montserrat" charset="-52"/>
              </a:rPr>
              <a:t/>
            </a:r>
            <a:br>
              <a:rPr lang="ru-RU" sz="4000" dirty="0" smtClean="0">
                <a:solidFill>
                  <a:schemeClr val="tx1"/>
                </a:solidFill>
                <a:latin typeface="Montserrat" charset="-52"/>
              </a:rPr>
            </a:br>
            <a:endParaRPr lang="ru-RU" sz="4000" dirty="0">
              <a:solidFill>
                <a:schemeClr val="tx1"/>
              </a:solidFill>
              <a:latin typeface="Montserrat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35443" y="1679152"/>
            <a:ext cx="350855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tserrat" charset="-52"/>
              </a:rPr>
              <a:t>Мы проект, который адаптирует используемые зарубежные системы под целевые задачи отечественного агропромышленного сектора рынка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Montserrat" charset="-52"/>
              </a:rPr>
              <a:t>Наше решение </a:t>
            </a:r>
            <a:r>
              <a:rPr lang="ru-RU" dirty="0" err="1" smtClean="0">
                <a:solidFill>
                  <a:schemeClr val="tx1"/>
                </a:solidFill>
                <a:latin typeface="Montserrat" charset="-52"/>
              </a:rPr>
              <a:t>Агродроны</a:t>
            </a:r>
            <a:r>
              <a:rPr lang="ru-RU" dirty="0" smtClean="0">
                <a:solidFill>
                  <a:schemeClr val="tx1"/>
                </a:solidFill>
                <a:latin typeface="Montserrat" charset="-52"/>
              </a:rPr>
              <a:t> стоимостью от 800 000 - 1 000 000 рублей в зависимости от комплектации</a:t>
            </a:r>
          </a:p>
          <a:p>
            <a:endParaRPr lang="ru-RU" dirty="0" smtClean="0">
              <a:solidFill>
                <a:schemeClr val="tx1"/>
              </a:solidFill>
              <a:latin typeface="Montserrat" charset="-52"/>
            </a:endParaRPr>
          </a:p>
          <a:p>
            <a:r>
              <a:rPr lang="en-US" dirty="0"/>
              <a:t/>
            </a:r>
            <a:br>
              <a:rPr lang="en-US" dirty="0"/>
            </a:br>
            <a:r>
              <a:rPr lang="ru-RU" dirty="0" smtClean="0">
                <a:solidFill>
                  <a:schemeClr val="tx1"/>
                </a:solidFill>
                <a:latin typeface="Montserrat" charset="-52"/>
              </a:rPr>
              <a:t> </a:t>
            </a:r>
            <a:endParaRPr lang="ru-RU" dirty="0">
              <a:latin typeface="Montserrat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82" y="1639479"/>
            <a:ext cx="5383587" cy="2932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420" y="106358"/>
            <a:ext cx="8520600" cy="572700"/>
          </a:xfrm>
        </p:spPr>
        <p:txBody>
          <a:bodyPr/>
          <a:lstStyle/>
          <a:p>
            <a:pPr algn="ctr"/>
            <a:r>
              <a:rPr lang="ru-RU" dirty="0" smtClean="0"/>
              <a:t>Дорожная </a:t>
            </a:r>
            <a:r>
              <a:rPr lang="ru-RU" dirty="0" smtClean="0"/>
              <a:t>карта. Запрос.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338896405"/>
              </p:ext>
            </p:extLst>
          </p:nvPr>
        </p:nvGraphicFramePr>
        <p:xfrm>
          <a:off x="968587" y="-905465"/>
          <a:ext cx="7579359" cy="4045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7574" y="1932229"/>
            <a:ext cx="1794933" cy="21114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Планирование бизнес стратегии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Налаживание партнерских отношений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Поиск начального капитала </a:t>
            </a:r>
            <a:r>
              <a:rPr lang="ru-RU" dirty="0" smtClean="0">
                <a:solidFill>
                  <a:schemeClr val="tx1"/>
                </a:solidFill>
              </a:rPr>
              <a:t>(3 </a:t>
            </a:r>
            <a:r>
              <a:rPr lang="ru-RU" dirty="0" smtClean="0">
                <a:solidFill>
                  <a:schemeClr val="tx1"/>
                </a:solidFill>
              </a:rPr>
              <a:t>млн. рублей)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16200000" flipH="1">
            <a:off x="1184421" y="1667154"/>
            <a:ext cx="530145" cy="1"/>
          </a:xfrm>
          <a:prstGeom prst="bentConnector3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009169" y="2330057"/>
            <a:ext cx="1679787" cy="23435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Организация структуры проекта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Покупка лицензий на производство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Размещение заказов на предприятиях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 rot="5400000">
            <a:off x="2133600" y="1570358"/>
            <a:ext cx="880536" cy="596051"/>
          </a:xfrm>
          <a:prstGeom prst="bentConnector3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850885" y="2330057"/>
            <a:ext cx="1556361" cy="23175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Производство продукта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Разработка ПО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Расширение производственных мощностей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4" name="Соединительная линия уступом 23"/>
          <p:cNvCxnSpPr>
            <a:endCxn id="17" idx="0"/>
          </p:cNvCxnSpPr>
          <p:nvPr/>
        </p:nvCxnSpPr>
        <p:spPr>
          <a:xfrm rot="16200000" flipH="1">
            <a:off x="4049977" y="1750968"/>
            <a:ext cx="914960" cy="243217"/>
          </a:xfrm>
          <a:prstGeom prst="bentConnector3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5586867" y="2308652"/>
            <a:ext cx="1762200" cy="23435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Адаптация продукта под рынок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Презентация </a:t>
            </a:r>
            <a:r>
              <a:rPr lang="ru-RU" dirty="0">
                <a:solidFill>
                  <a:schemeClr val="tx1"/>
                </a:solidFill>
              </a:rPr>
              <a:t>готового решения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Реклама для </a:t>
            </a:r>
            <a:r>
              <a:rPr lang="ru-RU" dirty="0" smtClean="0">
                <a:solidFill>
                  <a:schemeClr val="tx1"/>
                </a:solidFill>
              </a:rPr>
              <a:t>потенциальных потребителей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479575" y="1986809"/>
            <a:ext cx="1583301" cy="23988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Выход на рынок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Реклама </a:t>
            </a:r>
            <a:r>
              <a:rPr lang="ru-RU" dirty="0">
                <a:solidFill>
                  <a:schemeClr val="tx1"/>
                </a:solidFill>
              </a:rPr>
              <a:t>для потенциального потребителя</a:t>
            </a:r>
          </a:p>
        </p:txBody>
      </p:sp>
      <p:cxnSp>
        <p:nvCxnSpPr>
          <p:cNvPr id="30" name="Соединительная линия уступом 29"/>
          <p:cNvCxnSpPr/>
          <p:nvPr/>
        </p:nvCxnSpPr>
        <p:spPr>
          <a:xfrm rot="16200000" flipH="1">
            <a:off x="5629153" y="1760551"/>
            <a:ext cx="913371" cy="196429"/>
          </a:xfrm>
          <a:prstGeom prst="bentConnector3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 rot="16200000" flipH="1">
            <a:off x="7557110" y="1531646"/>
            <a:ext cx="544035" cy="336974"/>
          </a:xfrm>
          <a:prstGeom prst="bentConnector3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49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60338"/>
            <a:ext cx="4294505" cy="4851929"/>
          </a:xfrm>
        </p:spPr>
        <p:txBody>
          <a:bodyPr/>
          <a:lstStyle/>
          <a:p>
            <a:pPr marL="114300" indent="0">
              <a:buNone/>
            </a:pPr>
            <a:r>
              <a:rPr lang="ru-RU" b="1" dirty="0" smtClean="0">
                <a:latin typeface="Montserrat Light" panose="020B0604020202020204" charset="-52"/>
              </a:rPr>
              <a:t>Какие запчасти для </a:t>
            </a:r>
            <a:r>
              <a:rPr lang="ru-RU" b="1" dirty="0" err="1" smtClean="0">
                <a:latin typeface="Montserrat Light" panose="020B0604020202020204" charset="-52"/>
              </a:rPr>
              <a:t>дронов</a:t>
            </a:r>
            <a:r>
              <a:rPr lang="ru-RU" b="1" dirty="0" smtClean="0">
                <a:latin typeface="Montserrat Light" panose="020B0604020202020204" charset="-52"/>
              </a:rPr>
              <a:t> может производить наша промышленность?</a:t>
            </a:r>
          </a:p>
          <a:p>
            <a:pPr marL="114300" indent="0">
              <a:buNone/>
            </a:pPr>
            <a:endParaRPr lang="ru-RU" b="1" dirty="0" smtClean="0">
              <a:latin typeface="Montserrat Light" panose="020B0604020202020204" charset="-52"/>
            </a:endParaRPr>
          </a:p>
          <a:p>
            <a:r>
              <a:rPr lang="ru-RU" dirty="0">
                <a:latin typeface="Montserrat Light" panose="020B0604020202020204" charset="-52"/>
              </a:rPr>
              <a:t>Э</a:t>
            </a:r>
            <a:r>
              <a:rPr lang="ru-RU" dirty="0" smtClean="0">
                <a:latin typeface="Montserrat Light" panose="020B0604020202020204" charset="-52"/>
              </a:rPr>
              <a:t>лектромоторы</a:t>
            </a:r>
          </a:p>
          <a:p>
            <a:r>
              <a:rPr lang="ru-RU" dirty="0" smtClean="0">
                <a:latin typeface="Montserrat Light" panose="020B0604020202020204" charset="-52"/>
              </a:rPr>
              <a:t>Пропеллеры</a:t>
            </a:r>
          </a:p>
          <a:p>
            <a:r>
              <a:rPr lang="ru-RU" dirty="0" smtClean="0">
                <a:latin typeface="Montserrat Light" panose="020B0604020202020204" charset="-52"/>
              </a:rPr>
              <a:t>Рама </a:t>
            </a:r>
          </a:p>
          <a:p>
            <a:r>
              <a:rPr lang="ru-RU" dirty="0" smtClean="0">
                <a:latin typeface="Montserrat Light" panose="020B0604020202020204" charset="-52"/>
              </a:rPr>
              <a:t>Полётный контроллер</a:t>
            </a:r>
          </a:p>
          <a:p>
            <a:r>
              <a:rPr lang="ru-RU" dirty="0">
                <a:latin typeface="Montserrat Light" panose="020B0604020202020204" charset="-52"/>
              </a:rPr>
              <a:t>П</a:t>
            </a:r>
            <a:r>
              <a:rPr lang="ru-RU" dirty="0" smtClean="0">
                <a:latin typeface="Montserrat Light" panose="020B0604020202020204" charset="-52"/>
              </a:rPr>
              <a:t>рограммное обеспечение</a:t>
            </a:r>
          </a:p>
          <a:p>
            <a:r>
              <a:rPr lang="ru-RU" dirty="0" smtClean="0">
                <a:latin typeface="Montserrat Light" panose="020B0604020202020204" charset="-52"/>
              </a:rPr>
              <a:t>Антенна </a:t>
            </a:r>
          </a:p>
          <a:p>
            <a:r>
              <a:rPr lang="ru-RU" dirty="0" smtClean="0">
                <a:latin typeface="Montserrat Light" panose="020B0604020202020204" charset="-52"/>
              </a:rPr>
              <a:t>Аккумуляторная батарея </a:t>
            </a:r>
          </a:p>
          <a:p>
            <a:endParaRPr lang="ru-RU" dirty="0">
              <a:latin typeface="Montserrat Light" panose="020B0604020202020204" charset="-52"/>
            </a:endParaRPr>
          </a:p>
        </p:txBody>
      </p:sp>
      <p:sp>
        <p:nvSpPr>
          <p:cNvPr id="4" name="AutoShape 2" descr="FPV дрон: с чего начать новичку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"/>
          <a:stretch/>
        </p:blipFill>
        <p:spPr>
          <a:xfrm>
            <a:off x="4253653" y="0"/>
            <a:ext cx="489034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64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9"/>
          <p:cNvSpPr txBox="1"/>
          <p:nvPr/>
        </p:nvSpPr>
        <p:spPr>
          <a:xfrm>
            <a:off x="1487278" y="745665"/>
            <a:ext cx="6169443" cy="35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Роли в нашей команде: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Шилов Владимир – Лидер команды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Пастухов Павел – инженер технолог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Ефремов Денис – ответственный за сотрудничество 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Лёвушкина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Анастасия – </a:t>
            </a:r>
            <a:r>
              <a:rPr lang="ru-RU" sz="20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вэб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дизайнер 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Казаков Виталий – менеджер по связям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Варыпаев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Фёдор –главный инженер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Сидоренко Данила – бухгалтер-экономист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Тришкин Андрей – главный логистику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Азинков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Евгений – </a:t>
            </a:r>
            <a:r>
              <a:rPr lang="ru-RU" sz="20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помошник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логиста 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ru-RU" sz="2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Montserrat Light" panose="020B0604020202020204" charset="-52"/>
              </a:rPr>
              <a:t>Спасибо за внимание!</a:t>
            </a:r>
            <a:endParaRPr lang="ru-RU" dirty="0">
              <a:latin typeface="Montserrat Light" panose="020B0604020202020204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latin typeface="Montserrat Light" panose="020B0604020202020204" charset="-52"/>
              </a:rPr>
              <a:t>Готовы ответить на ваши вопросы</a:t>
            </a:r>
            <a:endParaRPr lang="ru-RU" dirty="0">
              <a:latin typeface="Montserrat Light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8418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5150342"/>
              </p:ext>
            </p:extLst>
          </p:nvPr>
        </p:nvGraphicFramePr>
        <p:xfrm>
          <a:off x="41123" y="513167"/>
          <a:ext cx="3327866" cy="5181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Image" r:id="rId4" imgW="3161880" imgH="6069600" progId="Photoshop.Image.10">
                  <p:embed/>
                </p:oleObj>
              </mc:Choice>
              <mc:Fallback>
                <p:oleObj name="Image" r:id="rId4" imgW="3161880" imgH="6069600" progId="Photoshop.Image.1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23" y="513167"/>
                        <a:ext cx="3327866" cy="5181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" name="Google Shape;139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85530" y="-165418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89733" y="81366"/>
            <a:ext cx="1397081" cy="1056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1"/>
          <p:cNvSpPr txBox="1"/>
          <p:nvPr/>
        </p:nvSpPr>
        <p:spPr>
          <a:xfrm>
            <a:off x="1149981" y="206995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dirty="0"/>
          </a:p>
        </p:txBody>
      </p:sp>
      <p:sp>
        <p:nvSpPr>
          <p:cNvPr id="147" name="Google Shape;147;p11"/>
          <p:cNvSpPr txBox="1"/>
          <p:nvPr/>
        </p:nvSpPr>
        <p:spPr>
          <a:xfrm>
            <a:off x="3564282" y="2794977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Шилов Владимир Витальевич</a:t>
            </a:r>
            <a:endParaRPr sz="14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Тел. 8(927)118-63-72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en-US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E-mail: vova.shilov.2003@mail.ru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Лидер команды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45822"/>
            <a:ext cx="8520600" cy="572700"/>
          </a:xfrm>
        </p:spPr>
        <p:txBody>
          <a:bodyPr/>
          <a:lstStyle/>
          <a:p>
            <a:r>
              <a:rPr lang="ru-RU" dirty="0" err="1"/>
              <a:t>Коптерный</a:t>
            </a:r>
            <a:r>
              <a:rPr lang="ru-RU" dirty="0"/>
              <a:t> двигатель </a:t>
            </a:r>
            <a:r>
              <a:rPr lang="ru-RU" dirty="0" smtClean="0"/>
              <a:t>КД </a:t>
            </a:r>
            <a:r>
              <a:rPr lang="ru-RU" dirty="0"/>
              <a:t>250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9337" y="1123527"/>
            <a:ext cx="7566610" cy="3416400"/>
          </a:xfrm>
        </p:spPr>
        <p:txBody>
          <a:bodyPr/>
          <a:lstStyle/>
          <a:p>
            <a:pPr lvl="0"/>
            <a:r>
              <a:rPr lang="ru-RU" dirty="0" err="1"/>
              <a:t>Коптерный</a:t>
            </a:r>
            <a:r>
              <a:rPr lang="ru-RU" dirty="0"/>
              <a:t> двигатель компании «</a:t>
            </a:r>
            <a:r>
              <a:rPr lang="ru-RU" dirty="0" err="1"/>
              <a:t>Миландр</a:t>
            </a:r>
            <a:r>
              <a:rPr lang="ru-RU" dirty="0" smtClean="0"/>
              <a:t>» КД 250 </a:t>
            </a:r>
            <a:r>
              <a:rPr lang="ru-RU" dirty="0"/>
              <a:t>предназначен для использования в малой электрической авиации для различных видов БПЛА и пилотируемой авиационной техники. При номинальной частоте вращения в 1800 об/мин, двигатель способен длительно обеспечивать 10 кВт постоянной мощности и демонстрировать от 75 до 100 кг (на пиковом значении) тяги на винт аппарата </a:t>
            </a:r>
            <a:r>
              <a:rPr lang="ru-RU" dirty="0" smtClean="0"/>
              <a:t>.</a:t>
            </a:r>
          </a:p>
          <a:p>
            <a:pPr lvl="0"/>
            <a:endParaRPr lang="ru-RU" dirty="0" smtClean="0"/>
          </a:p>
          <a:p>
            <a:pPr marL="114300" lv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2050" name="Picture 2" descr="https://russiandrone.ru/upload/iblock/075/07577e1252b24a598f991892075eec7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3" y="1463394"/>
            <a:ext cx="1700056" cy="189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Коптерный</a:t>
            </a:r>
            <a:r>
              <a:rPr lang="ru-RU" dirty="0"/>
              <a:t> двигатель </a:t>
            </a:r>
            <a:r>
              <a:rPr lang="ru-RU" dirty="0" smtClean="0"/>
              <a:t>ПД 40-4-150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51092" y="1152475"/>
            <a:ext cx="7281207" cy="3416400"/>
          </a:xfrm>
        </p:spPr>
        <p:txBody>
          <a:bodyPr/>
          <a:lstStyle/>
          <a:p>
            <a:r>
              <a:rPr lang="ru-RU" sz="1600" dirty="0"/>
              <a:t>Двигатель ПД 40-4-150 представляет собой производительный и надежный синхронный двигатель, разработанный компанией </a:t>
            </a:r>
            <a:r>
              <a:rPr lang="ru-RU" sz="1600" dirty="0" err="1"/>
              <a:t>Миландр</a:t>
            </a:r>
            <a:r>
              <a:rPr lang="ru-RU" sz="1600" dirty="0"/>
              <a:t>, и предназначенный для использования в воздушном пространстве в качестве тягового двигателя для различных летательных аппаратов. Благодаря своим компактным размерам и высокому крутящему моменту, двигатель способен производить мощность длительностью в 15 кВт. Он обеспечивает тягу от 50 кг на винт (при пиковой мощности до 80 кг), что является одним из самых высоких показателей для подобных габаритов изделия. Двигатель так же содержит абсолютный </a:t>
            </a:r>
            <a:r>
              <a:rPr lang="ru-RU" sz="1600" dirty="0" err="1"/>
              <a:t>энкодер</a:t>
            </a:r>
            <a:r>
              <a:rPr lang="ru-RU" sz="1600" dirty="0"/>
              <a:t>, который позволяет фиксировать положение винта в необходимом положении.</a:t>
            </a:r>
            <a:br>
              <a:rPr lang="ru-RU" sz="16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4" descr="https://russiandrone.ru/upload/iblock/5b8/5b8830483c5c8a92a38f6d315601f29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84" y="2078009"/>
            <a:ext cx="1597277" cy="156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78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Montserrat Light" panose="020B0604020202020204" charset="-52"/>
              </a:rPr>
              <a:t>Аккумуляторная батарея </a:t>
            </a:r>
            <a:br>
              <a:rPr lang="ru-RU" dirty="0">
                <a:latin typeface="Montserrat Light" panose="020B0604020202020204" charset="-52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 smtClean="0"/>
              <a:t>На данный момент в нашей стране изготавливают аккумуляторные батареи следующие компании: </a:t>
            </a:r>
          </a:p>
          <a:p>
            <a:r>
              <a:rPr lang="ru-RU" dirty="0" err="1" smtClean="0"/>
              <a:t>АкТех</a:t>
            </a:r>
            <a:endParaRPr lang="ru-RU" dirty="0"/>
          </a:p>
          <a:p>
            <a:r>
              <a:rPr lang="ru-RU" dirty="0" smtClean="0"/>
              <a:t>АКОМ</a:t>
            </a:r>
            <a:endParaRPr lang="ru-RU" dirty="0"/>
          </a:p>
          <a:p>
            <a:r>
              <a:rPr lang="ru-RU" dirty="0"/>
              <a:t>Тюменские </a:t>
            </a:r>
            <a:r>
              <a:rPr lang="ru-RU" dirty="0" smtClean="0"/>
              <a:t>аккумуляторы</a:t>
            </a:r>
            <a:endParaRPr lang="ru-RU" dirty="0"/>
          </a:p>
          <a:p>
            <a:r>
              <a:rPr lang="ru-RU" dirty="0" err="1" smtClean="0"/>
              <a:t>Алькор</a:t>
            </a:r>
            <a:endParaRPr lang="ru-RU" dirty="0"/>
          </a:p>
          <a:p>
            <a:r>
              <a:rPr lang="ru-RU" dirty="0" err="1" smtClean="0"/>
              <a:t>Электроисточник</a:t>
            </a:r>
            <a:endParaRPr lang="ru-RU" dirty="0"/>
          </a:p>
          <a:p>
            <a:r>
              <a:rPr lang="ru-RU" dirty="0"/>
              <a:t>Курский </a:t>
            </a:r>
            <a:r>
              <a:rPr lang="ru-RU" dirty="0" smtClean="0"/>
              <a:t>аккумулятор</a:t>
            </a:r>
            <a:endParaRPr lang="ru-RU" dirty="0"/>
          </a:p>
          <a:p>
            <a:endParaRPr lang="ru-RU" dirty="0"/>
          </a:p>
        </p:txBody>
      </p:sp>
      <p:pic>
        <p:nvPicPr>
          <p:cNvPr id="5122" name="Picture 2" descr="Аккумуляторные заводы России: список производителей АКБ в РФ, какую фирму  выбр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770" y="2200121"/>
            <a:ext cx="5235229" cy="294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12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 Light" panose="020B0604020202020204" charset="-52"/>
              </a:rPr>
              <a:t>Полётный контроллер</a:t>
            </a:r>
            <a:br>
              <a:rPr lang="ru-RU" dirty="0">
                <a:latin typeface="Montserrat Light" panose="020B0604020202020204" charset="-52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06750" y="1152475"/>
            <a:ext cx="5625550" cy="3416400"/>
          </a:xfrm>
        </p:spPr>
        <p:txBody>
          <a:bodyPr/>
          <a:lstStyle/>
          <a:p>
            <a:r>
              <a:rPr lang="ru-RU" dirty="0"/>
              <a:t>Полетный контроллер «СОКОЛ-360», разрабатываемый специалистами Инжинирингового центра Севастопольского госуниверситета, использует отечественную элементную базу и позволит в перспективе полностью отказаться от импортного программного обеспечения при производстве российских </a:t>
            </a:r>
            <a:r>
              <a:rPr lang="ru-RU" dirty="0" err="1"/>
              <a:t>беспилотников</a:t>
            </a:r>
            <a:r>
              <a:rPr lang="ru-RU" dirty="0"/>
              <a:t>.</a:t>
            </a:r>
          </a:p>
        </p:txBody>
      </p:sp>
      <p:pic>
        <p:nvPicPr>
          <p:cNvPr id="6148" name="Picture 4" descr="Полётный контроллер SpeedyBee F7 Mini 20x20 купить в интернет-магазине  iDr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1" y="1366975"/>
            <a:ext cx="2160744" cy="216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80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</TotalTime>
  <Words>660</Words>
  <Application>Microsoft Office PowerPoint</Application>
  <PresentationFormat>Экран (16:9)</PresentationFormat>
  <Paragraphs>154</Paragraphs>
  <Slides>17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Montserrat</vt:lpstr>
      <vt:lpstr>Montserrat Light</vt:lpstr>
      <vt:lpstr>Roboto</vt:lpstr>
      <vt:lpstr>Simple Light</vt:lpstr>
      <vt:lpstr>Image</vt:lpstr>
      <vt:lpstr>Агродрон</vt:lpstr>
      <vt:lpstr>Актуальные проблемы</vt:lpstr>
      <vt:lpstr>Презентация PowerPoint</vt:lpstr>
      <vt:lpstr>Преимущества агродрона</vt:lpstr>
      <vt:lpstr>Сравнение с конкурентами</vt:lpstr>
      <vt:lpstr>Презентация PowerPoint</vt:lpstr>
      <vt:lpstr>Рынок</vt:lpstr>
      <vt:lpstr>Презентация PowerPoint</vt:lpstr>
      <vt:lpstr>Дорожная карта. Запрос.</vt:lpstr>
      <vt:lpstr>Презентация PowerPoint</vt:lpstr>
      <vt:lpstr>Команда</vt:lpstr>
      <vt:lpstr>Спасибо за внимание!</vt:lpstr>
      <vt:lpstr>Презентация PowerPoint</vt:lpstr>
      <vt:lpstr>Коптерный двигатель КД 250</vt:lpstr>
      <vt:lpstr>Коптерный двигатель ПД 40-4-150</vt:lpstr>
      <vt:lpstr>Аккумуляторная батарея  </vt:lpstr>
      <vt:lpstr>Полётный контроллер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Сергей</dc:creator>
  <cp:lastModifiedBy>1</cp:lastModifiedBy>
  <cp:revision>76</cp:revision>
  <dcterms:modified xsi:type="dcterms:W3CDTF">2023-12-12T15:50:58Z</dcterms:modified>
</cp:coreProperties>
</file>