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0" r:id="rId1"/>
  </p:sldMasterIdLst>
  <p:notesMasterIdLst>
    <p:notesMasterId r:id="rId14"/>
  </p:notesMasterIdLst>
  <p:handoutMasterIdLst>
    <p:handoutMasterId r:id="rId15"/>
  </p:handoutMasterIdLst>
  <p:sldIdLst>
    <p:sldId id="265" r:id="rId2"/>
    <p:sldId id="318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263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595315-6059-63B0-9BE8-AAFD11894995}" name="Елена Иванченко" initials="ЕИ" userId="7f7d7db965285a96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амолетов" initials="С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D1F6"/>
    <a:srgbClr val="CEDFEE"/>
    <a:srgbClr val="C6C8E0"/>
    <a:srgbClr val="9EC5F4"/>
    <a:srgbClr val="B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72" autoAdjust="0"/>
  </p:normalViewPr>
  <p:slideViewPr>
    <p:cSldViewPr snapToGrid="0" snapToObjects="1" showGuides="1">
      <p:cViewPr varScale="1">
        <p:scale>
          <a:sx n="78" d="100"/>
          <a:sy n="78" d="100"/>
        </p:scale>
        <p:origin x="888" y="48"/>
      </p:cViewPr>
      <p:guideLst>
        <p:guide orient="horz" pos="164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tx1"/>
                </a:solidFill>
                <a:latin typeface="Golos Text DemiBold" panose="020B0703020202020204"/>
              </a:rPr>
              <a:t>Затраты нефтяных компаний на окружающую среду, млрд. </a:t>
            </a:r>
            <a:r>
              <a:rPr lang="ru-RU" sz="1400" dirty="0" err="1">
                <a:solidFill>
                  <a:schemeClr val="tx1"/>
                </a:solidFill>
                <a:latin typeface="Golos Text DemiBold" panose="020B0703020202020204"/>
              </a:rPr>
              <a:t>руб</a:t>
            </a:r>
            <a:endParaRPr lang="ru-RU" sz="1400" dirty="0">
              <a:solidFill>
                <a:schemeClr val="tx1"/>
              </a:solidFill>
              <a:latin typeface="Golos Text DemiBold" panose="020B0703020202020204"/>
            </a:endParaRPr>
          </a:p>
        </c:rich>
      </c:tx>
      <c:layout>
        <c:manualLayout>
          <c:xMode val="edge"/>
          <c:yMode val="edge"/>
          <c:x val="0.20495279437045913"/>
          <c:y val="6.81187339927679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Роснефть</c:v>
                </c:pt>
              </c:strCache>
            </c:strRef>
          </c:tx>
          <c:spPr>
            <a:solidFill>
              <a:srgbClr val="007AB9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2016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11.8</c:v>
                </c:pt>
                <c:pt idx="1">
                  <c:v>18.5</c:v>
                </c:pt>
                <c:pt idx="2">
                  <c:v>21.3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FF-445B-BFCF-C473E0A4CD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Лукоил</c:v>
                </c:pt>
              </c:strCache>
            </c:strRef>
          </c:tx>
          <c:spPr>
            <a:solidFill>
              <a:srgbClr val="74D5C1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2016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13.3</c:v>
                </c:pt>
                <c:pt idx="1">
                  <c:v>21.5</c:v>
                </c:pt>
                <c:pt idx="2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FF-445B-BFCF-C473E0A4CD4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Сургутнефтегаз</c:v>
                </c:pt>
              </c:strCache>
            </c:strRef>
          </c:tx>
          <c:spPr>
            <a:solidFill>
              <a:srgbClr val="00AACD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2016</c:v>
                </c:pt>
                <c:pt idx="2">
                  <c:v>2021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21.1</c:v>
                </c:pt>
                <c:pt idx="1">
                  <c:v>21.4</c:v>
                </c:pt>
                <c:pt idx="2">
                  <c:v>29.6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FF-445B-BFCF-C473E0A4C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3906015"/>
        <c:axId val="593902687"/>
        <c:axId val="0"/>
      </c:bar3DChart>
      <c:catAx>
        <c:axId val="593906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Golos Text DemiBold" panose="020B0703020202020204"/>
                <a:ea typeface="+mn-ea"/>
                <a:cs typeface="+mn-cs"/>
              </a:defRPr>
            </a:pPr>
            <a:endParaRPr lang="ru-RU"/>
          </a:p>
        </c:txPr>
        <c:crossAx val="593902687"/>
        <c:crosses val="autoZero"/>
        <c:auto val="1"/>
        <c:lblAlgn val="ctr"/>
        <c:lblOffset val="100"/>
        <c:noMultiLvlLbl val="0"/>
      </c:catAx>
      <c:valAx>
        <c:axId val="593902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Golos Text DemiBold" panose="020B0703020202020204"/>
                <a:ea typeface="+mn-ea"/>
                <a:cs typeface="+mn-cs"/>
              </a:defRPr>
            </a:pPr>
            <a:endParaRPr lang="ru-RU"/>
          </a:p>
        </c:txPr>
        <c:crossAx val="593906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Golos Text DemiBold" panose="020B0703020202020204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12975-4CFD-C441-A244-B7FD9A9579C2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660DC-725D-2A44-9F89-74FE668A9C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25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FD1C8-470D-774F-8B40-381C3059BD4A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9711C-DB87-6342-8123-FE7E39EB00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73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9711C-DB87-6342-8123-FE7E39EB006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06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783B35-4D64-24CD-46E0-32E9FC276C40}"/>
              </a:ext>
            </a:extLst>
          </p:cNvPr>
          <p:cNvSpPr txBox="1"/>
          <p:nvPr userDrawn="1"/>
        </p:nvSpPr>
        <p:spPr>
          <a:xfrm>
            <a:off x="5098416" y="4902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EFD47-67FA-CC9C-A247-DDA306E69DC7}"/>
              </a:ext>
            </a:extLst>
          </p:cNvPr>
          <p:cNvSpPr txBox="1"/>
          <p:nvPr userDrawn="1"/>
        </p:nvSpPr>
        <p:spPr>
          <a:xfrm>
            <a:off x="5910801" y="427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74B261-5474-8217-1C1F-DF8DF956D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A92729-C745-7CCF-6847-2DF14BA7138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aseline="0"/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ru-RU" sz="20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20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8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359977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kfq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211943"/>
            <a:ext cx="7467600" cy="3447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ru-RU" sz="2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24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20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350971587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7">
            <a:extLst>
              <a:ext uri="{FF2B5EF4-FFF2-40B4-BE49-F238E27FC236}">
                <a16:creationId xmlns:a16="http://schemas.microsoft.com/office/drawing/2014/main" id="{DC7664A4-1431-5B79-D831-F6220EA436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9A5E5274-1C05-A7BB-B9D5-BE8CD4A5E9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5FC28AB9-3129-9DBE-782C-D2B113A5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6" name="Текст 13">
            <a:extLst>
              <a:ext uri="{FF2B5EF4-FFF2-40B4-BE49-F238E27FC236}">
                <a16:creationId xmlns:a16="http://schemas.microsoft.com/office/drawing/2014/main" id="{12C4E9B1-800A-20F6-E4F7-84C6B3BE94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8C1609-7E48-B73D-CDA4-19FD56B59E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2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6F42A0-92A9-ED41-A4B6-1B839857D4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784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</p:spTree>
    <p:extLst>
      <p:ext uri="{BB962C8B-B14F-4D97-AF65-F5344CB8AC3E}">
        <p14:creationId xmlns:p14="http://schemas.microsoft.com/office/powerpoint/2010/main" val="439475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0393FA-3ECC-3158-E15E-58890F60B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3DB0C6-E4DE-9A4B-998D-34852F1B3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403455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8ABD215D-CFC7-1CAC-2144-1C4A51F1FE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569F4-01AC-6221-63B9-0F06F87F2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1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36D9692A-5DC0-3DF1-F516-70164F11C5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C2C41F40-A63A-48C4-01DC-A4A13BB7B8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D5B27C-CA4C-7381-3F84-F0595A76C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Текст 7">
            <a:extLst>
              <a:ext uri="{FF2B5EF4-FFF2-40B4-BE49-F238E27FC236}">
                <a16:creationId xmlns:a16="http://schemas.microsoft.com/office/drawing/2014/main" id="{2AA24315-FE73-04A8-D530-E746EC0C20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69578C56-72EB-AE17-C6D4-CE1E8FBA30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01893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AE2ED3E-3221-72A5-8340-4E08819C8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19B43694-08A8-116E-FA12-468591D136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952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E75CB8B0-7394-87DF-B065-6F242AB2D0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1993366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E98E654-ABDC-7E78-775E-43A2D6214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D71CC7-EEA6-E9D0-68AD-36562CCF607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254081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8ABD215D-CFC7-1CAC-2144-1C4A51F1FE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569F4-01AC-6221-63B9-0F06F87F2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6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7">
            <a:extLst>
              <a:ext uri="{FF2B5EF4-FFF2-40B4-BE49-F238E27FC236}">
                <a16:creationId xmlns:a16="http://schemas.microsoft.com/office/drawing/2014/main" id="{3706F3BB-2486-D68F-6966-44BBD62CEC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49722966-1EC6-6348-3A3A-25A27C8E50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D2BFFE86-F97D-E925-927B-0F6BBD2D6E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6" name="Текст 13">
            <a:extLst>
              <a:ext uri="{FF2B5EF4-FFF2-40B4-BE49-F238E27FC236}">
                <a16:creationId xmlns:a16="http://schemas.microsoft.com/office/drawing/2014/main" id="{ADAF316B-52C6-704E-CB38-0E76498CD5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888714-60F8-FF59-CB87-38F52214F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60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8C44632-7642-B672-30DB-BEE8EBC23C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AF7BB137-1C7F-56D5-5D41-70ED6DEA4C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895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D9C7E817-A2F7-D228-2EB2-8CC2710635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2927035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1F5CFB9-FFF2-E218-2283-FA3AC247B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CCADC5-135D-DC69-A40F-E7939EE42C8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199" y="1040162"/>
            <a:ext cx="8389257" cy="37350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4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latin typeface="Golos Text" panose="020B0503020202020204"/>
              </a:rPr>
              <a:t>Основной текст слайда, ключевая формулировка</a:t>
            </a:r>
          </a:p>
        </p:txBody>
      </p:sp>
    </p:spTree>
    <p:extLst>
      <p:ext uri="{BB962C8B-B14F-4D97-AF65-F5344CB8AC3E}">
        <p14:creationId xmlns:p14="http://schemas.microsoft.com/office/powerpoint/2010/main" val="3110273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ина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4">
            <a:extLst>
              <a:ext uri="{FF2B5EF4-FFF2-40B4-BE49-F238E27FC236}">
                <a16:creationId xmlns:a16="http://schemas.microsoft.com/office/drawing/2014/main" id="{164235EB-093A-2BDE-8127-460B61C5B6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113" y="1233715"/>
            <a:ext cx="7170057" cy="341085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 baseline="0"/>
            </a:lvl1pPr>
            <a:lvl2pPr marL="457200" indent="0">
              <a:buFontTx/>
              <a:buNone/>
              <a:defRPr sz="1600" baseline="0"/>
            </a:lvl2pPr>
            <a:lvl3pPr marL="914400" indent="0">
              <a:buFontTx/>
              <a:buNone/>
              <a:defRPr sz="1600" baseline="0"/>
            </a:lvl3pPr>
            <a:lvl4pPr marL="1371600" indent="0">
              <a:buFontTx/>
              <a:buNone/>
              <a:defRPr sz="1600" baseline="0"/>
            </a:lvl4pPr>
            <a:lvl5pPr>
              <a:buFontTx/>
              <a:buNone/>
              <a:defRPr sz="1600" baseline="0"/>
            </a:lvl5pPr>
          </a:lstStyle>
          <a:p>
            <a:r>
              <a:rPr lang="ru-RU" sz="16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</a:t>
            </a:r>
          </a:p>
          <a:p>
            <a:endParaRPr lang="ru-RU" sz="1600" dirty="0"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6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конец списка.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FD6E8F6-2854-A3A1-FCCA-4BC7B8C56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40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25FAEC5-3811-8889-0016-6EA3B2AC41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Текст 7">
            <a:extLst>
              <a:ext uri="{FF2B5EF4-FFF2-40B4-BE49-F238E27FC236}">
                <a16:creationId xmlns:a16="http://schemas.microsoft.com/office/drawing/2014/main" id="{CAC739FE-CC7A-A005-60BE-713B90BFE7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7922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r>
              <a:rPr lang="ru-RU" sz="12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5" name="Текст 13">
            <a:extLst>
              <a:ext uri="{FF2B5EF4-FFF2-40B4-BE49-F238E27FC236}">
                <a16:creationId xmlns:a16="http://schemas.microsoft.com/office/drawing/2014/main" id="{0280BF47-780B-2175-23F6-FDC24D601F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999" y="11824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E58E80D7-3F9A-CA73-1A7E-C864B8F1B1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171" y="3011486"/>
            <a:ext cx="3635830" cy="1573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2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2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  <p:sp>
        <p:nvSpPr>
          <p:cNvPr id="7" name="Текст 13">
            <a:extLst>
              <a:ext uri="{FF2B5EF4-FFF2-40B4-BE49-F238E27FC236}">
                <a16:creationId xmlns:a16="http://schemas.microsoft.com/office/drawing/2014/main" id="{BF0BE89B-425E-821E-10AB-56C164DAED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171" y="2401659"/>
            <a:ext cx="2960913" cy="595085"/>
          </a:xfrm>
        </p:spPr>
        <p:txBody>
          <a:bodyPr>
            <a:normAutofit/>
          </a:bodyPr>
          <a:lstStyle>
            <a:lvl1pPr marL="0" indent="0">
              <a:buNone/>
              <a:defRPr sz="1600" u="sng" baseline="0">
                <a:latin typeface="Golos Text DemiBold" panose="020B0703020202020204" pitchFamily="34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206293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82CACE-D64E-E390-8227-23E049D60A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" y="936852"/>
            <a:ext cx="4608513" cy="3842155"/>
          </a:xfrm>
          <a:prstGeom prst="roundRect">
            <a:avLst>
              <a:gd name="adj" fmla="val 761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D893D5-8CB5-3E29-008C-CC0E0591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824382" cy="527284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6E126262-C015-9DD6-F87F-1B632AE744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171" y="1153886"/>
            <a:ext cx="2532743" cy="3425371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  <a:p>
            <a:pPr marL="0" indent="0" algn="l">
              <a:buNone/>
            </a:pPr>
            <a:endParaRPr lang="en-US" sz="1400" b="1" i="0" dirty="0">
              <a:solidFill>
                <a:srgbClr val="2C2D2E"/>
              </a:solidFill>
              <a:effectLst/>
              <a:latin typeface="Golos Text" panose="020B0503020202020204"/>
            </a:endParaRPr>
          </a:p>
          <a:p>
            <a:pPr marL="0" indent="0" algn="l">
              <a:buNone/>
            </a:pPr>
            <a:r>
              <a:rPr lang="ru-RU" sz="1400" b="1" i="0" dirty="0">
                <a:solidFill>
                  <a:srgbClr val="2C2D2E"/>
                </a:solidFill>
                <a:effectLst/>
                <a:latin typeface="Golos Text" panose="020B0503020202020204"/>
              </a:rPr>
              <a:t>Начало списка: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список;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2C2D2E"/>
                </a:solidFill>
                <a:effectLst/>
                <a:latin typeface="Golos Text" panose="020B0503020202020204"/>
              </a:rPr>
              <a:t> конец списка.</a:t>
            </a:r>
          </a:p>
        </p:txBody>
      </p:sp>
    </p:spTree>
    <p:extLst>
      <p:ext uri="{BB962C8B-B14F-4D97-AF65-F5344CB8AC3E}">
        <p14:creationId xmlns:p14="http://schemas.microsoft.com/office/powerpoint/2010/main" val="1736321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02428" y="943208"/>
            <a:ext cx="5526315" cy="3875536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Здесь при необходимости располагается основной текст слайда, ключевая формулировка.</a:t>
            </a:r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E0DDF7E5-74E5-85B7-0EAB-6118F548A9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43208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7936B987-FE27-33B7-4612-FDB9F2B35C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" y="2935720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528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6">
            <a:extLst>
              <a:ext uri="{FF2B5EF4-FFF2-40B4-BE49-F238E27FC236}">
                <a16:creationId xmlns:a16="http://schemas.microsoft.com/office/drawing/2014/main" id="{604BBFFB-7572-35FA-4787-0F445C5632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1" y="1059322"/>
            <a:ext cx="3897086" cy="1734678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4BFD2DD0-1A50-CC19-1239-4EE4F12EA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2" y="3105836"/>
            <a:ext cx="3897084" cy="164033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73A9D63A-5180-ED0A-F619-007A1570C1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9714" y="1059322"/>
            <a:ext cx="3632201" cy="3686849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r>
              <a:rPr lang="ru-RU" sz="1400" dirty="0">
                <a:latin typeface="Golos Text" panose="020B0503020202020204"/>
              </a:rPr>
              <a:t>Основной текст слайда, ключевая формулировка.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075CB2-AC7B-1521-E0C8-0618DBE0F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359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1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3209454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5969804" y="2933902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3287828"/>
            <a:ext cx="2588883" cy="1395548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07251" y="3299578"/>
            <a:ext cx="2591416" cy="1395548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 baseline="0"/>
            </a:lvl2pPr>
            <a:lvl3pPr>
              <a:defRPr sz="1200" baseline="0"/>
            </a:lvl3pPr>
            <a:lvl4pPr>
              <a:defRPr sz="1200" baseline="0"/>
            </a:lvl4pPr>
            <a:lvl5pPr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4827D-CE53-9591-037D-C963F1C74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AE50A46-F4A6-68CE-7C12-AA2301388718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5967600" y="3299578"/>
            <a:ext cx="2591416" cy="1395548"/>
          </a:xfr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>
              <a:defRPr sz="1200" baseline="0"/>
            </a:lvl2pPr>
            <a:lvl3pPr>
              <a:defRPr sz="1200" baseline="0"/>
            </a:lvl3pPr>
            <a:lvl4pPr>
              <a:defRPr sz="1200" baseline="0"/>
            </a:lvl4pPr>
            <a:lvl5pPr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42AB405F-D2C7-9CD0-F8A2-C5B08DACE9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9081" y="944463"/>
            <a:ext cx="2577001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20D20C24-934F-4A5C-CF04-B479AF2D0D5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221666" y="944462"/>
            <a:ext cx="2577001" cy="1883023"/>
          </a:xfrm>
          <a:prstGeom prst="roundRect">
            <a:avLst>
              <a:gd name="adj" fmla="val 12905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2D750E3A-97C5-5CBE-A3C9-0F2565E569E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980690" y="944463"/>
            <a:ext cx="2577001" cy="1883023"/>
          </a:xfrm>
          <a:prstGeom prst="roundRect">
            <a:avLst>
              <a:gd name="adj" fmla="val 10512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842539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55EF72-8579-6966-364E-7EB761509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3143" y="949330"/>
            <a:ext cx="2895600" cy="3895724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F1233E17-1183-B76E-8FDC-B4E51177D9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49329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D225B0AE-7C4E-EA08-3FB1-DC344CD724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5171" y="949328"/>
            <a:ext cx="2532744" cy="1883023"/>
          </a:xfrm>
          <a:prstGeom prst="roundRect">
            <a:avLst>
              <a:gd name="adj" fmla="val 1187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8F0CB042-A157-2892-A9F3-8F41034FBC2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95171" y="2962031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B7890194-FBA6-DE42-AD42-307D6F999B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199" y="2962031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427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AA1A601-605F-FFE8-0BFA-9EB221F44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46AE54EB-260E-9A56-307F-307DC6AE32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963397"/>
            <a:ext cx="2532744" cy="1883023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/>
            </a:lvl1pPr>
            <a:lvl2pPr marL="457200" indent="0">
              <a:buNone/>
              <a:defRPr sz="1400" baseline="0"/>
            </a:lvl2pPr>
            <a:lvl3pPr marL="914400" indent="0">
              <a:buNone/>
              <a:defRPr sz="1400" baseline="0"/>
            </a:lvl3pPr>
            <a:lvl4pPr marL="1371600" indent="0">
              <a:buNone/>
              <a:defRPr sz="1400" baseline="0"/>
            </a:lvl4pPr>
            <a:lvl5pPr marL="1828800" indent="0">
              <a:buFont typeface="Arial" panose="020B0604020202020204" pitchFamily="34" charset="0"/>
              <a:buNone/>
              <a:defRPr sz="1400" baseline="0"/>
            </a:lvl5pPr>
          </a:lstStyle>
          <a:p>
            <a:pPr lvl="0"/>
            <a:r>
              <a:rPr lang="ru-RU" dirty="0"/>
              <a:t>Ключевая фраза слайда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20DDEE97-30A5-E948-6E23-28FB2BCF96F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95171" y="963397"/>
            <a:ext cx="2532744" cy="1883023"/>
          </a:xfrm>
          <a:prstGeom prst="roundRect">
            <a:avLst>
              <a:gd name="adj" fmla="val 11537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AAC08422-7D47-2B7E-7D28-680BC07B364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33141" y="966928"/>
            <a:ext cx="2532744" cy="1883023"/>
          </a:xfrm>
          <a:prstGeom prst="roundRect">
            <a:avLst>
              <a:gd name="adj" fmla="val 11196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4D0F3CB7-1C07-A606-10E8-3541ED42DF3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3141" y="2954042"/>
            <a:ext cx="2532744" cy="1883023"/>
          </a:xfrm>
          <a:prstGeom prst="roundRect">
            <a:avLst>
              <a:gd name="adj" fmla="val 8802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AFE5227E-AF6F-5CD4-3762-3B690A4EFAC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95171" y="2960314"/>
            <a:ext cx="2532744" cy="1883023"/>
          </a:xfrm>
          <a:prstGeom prst="roundRect">
            <a:avLst>
              <a:gd name="adj" fmla="val 845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F1DACFFD-7F12-BA1F-C994-00039280C0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" y="2960314"/>
            <a:ext cx="2532744" cy="1883023"/>
          </a:xfrm>
          <a:prstGeom prst="roundRect">
            <a:avLst>
              <a:gd name="adj" fmla="val 10169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818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1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3275819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6085706" y="2367645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822C9-93DB-8981-8DE8-9669C842C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06435"/>
            <a:ext cx="6291943" cy="527284"/>
          </a:xfrm>
        </p:spPr>
        <p:txBody>
          <a:bodyPr>
            <a:normAutofit/>
          </a:bodyPr>
          <a:lstStyle>
            <a:lvl1pPr>
              <a:defRPr sz="3200" baseline="0">
                <a:latin typeface="Golos Text DemiBold" panose="020B0703020202020204" pitchFamily="34" charset="-52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ABC6181E-5380-5398-36BA-70EAD01E6B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4050" y="952607"/>
            <a:ext cx="2589213" cy="1304294"/>
          </a:xfrm>
          <a:prstGeom prst="roundRect">
            <a:avLst>
              <a:gd name="adj" fmla="val 9261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6C8F21F1-75B3-D8F1-2DB5-6F70F86F1DB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275818" y="952607"/>
            <a:ext cx="2589213" cy="1304294"/>
          </a:xfrm>
          <a:prstGeom prst="roundRect">
            <a:avLst>
              <a:gd name="adj" fmla="val 11730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276AF22E-2A7E-F9AB-5142-9D689D32BAC7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089789" y="952607"/>
            <a:ext cx="2589213" cy="1304294"/>
          </a:xfrm>
          <a:prstGeom prst="roundRect">
            <a:avLst>
              <a:gd name="adj" fmla="val 10249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4381B90F-578B-03FE-3E62-01B123DDCA0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0352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78F39546-2C38-A484-9527-E82840466A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78970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62CF135A-DC57-BFA7-737D-7E89CABB27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88857" y="4281396"/>
            <a:ext cx="2589213" cy="26908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200" b="1" i="0" baseline="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id="{F2DF9285-C300-85F5-A106-92A286165DE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57201" y="2866358"/>
            <a:ext cx="2589213" cy="1304294"/>
          </a:xfrm>
          <a:prstGeom prst="roundRect">
            <a:avLst>
              <a:gd name="adj" fmla="val 12224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id="{3E7EB42F-DA19-C666-2E68-46C62D12946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278969" y="2866358"/>
            <a:ext cx="2589213" cy="1304294"/>
          </a:xfrm>
          <a:prstGeom prst="roundRect">
            <a:avLst>
              <a:gd name="adj" fmla="val 11236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8819B960-AE2A-9E43-B370-CD1D6A1ACE8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092940" y="2866358"/>
            <a:ext cx="2589213" cy="1304294"/>
          </a:xfrm>
          <a:prstGeom prst="roundRect">
            <a:avLst>
              <a:gd name="adj" fmla="val 9755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718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6434"/>
            <a:ext cx="8229600" cy="620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1912"/>
            <a:ext cx="8229600" cy="289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865051" y="4134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D3E97-5D7A-1D29-BA55-742D76C1C8C4}"/>
              </a:ext>
            </a:extLst>
          </p:cNvPr>
          <p:cNvSpPr txBox="1"/>
          <p:nvPr userDrawn="1"/>
        </p:nvSpPr>
        <p:spPr>
          <a:xfrm>
            <a:off x="-865051" y="4134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7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2" r:id="rId2"/>
    <p:sldLayoutId id="2147483885" r:id="rId3"/>
    <p:sldLayoutId id="2147483877" r:id="rId4"/>
    <p:sldLayoutId id="2147483891" r:id="rId5"/>
    <p:sldLayoutId id="2147483883" r:id="rId6"/>
    <p:sldLayoutId id="2147483873" r:id="rId7"/>
    <p:sldLayoutId id="2147483888" r:id="rId8"/>
    <p:sldLayoutId id="2147483892" r:id="rId9"/>
    <p:sldLayoutId id="2147483874" r:id="rId10"/>
    <p:sldLayoutId id="2147483886" r:id="rId11"/>
    <p:sldLayoutId id="2147483889" r:id="rId12"/>
    <p:sldLayoutId id="2147483893" r:id="rId13"/>
    <p:sldLayoutId id="2147483879" r:id="rId14"/>
    <p:sldLayoutId id="2147483887" r:id="rId15"/>
    <p:sldLayoutId id="2147483890" r:id="rId16"/>
    <p:sldLayoutId id="2147483880" r:id="rId17"/>
    <p:sldLayoutId id="2147483894" r:id="rId18"/>
    <p:sldLayoutId id="2147483875" r:id="rId19"/>
    <p:sldLayoutId id="2147483881" r:id="rId20"/>
    <p:sldLayoutId id="2147483882" r:id="rId21"/>
    <p:sldLayoutId id="2147483706" r:id="rId22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tx1"/>
          </a:solidFill>
          <a:latin typeface="ALS Gorizont Bold Expanded" panose="00000805000000000000" pitchFamily="50" charset="0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SzPct val="100000"/>
        <a:buFont typeface="Arial" panose="020B0604020202020204" pitchFamily="34" charset="0"/>
        <a:buNone/>
        <a:defRPr sz="20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4pPr>
      <a:lvl5pPr marL="1828800" indent="0" algn="l" defTabSz="4572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Golos Text" panose="020B0503020202020204" pitchFamily="34" charset="-52"/>
          <a:ea typeface="+mn-ea"/>
          <a:cs typeface="Golos Text" panose="020B0503020202020204" pitchFamily="34" charset="-52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azareva.a.a@mail.ru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chart" Target="../charts/chart1.xml"/><Relationship Id="rId5" Type="http://schemas.microsoft.com/office/2007/relationships/hdphoto" Target="../media/hdphoto1.wdp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31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6" Type="http://schemas.openxmlformats.org/officeDocument/2006/relationships/image" Target="../media/image45.png"/><Relationship Id="rId1" Type="http://schemas.microsoft.com/office/2007/relationships/media" Target="../media/media1.mp4"/><Relationship Id="rId6" Type="http://schemas.microsoft.com/office/2007/relationships/hdphoto" Target="../media/hdphoto5.wdp"/><Relationship Id="rId11" Type="http://schemas.microsoft.com/office/2007/relationships/hdphoto" Target="../media/hdphoto6.wdp"/><Relationship Id="rId5" Type="http://schemas.openxmlformats.org/officeDocument/2006/relationships/image" Target="../media/image37.png"/><Relationship Id="rId15" Type="http://schemas.microsoft.com/office/2007/relationships/hdphoto" Target="../media/hdphoto7.wdp"/><Relationship Id="rId10" Type="http://schemas.openxmlformats.org/officeDocument/2006/relationships/image" Target="../media/image41.png"/><Relationship Id="rId4" Type="http://schemas.openxmlformats.org/officeDocument/2006/relationships/image" Target="../media/image36.jpeg"/><Relationship Id="rId9" Type="http://schemas.openxmlformats.org/officeDocument/2006/relationships/image" Target="../media/image40.svg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microsoft.com/office/2007/relationships/hdphoto" Target="../media/hdphoto12.wdp"/><Relationship Id="rId3" Type="http://schemas.openxmlformats.org/officeDocument/2006/relationships/image" Target="../media/image62.png"/><Relationship Id="rId7" Type="http://schemas.microsoft.com/office/2007/relationships/hdphoto" Target="../media/hdphoto9.wdp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66.png"/><Relationship Id="rId4" Type="http://schemas.openxmlformats.org/officeDocument/2006/relationships/image" Target="../media/image63.png"/><Relationship Id="rId9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microsoft.com/office/2007/relationships/hdphoto" Target="../media/hdphoto1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lazareva.a.a@mail.ru" TargetMode="External"/><Relationship Id="rId7" Type="http://schemas.openxmlformats.org/officeDocument/2006/relationships/image" Target="../media/image74.sv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147250"/>
            <a:ext cx="9143999" cy="70485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Улучшение фоточувствительности газоанализатора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за счет лазерной модификации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оптических характеристик детектора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0DD7DAE-D383-3301-4860-5B80A4C3A53C}"/>
              </a:ext>
            </a:extLst>
          </p:cNvPr>
          <p:cNvSpPr txBox="1">
            <a:spLocks/>
          </p:cNvSpPr>
          <p:nvPr/>
        </p:nvSpPr>
        <p:spPr>
          <a:xfrm>
            <a:off x="2380965" y="3224587"/>
            <a:ext cx="4662029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Golos Text DemiBold" panose="020B0703020202020204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sz="2900" dirty="0">
                <a:solidFill>
                  <a:schemeClr val="bg1"/>
                </a:solidFill>
                <a:latin typeface="Golos Text DemiBold" panose="020B0703020202020204"/>
                <a:cs typeface="Calibri Light" panose="020F0302020204030204" pitchFamily="34" charset="0"/>
              </a:rPr>
              <a:t>Ольхова Анастасия Александровна</a:t>
            </a:r>
            <a:r>
              <a:rPr lang="ru-RU" sz="2400" dirty="0">
                <a:solidFill>
                  <a:schemeClr val="bg1"/>
                </a:solidFill>
                <a:latin typeface="Golos Text DemiBold" panose="020B0703020202020204"/>
                <a:cs typeface="Calibri Light" panose="020F0302020204030204" pitchFamily="34" charset="0"/>
              </a:rPr>
              <a:t>, </a:t>
            </a:r>
          </a:p>
          <a:p>
            <a:pPr algn="ctr"/>
            <a:r>
              <a:rPr lang="ru-RU" sz="2400" dirty="0" err="1">
                <a:solidFill>
                  <a:schemeClr val="bg1"/>
                </a:solidFill>
                <a:latin typeface="Golos Text DemiBold" panose="020B0703020202020204"/>
                <a:cs typeface="Calibri Light" panose="020F0302020204030204" pitchFamily="34" charset="0"/>
              </a:rPr>
              <a:t>м.н.с</a:t>
            </a:r>
            <a:r>
              <a:rPr lang="ru-RU" sz="2400" dirty="0">
                <a:solidFill>
                  <a:schemeClr val="bg1"/>
                </a:solidFill>
                <a:latin typeface="Golos Text DemiBold" panose="020B0703020202020204"/>
                <a:cs typeface="Calibri Light" panose="020F0302020204030204" pitchFamily="34" charset="0"/>
              </a:rPr>
              <a:t>. ИЛТ, руководитель проекта</a:t>
            </a:r>
            <a:br>
              <a:rPr lang="ru-RU" sz="24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ru-RU" sz="2400" dirty="0">
              <a:solidFill>
                <a:schemeClr val="accent3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8D1840-7777-892E-5525-2A24EA49F9CC}"/>
              </a:ext>
            </a:extLst>
          </p:cNvPr>
          <p:cNvSpPr txBox="1"/>
          <p:nvPr/>
        </p:nvSpPr>
        <p:spPr>
          <a:xfrm>
            <a:off x="3718830" y="4624097"/>
            <a:ext cx="5004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SzPts val="2000"/>
            </a:pPr>
            <a:r>
              <a:rPr lang="en-US" sz="1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olkhova.a.a@mail.ru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Электронная почта">
            <a:extLst>
              <a:ext uri="{FF2B5EF4-FFF2-40B4-BE49-F238E27FC236}">
                <a16:creationId xmlns:a16="http://schemas.microsoft.com/office/drawing/2014/main" id="{0DE02D8B-0210-545A-418C-A919426EA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46110" y="4596217"/>
            <a:ext cx="372720" cy="37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2;p18">
            <a:extLst>
              <a:ext uri="{FF2B5EF4-FFF2-40B4-BE49-F238E27FC236}">
                <a16:creationId xmlns:a16="http://schemas.microsoft.com/office/drawing/2014/main" id="{A217F332-7CCE-8C37-7976-28F9599AFBBD}"/>
              </a:ext>
            </a:extLst>
          </p:cNvPr>
          <p:cNvSpPr/>
          <p:nvPr/>
        </p:nvSpPr>
        <p:spPr>
          <a:xfrm>
            <a:off x="200104" y="28882"/>
            <a:ext cx="819225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Golos Text DemiBold" panose="020B0703020202020204"/>
                <a:ea typeface="Calibri"/>
                <a:cs typeface="Calibri"/>
                <a:sym typeface="Calibri"/>
              </a:rPr>
              <a:t>Актуальность темы исследований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CD2042-9690-74DA-559B-22FC51E3BB96}"/>
              </a:ext>
            </a:extLst>
          </p:cNvPr>
          <p:cNvSpPr/>
          <p:nvPr/>
        </p:nvSpPr>
        <p:spPr>
          <a:xfrm>
            <a:off x="2922875" y="3711821"/>
            <a:ext cx="11335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olos Text DemiBold" panose="020B0703020202020204"/>
              </a:rPr>
              <a:t>Убытки: </a:t>
            </a:r>
            <a:br>
              <a:rPr lang="ru-RU" sz="16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olos Text DemiBold" panose="020B0703020202020204"/>
              </a:rPr>
            </a:br>
            <a:r>
              <a:rPr lang="ru-RU" sz="16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olos Text DemiBold" panose="020B0703020202020204"/>
              </a:rPr>
              <a:t>₽146 млрд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18BBF0-10CB-93EF-E7B5-409E06DAA9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88" r="17551" b="14695"/>
          <a:stretch/>
        </p:blipFill>
        <p:spPr>
          <a:xfrm>
            <a:off x="142600" y="3231401"/>
            <a:ext cx="1934642" cy="1275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Google Shape;141;p19">
            <a:extLst>
              <a:ext uri="{FF2B5EF4-FFF2-40B4-BE49-F238E27FC236}">
                <a16:creationId xmlns:a16="http://schemas.microsoft.com/office/drawing/2014/main" id="{F7C85A0D-F139-BC79-CEAE-DFE078C51519}"/>
              </a:ext>
            </a:extLst>
          </p:cNvPr>
          <p:cNvSpPr/>
          <p:nvPr/>
        </p:nvSpPr>
        <p:spPr>
          <a:xfrm>
            <a:off x="130050" y="4460833"/>
            <a:ext cx="1955355" cy="576408"/>
          </a:xfrm>
          <a:prstGeom prst="rect">
            <a:avLst/>
          </a:prstGeom>
          <a:solidFill>
            <a:srgbClr val="007AB9"/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Golos Text DemiBold" panose="020B0703020202020204"/>
                <a:ea typeface="Calibri"/>
                <a:cs typeface="Calibri"/>
                <a:sym typeface="Calibri"/>
              </a:rPr>
              <a:t>Разлив дизельного топлива в Норильске, Норникель, 2020 г.</a:t>
            </a:r>
            <a:endParaRPr lang="ru-RU" dirty="0">
              <a:latin typeface="Golos Text DemiBold" panose="020B0703020202020204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5D33B0E7-B537-36DE-8B2D-F6A08DE2C373}"/>
              </a:ext>
            </a:extLst>
          </p:cNvPr>
          <p:cNvSpPr/>
          <p:nvPr/>
        </p:nvSpPr>
        <p:spPr>
          <a:xfrm rot="16200000">
            <a:off x="2406986" y="3687883"/>
            <a:ext cx="207803" cy="583209"/>
          </a:xfrm>
          <a:prstGeom prst="downArrow">
            <a:avLst/>
          </a:prstGeom>
          <a:solidFill>
            <a:srgbClr val="007AB9"/>
          </a:solidFill>
          <a:ln>
            <a:solidFill>
              <a:srgbClr val="007A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pic>
        <p:nvPicPr>
          <p:cNvPr id="10" name="Picture 6" descr="Наклейка токсичность (25 фото) » Рисунки для срисовки и не только">
            <a:extLst>
              <a:ext uri="{FF2B5EF4-FFF2-40B4-BE49-F238E27FC236}">
                <a16:creationId xmlns:a16="http://schemas.microsoft.com/office/drawing/2014/main" id="{F274CC62-92E2-83E0-6363-E6AD35E62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081" y="874068"/>
            <a:ext cx="766045" cy="76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8" descr="Горючие вещества - векторные изображения, Горючие вещества картинки |  Depositphotos">
            <a:extLst>
              <a:ext uri="{FF2B5EF4-FFF2-40B4-BE49-F238E27FC236}">
                <a16:creationId xmlns:a16="http://schemas.microsoft.com/office/drawing/2014/main" id="{6E877CCA-721C-93F6-F0C8-5D40CFE319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03070" y="644192"/>
            <a:ext cx="1159933" cy="115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Golos Text DemiBold" panose="020B0703020202020204"/>
            </a:endParaRPr>
          </a:p>
        </p:txBody>
      </p:sp>
      <p:pic>
        <p:nvPicPr>
          <p:cNvPr id="12" name="Picture 10" descr="Манипуляцпонный знак Highly flammable (Горюче)">
            <a:extLst>
              <a:ext uri="{FF2B5EF4-FFF2-40B4-BE49-F238E27FC236}">
                <a16:creationId xmlns:a16="http://schemas.microsoft.com/office/drawing/2014/main" id="{FFC0CB56-BFE8-F79B-79B2-DE5C3C653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524" y="747539"/>
            <a:ext cx="914559" cy="96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Коэффициент естественного прироста/убыли, общие коэффициенты рождаемости и  смертности по регионам России в 2021 году | Пикабу">
            <a:extLst>
              <a:ext uri="{FF2B5EF4-FFF2-40B4-BE49-F238E27FC236}">
                <a16:creationId xmlns:a16="http://schemas.microsoft.com/office/drawing/2014/main" id="{8ED0C344-AC64-24D0-86DC-2FEB51EB5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85" b="96890" l="1807" r="94775">
                        <a14:foregroundMark x1="17529" y1="34450" x2="8740" y2="28628"/>
                        <a14:foregroundMark x1="8740" y1="28628" x2="1514" y2="27432"/>
                        <a14:foregroundMark x1="1514" y1="27432" x2="3125" y2="72568"/>
                        <a14:foregroundMark x1="3125" y1="72568" x2="9961" y2="81260"/>
                        <a14:foregroundMark x1="9961" y1="81260" x2="17822" y2="62839"/>
                        <a14:foregroundMark x1="3369" y1="74482" x2="5127" y2="87400"/>
                        <a14:foregroundMark x1="5127" y1="87400" x2="10840" y2="80622"/>
                        <a14:foregroundMark x1="10840" y1="80622" x2="8789" y2="74163"/>
                        <a14:foregroundMark x1="42529" y1="82057" x2="53369" y2="94657"/>
                        <a14:foregroundMark x1="53369" y1="94657" x2="67139" y2="90510"/>
                        <a14:foregroundMark x1="67139" y1="90510" x2="67236" y2="83174"/>
                        <a14:foregroundMark x1="3369" y1="31898" x2="7715" y2="54625"/>
                        <a14:foregroundMark x1="7715" y1="54625" x2="36084" y2="59968"/>
                        <a14:foregroundMark x1="36084" y1="59968" x2="38525" y2="27352"/>
                        <a14:foregroundMark x1="38525" y1="27352" x2="14209" y2="27990"/>
                        <a14:foregroundMark x1="14209" y1="27990" x2="5273" y2="38995"/>
                        <a14:foregroundMark x1="5273" y1="38995" x2="1807" y2="47847"/>
                        <a14:foregroundMark x1="1807" y1="47847" x2="3564" y2="64354"/>
                        <a14:foregroundMark x1="3564" y1="64354" x2="18799" y2="66348"/>
                        <a14:foregroundMark x1="18799" y1="66348" x2="28516" y2="56539"/>
                        <a14:foregroundMark x1="28516" y1="56539" x2="33398" y2="46491"/>
                        <a14:foregroundMark x1="50977" y1="24322" x2="60986" y2="31898"/>
                        <a14:foregroundMark x1="60986" y1="31898" x2="75244" y2="31340"/>
                        <a14:foregroundMark x1="75244" y1="31340" x2="63867" y2="22887"/>
                        <a14:foregroundMark x1="63867" y1="22887" x2="48535" y2="25040"/>
                        <a14:foregroundMark x1="85010" y1="8134" x2="83887" y2="44099"/>
                        <a14:foregroundMark x1="83887" y1="44099" x2="94385" y2="69139"/>
                        <a14:foregroundMark x1="94385" y1="69139" x2="98730" y2="58134"/>
                        <a14:foregroundMark x1="98730" y1="58134" x2="96387" y2="21770"/>
                        <a14:foregroundMark x1="96387" y1="21770" x2="89697" y2="13636"/>
                        <a14:foregroundMark x1="89697" y1="13636" x2="85645" y2="4864"/>
                        <a14:foregroundMark x1="85645" y1="4864" x2="83936" y2="7496"/>
                        <a14:foregroundMark x1="84912" y1="11244" x2="86035" y2="37959"/>
                        <a14:foregroundMark x1="86035" y1="37959" x2="96582" y2="51435"/>
                        <a14:foregroundMark x1="96582" y1="51435" x2="96826" y2="41627"/>
                        <a14:foregroundMark x1="96826" y1="41627" x2="90576" y2="18421"/>
                        <a14:foregroundMark x1="90576" y1="18421" x2="84668" y2="18979"/>
                        <a14:foregroundMark x1="84668" y1="18979" x2="83740" y2="19856"/>
                        <a14:foregroundMark x1="92383" y1="38596" x2="95508" y2="58373"/>
                        <a14:foregroundMark x1="95508" y1="58373" x2="94824" y2="36922"/>
                        <a14:foregroundMark x1="94824" y1="36922" x2="91406" y2="39394"/>
                        <a14:foregroundMark x1="85693" y1="89075" x2="88672" y2="96890"/>
                        <a14:foregroundMark x1="88672" y1="96890" x2="87256" y2="887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6" y="467744"/>
            <a:ext cx="4984067" cy="305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Векторный знак «Взрывоопасно» в форматах cmx (Corel) и eps — Abali.ru">
            <a:extLst>
              <a:ext uri="{FF2B5EF4-FFF2-40B4-BE49-F238E27FC236}">
                <a16:creationId xmlns:a16="http://schemas.microsoft.com/office/drawing/2014/main" id="{ABBC22CF-9B55-7E91-0363-A94C6A120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193" y="924511"/>
            <a:ext cx="872490" cy="73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80C28F8-94EA-CDAB-3620-97010EEAD0ED}"/>
              </a:ext>
            </a:extLst>
          </p:cNvPr>
          <p:cNvSpPr txBox="1"/>
          <p:nvPr/>
        </p:nvSpPr>
        <p:spPr>
          <a:xfrm>
            <a:off x="142600" y="607112"/>
            <a:ext cx="394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Golos Text DemiBold" panose="020B0703020202020204"/>
              </a:rPr>
              <a:t>Места крупнейших утечек нефти в РФ </a:t>
            </a:r>
          </a:p>
        </p:txBody>
      </p:sp>
      <p:pic>
        <p:nvPicPr>
          <p:cNvPr id="16" name="Рисунок 15" descr="Вода">
            <a:extLst>
              <a:ext uri="{FF2B5EF4-FFF2-40B4-BE49-F238E27FC236}">
                <a16:creationId xmlns:a16="http://schemas.microsoft.com/office/drawing/2014/main" id="{CA089F19-DC9F-9D21-1CEB-3E9AD7EBF6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0924" y="2340893"/>
            <a:ext cx="307377" cy="307377"/>
          </a:xfrm>
          <a:prstGeom prst="rect">
            <a:avLst/>
          </a:prstGeom>
        </p:spPr>
      </p:pic>
      <p:pic>
        <p:nvPicPr>
          <p:cNvPr id="17" name="Рисунок 16" descr="Вода">
            <a:extLst>
              <a:ext uri="{FF2B5EF4-FFF2-40B4-BE49-F238E27FC236}">
                <a16:creationId xmlns:a16="http://schemas.microsoft.com/office/drawing/2014/main" id="{2D84D1E1-510F-DFAA-FC81-CD0216142D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6468" y="2286783"/>
            <a:ext cx="303554" cy="303554"/>
          </a:xfrm>
          <a:prstGeom prst="rect">
            <a:avLst/>
          </a:prstGeom>
        </p:spPr>
      </p:pic>
      <p:pic>
        <p:nvPicPr>
          <p:cNvPr id="18" name="Рисунок 17" descr="Вода">
            <a:extLst>
              <a:ext uri="{FF2B5EF4-FFF2-40B4-BE49-F238E27FC236}">
                <a16:creationId xmlns:a16="http://schemas.microsoft.com/office/drawing/2014/main" id="{DE510A7F-6844-0907-18D3-C2F8F2954F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1625" y="2374677"/>
            <a:ext cx="303554" cy="303554"/>
          </a:xfrm>
          <a:prstGeom prst="rect">
            <a:avLst/>
          </a:prstGeom>
        </p:spPr>
      </p:pic>
      <p:pic>
        <p:nvPicPr>
          <p:cNvPr id="19" name="Рисунок 18" descr="Вода">
            <a:extLst>
              <a:ext uri="{FF2B5EF4-FFF2-40B4-BE49-F238E27FC236}">
                <a16:creationId xmlns:a16="http://schemas.microsoft.com/office/drawing/2014/main" id="{3FC52F51-904A-6FB4-47CC-CE031A447A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50290" y="2617046"/>
            <a:ext cx="303555" cy="303555"/>
          </a:xfrm>
          <a:prstGeom prst="rect">
            <a:avLst/>
          </a:prstGeom>
        </p:spPr>
      </p:pic>
      <p:pic>
        <p:nvPicPr>
          <p:cNvPr id="20" name="Рисунок 19" descr="Вода">
            <a:extLst>
              <a:ext uri="{FF2B5EF4-FFF2-40B4-BE49-F238E27FC236}">
                <a16:creationId xmlns:a16="http://schemas.microsoft.com/office/drawing/2014/main" id="{386FD65C-5D93-EDCE-F058-1BDC0B1973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7280" y="1640978"/>
            <a:ext cx="257517" cy="266906"/>
          </a:xfrm>
          <a:prstGeom prst="rect">
            <a:avLst/>
          </a:prstGeom>
        </p:spPr>
      </p:pic>
      <p:pic>
        <p:nvPicPr>
          <p:cNvPr id="21" name="Рисунок 20" descr="Вода">
            <a:extLst>
              <a:ext uri="{FF2B5EF4-FFF2-40B4-BE49-F238E27FC236}">
                <a16:creationId xmlns:a16="http://schemas.microsoft.com/office/drawing/2014/main" id="{5560D3E9-8BBC-40DF-1317-A758AFDD13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74797" y="1862106"/>
            <a:ext cx="257517" cy="266906"/>
          </a:xfrm>
          <a:prstGeom prst="rect">
            <a:avLst/>
          </a:prstGeom>
        </p:spPr>
      </p:pic>
      <p:pic>
        <p:nvPicPr>
          <p:cNvPr id="22" name="Рисунок 21" descr="Вода">
            <a:extLst>
              <a:ext uri="{FF2B5EF4-FFF2-40B4-BE49-F238E27FC236}">
                <a16:creationId xmlns:a16="http://schemas.microsoft.com/office/drawing/2014/main" id="{B1A00CC5-11E7-AFAF-5678-9B606A2154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04665" y="1700730"/>
            <a:ext cx="399734" cy="414308"/>
          </a:xfrm>
          <a:prstGeom prst="rect">
            <a:avLst/>
          </a:prstGeom>
        </p:spPr>
      </p:pic>
      <p:pic>
        <p:nvPicPr>
          <p:cNvPr id="23" name="Рисунок 22" descr="Вода">
            <a:extLst>
              <a:ext uri="{FF2B5EF4-FFF2-40B4-BE49-F238E27FC236}">
                <a16:creationId xmlns:a16="http://schemas.microsoft.com/office/drawing/2014/main" id="{FD77BF39-2493-E29B-A515-5368112A59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6884" y="2950344"/>
            <a:ext cx="257517" cy="266906"/>
          </a:xfrm>
          <a:prstGeom prst="rect">
            <a:avLst/>
          </a:prstGeom>
        </p:spPr>
      </p:pic>
      <p:pic>
        <p:nvPicPr>
          <p:cNvPr id="24" name="Рисунок 23" descr="Вода">
            <a:extLst>
              <a:ext uri="{FF2B5EF4-FFF2-40B4-BE49-F238E27FC236}">
                <a16:creationId xmlns:a16="http://schemas.microsoft.com/office/drawing/2014/main" id="{BEB20821-0D48-0DE9-4502-9311C982A9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8057" y="2998104"/>
            <a:ext cx="257517" cy="26690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DE8B031-7D16-3C0C-D2E5-7191D443EDB5}"/>
              </a:ext>
            </a:extLst>
          </p:cNvPr>
          <p:cNvSpPr txBox="1"/>
          <p:nvPr/>
        </p:nvSpPr>
        <p:spPr>
          <a:xfrm>
            <a:off x="2665983" y="1485264"/>
            <a:ext cx="55976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Норильск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21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2020 г.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7902A3-2447-74A2-48F5-D392D925CD13}"/>
              </a:ext>
            </a:extLst>
          </p:cNvPr>
          <p:cNvSpPr txBox="1"/>
          <p:nvPr/>
        </p:nvSpPr>
        <p:spPr>
          <a:xfrm>
            <a:off x="2844168" y="2820714"/>
            <a:ext cx="77457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Иркутская обл.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4.5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2004 г.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DB0832-CE46-B4F0-F3E8-0943D8B0CBC0}"/>
              </a:ext>
            </a:extLst>
          </p:cNvPr>
          <p:cNvSpPr txBox="1"/>
          <p:nvPr/>
        </p:nvSpPr>
        <p:spPr>
          <a:xfrm>
            <a:off x="4282200" y="2532440"/>
            <a:ext cx="700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Приморский 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край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1.6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2020 г.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149A57-D0E3-7C8E-5B85-140C8CF1B033}"/>
              </a:ext>
            </a:extLst>
          </p:cNvPr>
          <p:cNvSpPr txBox="1"/>
          <p:nvPr/>
        </p:nvSpPr>
        <p:spPr>
          <a:xfrm>
            <a:off x="1841783" y="1645723"/>
            <a:ext cx="660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Республика 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Коми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220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1994 г.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B21819-0B8A-9B05-CFBC-194DDED8C2C9}"/>
              </a:ext>
            </a:extLst>
          </p:cNvPr>
          <p:cNvSpPr txBox="1"/>
          <p:nvPr/>
        </p:nvSpPr>
        <p:spPr>
          <a:xfrm>
            <a:off x="1293052" y="1289928"/>
            <a:ext cx="74731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 err="1">
                <a:latin typeface="Golos Text DemiBold" panose="020B0703020202020204"/>
              </a:rPr>
              <a:t>Нененский</a:t>
            </a:r>
            <a:r>
              <a:rPr lang="ru-RU" sz="700" b="1" dirty="0">
                <a:latin typeface="Golos Text DemiBold" panose="020B0703020202020204"/>
              </a:rPr>
              <a:t> АО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2.2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2012 г.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961588-AE95-606B-7786-D096CC451592}"/>
              </a:ext>
            </a:extLst>
          </p:cNvPr>
          <p:cNvSpPr txBox="1"/>
          <p:nvPr/>
        </p:nvSpPr>
        <p:spPr>
          <a:xfrm>
            <a:off x="1108125" y="2100676"/>
            <a:ext cx="691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Саратовская 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область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1.5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1997 г.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70B725-1862-0776-19FA-D7868868C510}"/>
              </a:ext>
            </a:extLst>
          </p:cNvPr>
          <p:cNvSpPr txBox="1"/>
          <p:nvPr/>
        </p:nvSpPr>
        <p:spPr>
          <a:xfrm>
            <a:off x="86635" y="1893796"/>
            <a:ext cx="668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Керченский 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пролив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9.1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2007 г.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C776A5-D100-EC91-DD86-565E43B4CCAC}"/>
              </a:ext>
            </a:extLst>
          </p:cNvPr>
          <p:cNvSpPr txBox="1"/>
          <p:nvPr/>
        </p:nvSpPr>
        <p:spPr>
          <a:xfrm>
            <a:off x="1392189" y="2790355"/>
            <a:ext cx="58541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Башкирия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1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1999 г.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D8161E-A593-381E-ED91-D8F964CDD6F4}"/>
              </a:ext>
            </a:extLst>
          </p:cNvPr>
          <p:cNvSpPr txBox="1"/>
          <p:nvPr/>
        </p:nvSpPr>
        <p:spPr>
          <a:xfrm>
            <a:off x="661281" y="1789178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" b="1" dirty="0">
                <a:latin typeface="Golos Text DemiBold" panose="020B0703020202020204"/>
              </a:rPr>
              <a:t>Пензенская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область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10 тыс. т</a:t>
            </a:r>
          </a:p>
          <a:p>
            <a:pPr algn="ctr"/>
            <a:r>
              <a:rPr lang="ru-RU" sz="700" b="1" dirty="0">
                <a:latin typeface="Golos Text DemiBold" panose="020B0703020202020204"/>
              </a:rPr>
              <a:t>2003 г.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8AB2D4-D5AE-A04E-FA8B-4E741738FB91}"/>
              </a:ext>
            </a:extLst>
          </p:cNvPr>
          <p:cNvSpPr txBox="1"/>
          <p:nvPr/>
        </p:nvSpPr>
        <p:spPr>
          <a:xfrm>
            <a:off x="164426" y="960184"/>
            <a:ext cx="53049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*</a:t>
            </a:r>
            <a:r>
              <a:rPr lang="ru-RU" sz="1000" dirty="0">
                <a:latin typeface="Golos Text DemiBold" panose="020B0703020202020204"/>
              </a:rPr>
              <a:t>https://en.wikipedia.org/wiki/List_of_oil_spills</a:t>
            </a:r>
          </a:p>
        </p:txBody>
      </p: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D3FB46D7-CF37-68E4-2C0F-B18A1750AA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1987935"/>
              </p:ext>
            </p:extLst>
          </p:nvPr>
        </p:nvGraphicFramePr>
        <p:xfrm>
          <a:off x="4914831" y="1700730"/>
          <a:ext cx="4200982" cy="3355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6D86255-D523-B349-7E60-1BA431F193F8}"/>
              </a:ext>
            </a:extLst>
          </p:cNvPr>
          <p:cNvSpPr/>
          <p:nvPr/>
        </p:nvSpPr>
        <p:spPr>
          <a:xfrm>
            <a:off x="8563824" y="4435614"/>
            <a:ext cx="5132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3097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9823AA-C534-251D-E922-5A53177D1C66}"/>
              </a:ext>
            </a:extLst>
          </p:cNvPr>
          <p:cNvSpPr/>
          <p:nvPr/>
        </p:nvSpPr>
        <p:spPr>
          <a:xfrm>
            <a:off x="73479" y="4307578"/>
            <a:ext cx="1923531" cy="730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0397A0-8717-ABEC-BBA5-67EF19F9996C}"/>
              </a:ext>
            </a:extLst>
          </p:cNvPr>
          <p:cNvSpPr txBox="1"/>
          <p:nvPr/>
        </p:nvSpPr>
        <p:spPr>
          <a:xfrm>
            <a:off x="195379" y="39038"/>
            <a:ext cx="93048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chemeClr val="tx1"/>
                </a:solidFill>
                <a:latin typeface="Golos Text DemiBold" panose="020B0703020202020204"/>
              </a:rPr>
              <a:t>Цель выполнения проекта</a:t>
            </a:r>
            <a:endParaRPr lang="en-US" sz="2400" b="1" i="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33F37-6DFC-93F2-1662-3E47E79AF404}"/>
              </a:ext>
            </a:extLst>
          </p:cNvPr>
          <p:cNvSpPr txBox="1"/>
          <p:nvPr/>
        </p:nvSpPr>
        <p:spPr>
          <a:xfrm>
            <a:off x="4562475" y="559247"/>
            <a:ext cx="4473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Golos Text DemiBold" panose="020B0703020202020204"/>
              </a:rPr>
              <a:t>Цель</a:t>
            </a:r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:</a:t>
            </a:r>
          </a:p>
          <a:p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Разработка прототипа прибора с повышенной фоточувствительностью детектора с помощь лазерной модификации структуры халькогенидной пленки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2EC6BC-1371-EA83-C8B8-F60352767870}"/>
              </a:ext>
            </a:extLst>
          </p:cNvPr>
          <p:cNvSpPr txBox="1"/>
          <p:nvPr/>
        </p:nvSpPr>
        <p:spPr>
          <a:xfrm>
            <a:off x="1886443" y="3291915"/>
            <a:ext cx="8386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i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dkHorz">
                  <a:fgClr>
                    <a:srgbClr val="006600"/>
                  </a:fgClr>
                  <a:bgClr>
                    <a:srgbClr val="00B050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olos Text DemiBold" panose="020B0703020202020204"/>
              </a:rPr>
              <a:t>⇒</a:t>
            </a:r>
            <a:endParaRPr lang="ru-RU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dkHorz">
                <a:fgClr>
                  <a:srgbClr val="006600"/>
                </a:fgClr>
                <a:bgClr>
                  <a:srgbClr val="00B050"/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Golos Text DemiBold" panose="020B0703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DB20C0-B476-5FB5-4373-ED0B8C383C69}"/>
              </a:ext>
            </a:extLst>
          </p:cNvPr>
          <p:cNvSpPr txBox="1"/>
          <p:nvPr/>
        </p:nvSpPr>
        <p:spPr>
          <a:xfrm>
            <a:off x="0" y="4439972"/>
            <a:ext cx="450100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Golos Text DemiBold" panose="020B0703020202020204"/>
              </a:rPr>
              <a:t>Переход от термообработки к лазерной модификации</a:t>
            </a:r>
            <a:endParaRPr lang="en-US" b="1" i="0" dirty="0">
              <a:solidFill>
                <a:schemeClr val="tx1"/>
              </a:solidFill>
              <a:effectLst/>
            </a:endParaRPr>
          </a:p>
        </p:txBody>
      </p:sp>
      <p:pic>
        <p:nvPicPr>
          <p:cNvPr id="10" name="image5.png">
            <a:extLst>
              <a:ext uri="{FF2B5EF4-FFF2-40B4-BE49-F238E27FC236}">
                <a16:creationId xmlns:a16="http://schemas.microsoft.com/office/drawing/2014/main" id="{9E7D415B-F31B-77BC-9DCD-613BB0AF5D31}"/>
              </a:ext>
            </a:extLst>
          </p:cNvPr>
          <p:cNvPicPr/>
          <p:nvPr/>
        </p:nvPicPr>
        <p:blipFill rotWithShape="1">
          <a:blip r:embed="rId2"/>
          <a:srcRect t="6939"/>
          <a:stretch/>
        </p:blipFill>
        <p:spPr>
          <a:xfrm>
            <a:off x="81356" y="666262"/>
            <a:ext cx="4372972" cy="2668575"/>
          </a:xfrm>
          <a:prstGeom prst="rect">
            <a:avLst/>
          </a:prstGeom>
          <a:ln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757A54-60ED-D1BA-6A8C-CCBD4918A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62" b="90000" l="8000" r="90000">
                        <a14:foregroundMark x1="64000" y1="9615" x2="30571" y2="11538"/>
                        <a14:foregroundMark x1="30571" y1="11538" x2="50571" y2="3846"/>
                        <a14:foregroundMark x1="50571" y1="3846" x2="62286" y2="10769"/>
                        <a14:foregroundMark x1="60000" y1="57692" x2="87714" y2="52692"/>
                        <a14:foregroundMark x1="87714" y1="52692" x2="44000" y2="70000"/>
                        <a14:foregroundMark x1="44000" y1="70000" x2="71714" y2="62308"/>
                        <a14:foregroundMark x1="71714" y1="62308" x2="50571" y2="77308"/>
                        <a14:foregroundMark x1="50571" y1="77308" x2="66857" y2="65000"/>
                        <a14:foregroundMark x1="66857" y1="65000" x2="54857" y2="76538"/>
                        <a14:foregroundMark x1="54857" y1="76538" x2="35714" y2="77308"/>
                        <a14:foregroundMark x1="35714" y1="77308" x2="47143" y2="55385"/>
                        <a14:foregroundMark x1="47143" y1="55385" x2="51714" y2="76923"/>
                        <a14:foregroundMark x1="51714" y1="76923" x2="52857" y2="56923"/>
                        <a14:foregroundMark x1="52857" y1="56923" x2="46286" y2="68462"/>
                        <a14:foregroundMark x1="8857" y1="14231" x2="7429" y2="40385"/>
                        <a14:foregroundMark x1="7429" y1="40385" x2="11143" y2="20385"/>
                        <a14:foregroundMark x1="11143" y1="20385" x2="8000" y2="61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79" y="3385960"/>
            <a:ext cx="1554938" cy="11550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40A934-D0E6-2EE5-7095-07B001E1C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75125" y1="12248" x2="58932" y2="20638"/>
                        <a14:backgroundMark x1="65609" y1="51678" x2="70618" y2="63087"/>
                        <a14:backgroundMark x1="41068" y1="80369" x2="40568" y2="87919"/>
                        <a14:backgroundMark x1="16361" y1="57215" x2="25209" y2="575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4567" y="3010840"/>
            <a:ext cx="1947908" cy="18980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C69661-6B9B-D442-9D01-073516A34B91}"/>
              </a:ext>
            </a:extLst>
          </p:cNvPr>
          <p:cNvSpPr txBox="1"/>
          <p:nvPr/>
        </p:nvSpPr>
        <p:spPr>
          <a:xfrm>
            <a:off x="4562475" y="1909666"/>
            <a:ext cx="43729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Golos Text DemiBold" panose="020B0703020202020204"/>
              </a:rPr>
              <a:t>Задачи: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chemeClr val="tx1"/>
                </a:solidFill>
                <a:latin typeface="Golos Text DemiBold" panose="020B0703020202020204"/>
              </a:rPr>
              <a:t>Характеризация</a:t>
            </a:r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 оптических свойств пленок </a:t>
            </a:r>
            <a:r>
              <a:rPr lang="ru-RU" sz="1600" dirty="0" err="1">
                <a:solidFill>
                  <a:schemeClr val="tx1"/>
                </a:solidFill>
                <a:latin typeface="Golos Text DemiBold" panose="020B0703020202020204"/>
              </a:rPr>
              <a:t>PbSe</a:t>
            </a:r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 на подложке покровного стекла. Определение критериев, достаточных для </a:t>
            </a:r>
            <a:r>
              <a:rPr lang="ru-RU" sz="1600" dirty="0" err="1">
                <a:solidFill>
                  <a:schemeClr val="tx1"/>
                </a:solidFill>
                <a:latin typeface="Golos Text DemiBold" panose="020B0703020202020204"/>
              </a:rPr>
              <a:t>характеризации</a:t>
            </a:r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 образцов.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Воздействие на образцы пленок непрерывным излучением лазера с длиной волны 405 </a:t>
            </a:r>
            <a:r>
              <a:rPr lang="ru-RU" sz="1600" dirty="0" err="1">
                <a:solidFill>
                  <a:schemeClr val="tx1"/>
                </a:solidFill>
                <a:latin typeface="Golos Text DemiBold" panose="020B0703020202020204"/>
              </a:rPr>
              <a:t>нм</a:t>
            </a:r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 и исследование механизмов лазерной модификации их структуры.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latin typeface="Golos Text DemiBold" panose="020B0703020202020204"/>
              </a:rPr>
              <a:t>Изучение свойств пленок после лазерного воздействия и сравнение лазерной обработки с тепловой обработкой в печи.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4AFE6F4-4A0C-7FD5-C25D-989DC4E65D5A}"/>
              </a:ext>
            </a:extLst>
          </p:cNvPr>
          <p:cNvSpPr/>
          <p:nvPr/>
        </p:nvSpPr>
        <p:spPr>
          <a:xfrm>
            <a:off x="8563824" y="4435614"/>
            <a:ext cx="5132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19488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1A1173-709A-7590-31D5-393D14FE0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324" y="786108"/>
            <a:ext cx="5629211" cy="354698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592F75-B5CA-9CAB-B8F9-ECEF7338B985}"/>
              </a:ext>
            </a:extLst>
          </p:cNvPr>
          <p:cNvSpPr txBox="1"/>
          <p:nvPr/>
        </p:nvSpPr>
        <p:spPr>
          <a:xfrm>
            <a:off x="4251318" y="786108"/>
            <a:ext cx="1976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C600C"/>
                </a:solidFill>
                <a:latin typeface="Golos Text DemiBold" panose="020B0703020202020204"/>
                <a:cs typeface="Arial" panose="020B0604020202020204" pitchFamily="34" charset="0"/>
              </a:rPr>
              <a:t>Создание пленки методом ВТН</a:t>
            </a: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2287F9A8-CC2F-4964-FB2C-CDB269636C57}"/>
              </a:ext>
            </a:extLst>
          </p:cNvPr>
          <p:cNvSpPr/>
          <p:nvPr/>
        </p:nvSpPr>
        <p:spPr>
          <a:xfrm>
            <a:off x="5120303" y="1334057"/>
            <a:ext cx="238242" cy="1478241"/>
          </a:xfrm>
          <a:prstGeom prst="downArrow">
            <a:avLst/>
          </a:prstGeom>
          <a:solidFill>
            <a:srgbClr val="00B050"/>
          </a:solidFill>
          <a:ln>
            <a:solidFill>
              <a:srgbClr val="0C60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B416E2-C72F-613E-DDF9-937E50A6E163}"/>
              </a:ext>
            </a:extLst>
          </p:cNvPr>
          <p:cNvSpPr txBox="1"/>
          <p:nvPr/>
        </p:nvSpPr>
        <p:spPr>
          <a:xfrm>
            <a:off x="5239424" y="1703846"/>
            <a:ext cx="7957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 err="1">
                <a:solidFill>
                  <a:srgbClr val="0C60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PbSe</a:t>
            </a:r>
            <a:endParaRPr lang="ru-RU" sz="1800" b="1" dirty="0">
              <a:solidFill>
                <a:srgbClr val="0C60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los Text DemiBold" panose="020B0703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95442-31A4-AF4A-FD2B-18E670EB5C83}"/>
              </a:ext>
            </a:extLst>
          </p:cNvPr>
          <p:cNvSpPr txBox="1"/>
          <p:nvPr/>
        </p:nvSpPr>
        <p:spPr>
          <a:xfrm>
            <a:off x="3545155" y="3308060"/>
            <a:ext cx="13450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b="0" i="0" dirty="0">
                <a:solidFill>
                  <a:srgbClr val="FF0000"/>
                </a:solidFill>
                <a:effectLst/>
                <a:latin typeface="Golos Text DemiBold" panose="020B0703020202020204"/>
                <a:cs typeface="Arial" panose="020B0604020202020204" pitchFamily="34" charset="0"/>
              </a:rPr>
              <a:t>мкм</a:t>
            </a:r>
            <a:endParaRPr lang="en-US" b="0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rgbClr val="FF0000"/>
                </a:solidFill>
                <a:latin typeface="Golos Text DemiBold" panose="020B0703020202020204"/>
                <a:cs typeface="Arial" panose="020B0604020202020204" pitchFamily="34" charset="0"/>
              </a:rPr>
              <a:t>Пленка 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C1EA0F7-9C16-0084-03FA-3DF818E17315}"/>
              </a:ext>
            </a:extLst>
          </p:cNvPr>
          <p:cNvCxnSpPr>
            <a:cxnSpLocks/>
          </p:cNvCxnSpPr>
          <p:nvPr/>
        </p:nvCxnSpPr>
        <p:spPr>
          <a:xfrm>
            <a:off x="5637284" y="3839976"/>
            <a:ext cx="0" cy="333121"/>
          </a:xfrm>
          <a:prstGeom prst="straightConnector1">
            <a:avLst/>
          </a:prstGeom>
          <a:ln>
            <a:solidFill>
              <a:srgbClr val="00206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25D982E-8715-47B1-8B74-BC0ECF279EF8}"/>
              </a:ext>
            </a:extLst>
          </p:cNvPr>
          <p:cNvSpPr txBox="1"/>
          <p:nvPr/>
        </p:nvSpPr>
        <p:spPr>
          <a:xfrm>
            <a:off x="5687738" y="3642582"/>
            <a:ext cx="1459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703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solidFill>
                  <a:srgbClr val="07039F"/>
                </a:solidFill>
                <a:latin typeface="Golos Text DemiBold" panose="020B0703020202020204"/>
                <a:cs typeface="Arial" panose="020B0604020202020204" pitchFamily="34" charset="0"/>
              </a:rPr>
              <a:t>8</a:t>
            </a:r>
            <a:r>
              <a:rPr lang="en-US" dirty="0">
                <a:solidFill>
                  <a:srgbClr val="0703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ru-RU" dirty="0">
                <a:solidFill>
                  <a:srgbClr val="07039F"/>
                </a:solidFill>
                <a:latin typeface="Golos Text DemiBold" panose="020B0703020202020204"/>
                <a:cs typeface="Arial" panose="020B0604020202020204" pitchFamily="34" charset="0"/>
              </a:rPr>
              <a:t>мкм</a:t>
            </a:r>
            <a:endParaRPr lang="en-US" b="0" i="0" dirty="0">
              <a:solidFill>
                <a:srgbClr val="07039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srgbClr val="07039F"/>
                </a:solidFill>
                <a:latin typeface="Golos Text DemiBold" panose="020B0703020202020204"/>
                <a:cs typeface="Arial" panose="020B0604020202020204" pitchFamily="34" charset="0"/>
              </a:rPr>
              <a:t>Покровное стекло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B3F4A5E-FFDE-E26A-51F8-0CEDBC8D3BF3}"/>
              </a:ext>
            </a:extLst>
          </p:cNvPr>
          <p:cNvCxnSpPr>
            <a:cxnSpLocks/>
          </p:cNvCxnSpPr>
          <p:nvPr/>
        </p:nvCxnSpPr>
        <p:spPr>
          <a:xfrm>
            <a:off x="3545155" y="3373656"/>
            <a:ext cx="0" cy="230074"/>
          </a:xfrm>
          <a:prstGeom prst="straightConnector1">
            <a:avLst/>
          </a:prstGeom>
          <a:ln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02CC09B-91EC-62BB-3AC2-393702BBB0BB}"/>
              </a:ext>
            </a:extLst>
          </p:cNvPr>
          <p:cNvSpPr txBox="1"/>
          <p:nvPr/>
        </p:nvSpPr>
        <p:spPr>
          <a:xfrm>
            <a:off x="634301" y="1111018"/>
            <a:ext cx="2910854" cy="863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Golos Text DemiBold" panose="020B0703020202020204"/>
                <a:ea typeface="Calibri" panose="020F0502020204030204" pitchFamily="34" charset="0"/>
                <a:cs typeface="Times New Roman" panose="02020603050405020304" pitchFamily="18" charset="0"/>
              </a:rPr>
              <a:t>Детектором в устройствах газового анализа являются </a:t>
            </a:r>
            <a:r>
              <a:rPr lang="ru-RU" sz="1600" b="1" dirty="0">
                <a:solidFill>
                  <a:srgbClr val="006600"/>
                </a:solidFill>
                <a:effectLst/>
                <a:latin typeface="Golos Text DemiBold" panose="020B0703020202020204"/>
                <a:ea typeface="Calibri" panose="020F0502020204030204" pitchFamily="34" charset="0"/>
                <a:cs typeface="Times New Roman" panose="02020603050405020304" pitchFamily="18" charset="0"/>
              </a:rPr>
              <a:t>халькогенидные пленки. </a:t>
            </a:r>
          </a:p>
        </p:txBody>
      </p:sp>
      <p:sp>
        <p:nvSpPr>
          <p:cNvPr id="13" name="Заголовок 6">
            <a:extLst>
              <a:ext uri="{FF2B5EF4-FFF2-40B4-BE49-F238E27FC236}">
                <a16:creationId xmlns:a16="http://schemas.microsoft.com/office/drawing/2014/main" id="{641C6E30-1265-2335-DDC1-C4C58667B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40" y="-55275"/>
            <a:ext cx="9183200" cy="6696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Golos Text DemiBold" panose="020B0703020202020204"/>
              </a:rPr>
              <a:t>Лазерная модификация халькогенидных пленок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2D0044-7A5D-5558-DE6C-B9EA3C2E8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62" y="2127179"/>
            <a:ext cx="1703505" cy="219074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3C3F86-1DF7-F75C-15F8-979A2502E367}"/>
              </a:ext>
            </a:extLst>
          </p:cNvPr>
          <p:cNvSpPr/>
          <p:nvPr/>
        </p:nvSpPr>
        <p:spPr>
          <a:xfrm>
            <a:off x="1659467" y="2732887"/>
            <a:ext cx="575733" cy="321733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98698B3A-9504-F882-F8A3-5756A81FA911}"/>
              </a:ext>
            </a:extLst>
          </p:cNvPr>
          <p:cNvCxnSpPr>
            <a:cxnSpLocks/>
            <a:stCxn id="15" idx="3"/>
            <a:endCxn id="4" idx="1"/>
          </p:cNvCxnSpPr>
          <p:nvPr/>
        </p:nvCxnSpPr>
        <p:spPr>
          <a:xfrm flipV="1">
            <a:off x="2235200" y="2559599"/>
            <a:ext cx="1145124" cy="334155"/>
          </a:xfrm>
          <a:prstGeom prst="straightConnector1">
            <a:avLst/>
          </a:prstGeom>
          <a:ln w="5715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217CD66-B01D-70BE-E81D-29B166C799B3}"/>
              </a:ext>
            </a:extLst>
          </p:cNvPr>
          <p:cNvSpPr/>
          <p:nvPr/>
        </p:nvSpPr>
        <p:spPr>
          <a:xfrm>
            <a:off x="8563824" y="4435614"/>
            <a:ext cx="5132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4FF2DC-E836-2BBB-D2B0-A5BDB83CA46B}"/>
              </a:ext>
            </a:extLst>
          </p:cNvPr>
          <p:cNvSpPr txBox="1"/>
          <p:nvPr/>
        </p:nvSpPr>
        <p:spPr>
          <a:xfrm>
            <a:off x="713223" y="4257455"/>
            <a:ext cx="2910854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Golos Text DemiBold" panose="020B0703020202020204"/>
                <a:ea typeface="Calibri" panose="020F0502020204030204" pitchFamily="34" charset="0"/>
                <a:cs typeface="Times New Roman" panose="02020603050405020304" pitchFamily="18" charset="0"/>
              </a:rPr>
              <a:t>Газоанализатора компании </a:t>
            </a:r>
            <a:r>
              <a:rPr lang="ru-RU" sz="1200" dirty="0" err="1">
                <a:effectLst/>
                <a:latin typeface="Golos Text DemiBold" panose="020B0703020202020204"/>
                <a:ea typeface="Calibri" panose="020F0502020204030204" pitchFamily="34" charset="0"/>
                <a:cs typeface="Times New Roman" panose="02020603050405020304" pitchFamily="18" charset="0"/>
              </a:rPr>
              <a:t>Оптосенс</a:t>
            </a:r>
            <a:r>
              <a:rPr lang="ru-RU" sz="1200" dirty="0">
                <a:effectLst/>
                <a:latin typeface="Golos Text DemiBold" panose="020B0703020202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Golos Text DemiBold" panose="020B0703020202020204"/>
                <a:ea typeface="Calibri" panose="020F0502020204030204" pitchFamily="34" charset="0"/>
                <a:cs typeface="Times New Roman" panose="02020603050405020304" pitchFamily="18" charset="0"/>
              </a:rPr>
              <a:t>MIPEX-02</a:t>
            </a:r>
            <a:endParaRPr lang="ru-RU" sz="1200" b="1" dirty="0">
              <a:solidFill>
                <a:srgbClr val="006600"/>
              </a:solidFill>
              <a:effectLst/>
              <a:latin typeface="Golos Text DemiBold" panose="020B070302020202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724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761160-3489-995A-D7AD-3CF059B6CBF3}"/>
              </a:ext>
            </a:extLst>
          </p:cNvPr>
          <p:cNvSpPr/>
          <p:nvPr/>
        </p:nvSpPr>
        <p:spPr>
          <a:xfrm>
            <a:off x="73479" y="4307578"/>
            <a:ext cx="1923531" cy="730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33786F-873C-45F2-07B2-38F5539D346D}"/>
              </a:ext>
            </a:extLst>
          </p:cNvPr>
          <p:cNvSpPr txBox="1"/>
          <p:nvPr/>
        </p:nvSpPr>
        <p:spPr>
          <a:xfrm>
            <a:off x="3640794" y="702705"/>
            <a:ext cx="54297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Спектры отражения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, полученные для образцов, подвергнутых различной обработке:</a:t>
            </a:r>
          </a:p>
          <a:p>
            <a:r>
              <a:rPr lang="ru-RU" sz="1400" b="1" dirty="0">
                <a:solidFill>
                  <a:schemeClr val="tx1"/>
                </a:solidFill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1400" dirty="0">
                <a:solidFill>
                  <a:schemeClr val="tx1"/>
                </a:solidFill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– необработанный образец,</a:t>
            </a:r>
          </a:p>
          <a:p>
            <a:r>
              <a:rPr lang="ru-RU" sz="1400" b="1" dirty="0">
                <a:solidFill>
                  <a:srgbClr val="FF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400" b="1" dirty="0">
                <a:solidFill>
                  <a:srgbClr val="002060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– результат «хорошей» термообработки, </a:t>
            </a:r>
          </a:p>
          <a:p>
            <a:r>
              <a:rPr lang="ru-RU" sz="1400" b="1" dirty="0">
                <a:solidFill>
                  <a:srgbClr val="FC20F7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400" dirty="0">
                <a:solidFill>
                  <a:srgbClr val="002060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образец после лазерной модификации – </a:t>
            </a:r>
            <a:r>
              <a:rPr lang="ru-RU" sz="1400" dirty="0" err="1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фотопотемнение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r>
              <a:rPr lang="ru-RU" sz="1400" b="1" dirty="0">
                <a:solidFill>
                  <a:srgbClr val="FFC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1400" dirty="0">
                <a:solidFill>
                  <a:srgbClr val="002060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– образец после лазерной </a:t>
            </a:r>
            <a:r>
              <a:rPr lang="ru-RU" sz="1400" dirty="0">
                <a:solidFill>
                  <a:schemeClr val="tx1"/>
                </a:solidFill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модификации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1400" dirty="0" err="1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фотопросветление</a:t>
            </a:r>
            <a:r>
              <a:rPr lang="ru-RU" sz="1400" dirty="0">
                <a:solidFill>
                  <a:schemeClr val="tx1"/>
                </a:solidFill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629DB5-98AC-E584-CCD5-59FF9620F79E}"/>
              </a:ext>
            </a:extLst>
          </p:cNvPr>
          <p:cNvSpPr txBox="1"/>
          <p:nvPr/>
        </p:nvSpPr>
        <p:spPr>
          <a:xfrm>
            <a:off x="3387701" y="1996268"/>
            <a:ext cx="571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Golos Text DemiBold" panose="020B0703020202020204"/>
                <a:cs typeface="Arial" panose="020B0604020202020204" pitchFamily="34" charset="0"/>
              </a:rPr>
              <a:t>Результаты сканирующей электронной микроскопии (</a:t>
            </a:r>
            <a:r>
              <a:rPr lang="ru-RU" sz="1400" b="1" dirty="0">
                <a:solidFill>
                  <a:schemeClr val="tx1"/>
                </a:solidFill>
                <a:latin typeface="Golos Text DemiBold" panose="020B0703020202020204"/>
                <a:cs typeface="Arial" panose="020B0604020202020204" pitchFamily="34" charset="0"/>
              </a:rPr>
              <a:t>СЭМ</a:t>
            </a:r>
            <a:r>
              <a:rPr lang="ru-RU" sz="1400" dirty="0">
                <a:solidFill>
                  <a:schemeClr val="tx1"/>
                </a:solidFill>
                <a:latin typeface="Golos Text DemiBold" panose="020B0703020202020204"/>
                <a:cs typeface="Arial" panose="020B0604020202020204" pitchFamily="34" charset="0"/>
              </a:rPr>
              <a:t>):</a:t>
            </a:r>
          </a:p>
          <a:p>
            <a:r>
              <a:rPr 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(c), (e) </a:t>
            </a:r>
            <a:r>
              <a:rPr lang="ru-RU" sz="1400" dirty="0">
                <a:solidFill>
                  <a:schemeClr val="tx1"/>
                </a:solidFill>
                <a:latin typeface="Golos Text DemiBold" panose="020B0703020202020204"/>
                <a:cs typeface="Arial" panose="020B0604020202020204" pitchFamily="34" charset="0"/>
              </a:rPr>
              <a:t>режим </a:t>
            </a:r>
            <a:r>
              <a:rPr lang="ru-RU" sz="1400" dirty="0" err="1">
                <a:solidFill>
                  <a:schemeClr val="tx1"/>
                </a:solidFill>
                <a:latin typeface="Golos Text DemiBold" panose="020B0703020202020204"/>
                <a:cs typeface="Arial" panose="020B0604020202020204" pitchFamily="34" charset="0"/>
              </a:rPr>
              <a:t>фотопросветления</a:t>
            </a:r>
            <a:r>
              <a:rPr 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, (d), (f) </a:t>
            </a:r>
            <a:r>
              <a:rPr lang="ru-RU" sz="1400" dirty="0">
                <a:solidFill>
                  <a:schemeClr val="tx1"/>
                </a:solidFill>
                <a:latin typeface="Golos Text DemiBold" panose="020B0703020202020204"/>
                <a:cs typeface="Arial" panose="020B0604020202020204" pitchFamily="34" charset="0"/>
              </a:rPr>
              <a:t>режим </a:t>
            </a:r>
            <a:r>
              <a:rPr lang="ru-RU" sz="1400" dirty="0" err="1">
                <a:solidFill>
                  <a:schemeClr val="tx1"/>
                </a:solidFill>
                <a:latin typeface="Golos Text DemiBold" panose="020B0703020202020204"/>
                <a:cs typeface="Arial" panose="020B0604020202020204" pitchFamily="34" charset="0"/>
              </a:rPr>
              <a:t>фотопотемнения</a:t>
            </a:r>
            <a:endParaRPr lang="ru-RU" sz="1400" dirty="0">
              <a:solidFill>
                <a:schemeClr val="tx1"/>
              </a:solidFill>
              <a:latin typeface="Golos Text DemiBold" panose="020B0703020202020204"/>
              <a:cs typeface="Arial" panose="020B0604020202020204" pitchFamily="34" charset="0"/>
            </a:endParaRPr>
          </a:p>
          <a:p>
            <a:endParaRPr lang="ru-RU" sz="1200" dirty="0">
              <a:solidFill>
                <a:srgbClr val="002060"/>
              </a:solidFill>
              <a:latin typeface="Golos Text DemiBold" panose="020B0703020202020204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3ABEA0-6B28-C044-5ED1-17E3B32D617C}"/>
              </a:ext>
            </a:extLst>
          </p:cNvPr>
          <p:cNvSpPr txBox="1"/>
          <p:nvPr/>
        </p:nvSpPr>
        <p:spPr>
          <a:xfrm>
            <a:off x="118751" y="3901464"/>
            <a:ext cx="1811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ОТРАЖЕНИЕ</a:t>
            </a: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EBB5A179-E78A-F704-AC88-0AFCFE3000E2}"/>
              </a:ext>
            </a:extLst>
          </p:cNvPr>
          <p:cNvSpPr/>
          <p:nvPr/>
        </p:nvSpPr>
        <p:spPr>
          <a:xfrm>
            <a:off x="1767101" y="3561811"/>
            <a:ext cx="469784" cy="1417970"/>
          </a:xfrm>
          <a:prstGeom prst="downArrow">
            <a:avLst/>
          </a:prstGeom>
          <a:solidFill>
            <a:srgbClr val="92D050"/>
          </a:solidFill>
          <a:ln>
            <a:solidFill>
              <a:srgbClr val="0066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  <a:latin typeface="Golos Text DemiBold" panose="020B0703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4ACC21-ECB9-5CF8-A4BD-AD6B76C17F0C}"/>
              </a:ext>
            </a:extLst>
          </p:cNvPr>
          <p:cNvSpPr txBox="1"/>
          <p:nvPr/>
        </p:nvSpPr>
        <p:spPr>
          <a:xfrm>
            <a:off x="2210748" y="3511475"/>
            <a:ext cx="82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53%</a:t>
            </a:r>
            <a:endParaRPr lang="ru-RU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los Text DemiBold" panose="020B0703020202020204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393EAC-EEBC-D696-7BB4-95E765C77D2E}"/>
              </a:ext>
            </a:extLst>
          </p:cNvPr>
          <p:cNvSpPr txBox="1"/>
          <p:nvPr/>
        </p:nvSpPr>
        <p:spPr>
          <a:xfrm>
            <a:off x="2236669" y="4592693"/>
            <a:ext cx="82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EC14D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ru-RU" sz="1800" b="1" dirty="0">
              <a:solidFill>
                <a:srgbClr val="EC14D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los Text DemiBold" panose="020B0703020202020204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C5619A-85B5-50E4-7F60-1D3AEFD209E6}"/>
              </a:ext>
            </a:extLst>
          </p:cNvPr>
          <p:cNvSpPr txBox="1"/>
          <p:nvPr/>
        </p:nvSpPr>
        <p:spPr>
          <a:xfrm>
            <a:off x="2168327" y="4219215"/>
            <a:ext cx="826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EE90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ru-RU" sz="1800" b="1" dirty="0">
              <a:solidFill>
                <a:srgbClr val="EE90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los Text DemiBold" panose="020B0703020202020204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9B5AD3-EDD0-63B5-3A1B-B8845AE13CFA}"/>
              </a:ext>
            </a:extLst>
          </p:cNvPr>
          <p:cNvSpPr txBox="1"/>
          <p:nvPr/>
        </p:nvSpPr>
        <p:spPr>
          <a:xfrm>
            <a:off x="2132995" y="3851319"/>
            <a:ext cx="929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12.5%</a:t>
            </a:r>
            <a:endParaRPr lang="ru-RU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los Text DemiBold" panose="020B0703020202020204"/>
              <a:cs typeface="Arial" panose="020B0604020202020204" pitchFamily="34" charset="0"/>
            </a:endParaRPr>
          </a:p>
        </p:txBody>
      </p:sp>
      <p:pic>
        <p:nvPicPr>
          <p:cNvPr id="14" name="image6.jpg">
            <a:extLst>
              <a:ext uri="{FF2B5EF4-FFF2-40B4-BE49-F238E27FC236}">
                <a16:creationId xmlns:a16="http://schemas.microsoft.com/office/drawing/2014/main" id="{11A94AF4-B924-E69C-A2B9-5FFC0F596A0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521000" y="2612722"/>
            <a:ext cx="5156081" cy="2477193"/>
          </a:xfrm>
          <a:prstGeom prst="rect">
            <a:avLst/>
          </a:prstGeom>
          <a:ln/>
        </p:spPr>
      </p:pic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122261A5-E358-8699-C08C-A907B2F6ED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412456"/>
              </p:ext>
            </p:extLst>
          </p:nvPr>
        </p:nvGraphicFramePr>
        <p:xfrm>
          <a:off x="-293688" y="358775"/>
          <a:ext cx="4235451" cy="324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3" imgW="3330679" imgH="2552156" progId="Origin50.Graph">
                  <p:embed/>
                </p:oleObj>
              </mc:Choice>
              <mc:Fallback>
                <p:oleObj name="Graph" r:id="rId3" imgW="3330679" imgH="2552156" progId="Origin50.Graph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id="{CFBB4D07-AE70-3170-13A4-C91B8B8063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93688" y="358775"/>
                        <a:ext cx="4235451" cy="3248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659B3F6D-AFC9-5D89-91C4-C210226FF1D8}"/>
              </a:ext>
            </a:extLst>
          </p:cNvPr>
          <p:cNvSpPr txBox="1">
            <a:spLocks/>
          </p:cNvSpPr>
          <p:nvPr/>
        </p:nvSpPr>
        <p:spPr>
          <a:xfrm>
            <a:off x="198885" y="55947"/>
            <a:ext cx="8586045" cy="4376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uller Bold" pitchFamily="50" charset="-52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n w="0"/>
                <a:latin typeface="Golos Text DemiBold" panose="020B0703020202020204"/>
                <a:cs typeface="Gotham Pro Black" pitchFamily="50" charset="0"/>
              </a:rPr>
              <a:t>Полученные результаты. Оптическая </a:t>
            </a:r>
            <a:r>
              <a:rPr lang="ru-RU" sz="2400" b="1" dirty="0" err="1">
                <a:ln w="0"/>
                <a:latin typeface="Golos Text DemiBold" panose="020B0703020202020204"/>
                <a:cs typeface="Gotham Pro Black" pitchFamily="50" charset="0"/>
              </a:rPr>
              <a:t>характеризация</a:t>
            </a:r>
            <a:endParaRPr lang="ru-RU" sz="2400" b="1" dirty="0">
              <a:ln w="0"/>
              <a:latin typeface="Golos Text DemiBold" panose="020B0703020202020204"/>
              <a:cs typeface="Gotham Pro Black" pitchFamily="50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348DFC7-D395-87D0-5DB1-AD1822A8729B}"/>
              </a:ext>
            </a:extLst>
          </p:cNvPr>
          <p:cNvSpPr/>
          <p:nvPr/>
        </p:nvSpPr>
        <p:spPr>
          <a:xfrm>
            <a:off x="8563824" y="4435614"/>
            <a:ext cx="5132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03857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33B8D4-B8DD-01E6-0373-E73A94E1C71E}"/>
              </a:ext>
            </a:extLst>
          </p:cNvPr>
          <p:cNvSpPr/>
          <p:nvPr/>
        </p:nvSpPr>
        <p:spPr>
          <a:xfrm>
            <a:off x="73479" y="4307578"/>
            <a:ext cx="1923531" cy="730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8D8CE44-3444-0185-A912-FD387D873ECB}"/>
              </a:ext>
            </a:extLst>
          </p:cNvPr>
          <p:cNvSpPr/>
          <p:nvPr/>
        </p:nvSpPr>
        <p:spPr>
          <a:xfrm>
            <a:off x="115261" y="4333795"/>
            <a:ext cx="1605963" cy="7598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pic>
        <p:nvPicPr>
          <p:cNvPr id="7" name="Picture 12" descr="Линия значок компьютера тонкая, рабочий стол и монитор, знак ПК, векторные  графики, линейная картина на белой предпосылке Иллюстрация вектора -  иллюстрации насчитывающей глиф, монитор: 147372265">
            <a:extLst>
              <a:ext uri="{FF2B5EF4-FFF2-40B4-BE49-F238E27FC236}">
                <a16:creationId xmlns:a16="http://schemas.microsoft.com/office/drawing/2014/main" id="{C71CDC6D-E40C-7B3B-D853-405CECEEC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7" b="14443"/>
          <a:stretch/>
        </p:blipFill>
        <p:spPr bwMode="auto">
          <a:xfrm>
            <a:off x="1515357" y="4246136"/>
            <a:ext cx="1261091" cy="89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красная лампочка png | PNGWing">
            <a:extLst>
              <a:ext uri="{FF2B5EF4-FFF2-40B4-BE49-F238E27FC236}">
                <a16:creationId xmlns:a16="http://schemas.microsoft.com/office/drawing/2014/main" id="{7C20D97A-CE52-D4F8-ACA5-4512C2B69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29" b="98896" l="1957" r="98370">
                        <a14:foregroundMark x1="11304" y1="47403" x2="1957" y2="26623"/>
                        <a14:foregroundMark x1="1957" y1="26623" x2="9130" y2="14805"/>
                        <a14:foregroundMark x1="9130" y1="14805" x2="31630" y2="4416"/>
                        <a14:foregroundMark x1="31630" y1="4416" x2="49565" y2="1688"/>
                        <a14:foregroundMark x1="49565" y1="1688" x2="70978" y2="3117"/>
                        <a14:foregroundMark x1="70978" y1="3117" x2="76429" y2="4620"/>
                        <a14:foregroundMark x1="85037" y1="8955" x2="97506" y2="21275"/>
                        <a14:foregroundMark x1="99028" y1="25828" x2="98478" y2="33247"/>
                        <a14:foregroundMark x1="98478" y1="33247" x2="75217" y2="63506"/>
                        <a14:foregroundMark x1="75217" y1="63506" x2="72935" y2="73117"/>
                        <a14:foregroundMark x1="72935" y1="73117" x2="68043" y2="79870"/>
                        <a14:foregroundMark x1="68043" y1="79870" x2="57609" y2="83247"/>
                        <a14:foregroundMark x1="57609" y1="83247" x2="42717" y2="81883"/>
                        <a14:foregroundMark x1="42717" y1="81883" x2="27717" y2="76494"/>
                        <a14:foregroundMark x1="27717" y1="76494" x2="16196" y2="52468"/>
                        <a14:foregroundMark x1="16196" y1="52468" x2="10543" y2="46364"/>
                        <a14:foregroundMark x1="10543" y1="46364" x2="10543" y2="46364"/>
                        <a14:foregroundMark x1="18804" y1="7532" x2="35435" y2="2857"/>
                        <a14:foregroundMark x1="35435" y1="2857" x2="58696" y2="1429"/>
                        <a14:foregroundMark x1="58696" y1="1429" x2="84457" y2="11104"/>
                        <a14:foregroundMark x1="31413" y1="86364" x2="30652" y2="96623"/>
                        <a14:foregroundMark x1="30652" y1="96623" x2="61304" y2="95195"/>
                        <a14:foregroundMark x1="61304" y1="95195" x2="66196" y2="88831"/>
                        <a14:foregroundMark x1="66196" y1="88831" x2="48043" y2="85909"/>
                        <a14:foregroundMark x1="48043" y1="85909" x2="35435" y2="86234"/>
                        <a14:foregroundMark x1="35435" y1="86234" x2="35435" y2="86234"/>
                        <a14:foregroundMark x1="30652" y1="97208" x2="60000" y2="98896"/>
                        <a14:foregroundMark x1="60000" y1="98896" x2="67609" y2="93896"/>
                        <a14:foregroundMark x1="34674" y1="35974" x2="36739" y2="48377"/>
                        <a14:foregroundMark x1="36739" y1="48377" x2="51957" y2="65714"/>
                        <a14:foregroundMark x1="51957" y1="65714" x2="69457" y2="55844"/>
                        <a14:foregroundMark x1="69457" y1="55844" x2="74130" y2="30844"/>
                        <a14:foregroundMark x1="74130" y1="30844" x2="45217" y2="32013"/>
                        <a14:foregroundMark x1="45217" y1="32013" x2="33913" y2="34675"/>
                        <a14:backgroundMark x1="85435" y1="7273" x2="85435" y2="7273"/>
                        <a14:backgroundMark x1="85000" y1="8896" x2="83043" y2="6688"/>
                        <a14:backgroundMark x1="77065" y1="4286" x2="85217" y2="8312"/>
                        <a14:backgroundMark x1="99348" y1="21039" x2="99891" y2="22532"/>
                        <a14:backgroundMark x1="99348" y1="22403" x2="99891" y2="25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27" y="569171"/>
            <a:ext cx="436248" cy="73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B642A2C-E2B3-8E51-32C5-E574A5551691}"/>
              </a:ext>
            </a:extLst>
          </p:cNvPr>
          <p:cNvSpPr/>
          <p:nvPr/>
        </p:nvSpPr>
        <p:spPr>
          <a:xfrm>
            <a:off x="18904" y="1227660"/>
            <a:ext cx="1438727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ИК-источник излучения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7E2413-0C95-892A-1BF3-B61E8321064B}"/>
              </a:ext>
            </a:extLst>
          </p:cNvPr>
          <p:cNvSpPr/>
          <p:nvPr/>
        </p:nvSpPr>
        <p:spPr>
          <a:xfrm>
            <a:off x="-376930" y="1645151"/>
            <a:ext cx="2327362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2.5-8.5 мкм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8CD9C35-2029-9A63-1111-66A3360620F5}"/>
              </a:ext>
            </a:extLst>
          </p:cNvPr>
          <p:cNvGrpSpPr/>
          <p:nvPr/>
        </p:nvGrpSpPr>
        <p:grpSpPr>
          <a:xfrm>
            <a:off x="2455453" y="575292"/>
            <a:ext cx="1466267" cy="743349"/>
            <a:chOff x="3150662" y="271986"/>
            <a:chExt cx="1955023" cy="991131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BDA82E00-2C9E-1EAF-B209-F947853DB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16580">
              <a:off x="3154644" y="268004"/>
              <a:ext cx="965725" cy="973690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14931B7-DED0-E1C0-3A52-36D1DAB19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866406" y="366269"/>
              <a:ext cx="1239279" cy="896848"/>
            </a:xfrm>
            <a:prstGeom prst="rect">
              <a:avLst/>
            </a:prstGeom>
          </p:spPr>
        </p:pic>
      </p:grp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BD5EB46-0E34-2B1E-0684-9255D647238C}"/>
              </a:ext>
            </a:extLst>
          </p:cNvPr>
          <p:cNvSpPr/>
          <p:nvPr/>
        </p:nvSpPr>
        <p:spPr>
          <a:xfrm>
            <a:off x="1966640" y="1446321"/>
            <a:ext cx="2327362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Исследуемый газ</a:t>
            </a:r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AF65F714-6B4A-85DF-9BC8-5F345D000DBE}"/>
              </a:ext>
            </a:extLst>
          </p:cNvPr>
          <p:cNvSpPr/>
          <p:nvPr/>
        </p:nvSpPr>
        <p:spPr>
          <a:xfrm rot="16200000">
            <a:off x="1641011" y="664203"/>
            <a:ext cx="388480" cy="808398"/>
          </a:xfrm>
          <a:prstGeom prst="downArrow">
            <a:avLst/>
          </a:prstGeom>
          <a:solidFill>
            <a:srgbClr val="92D050"/>
          </a:solidFill>
          <a:ln>
            <a:solidFill>
              <a:srgbClr val="659A2A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rgbClr val="C00000"/>
              </a:solidFill>
              <a:latin typeface="Golos Text DemiBold" panose="020B0703020202020204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6EA0DF7-84DE-8031-B045-B7228169B781}"/>
              </a:ext>
            </a:extLst>
          </p:cNvPr>
          <p:cNvSpPr/>
          <p:nvPr/>
        </p:nvSpPr>
        <p:spPr>
          <a:xfrm>
            <a:off x="6568501" y="780496"/>
            <a:ext cx="1513802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Образец </a:t>
            </a:r>
            <a:r>
              <a:rPr lang="en-US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PbSe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 (детектор)</a:t>
            </a:r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31D4E489-76BC-238B-21EC-6C172F595EFC}"/>
              </a:ext>
            </a:extLst>
          </p:cNvPr>
          <p:cNvSpPr/>
          <p:nvPr/>
        </p:nvSpPr>
        <p:spPr>
          <a:xfrm>
            <a:off x="8122215" y="761769"/>
            <a:ext cx="358379" cy="706761"/>
          </a:xfrm>
          <a:prstGeom prst="downArrow">
            <a:avLst/>
          </a:prstGeom>
          <a:solidFill>
            <a:srgbClr val="92D050"/>
          </a:solidFill>
          <a:ln>
            <a:solidFill>
              <a:srgbClr val="659A2A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rgbClr val="C00000"/>
              </a:solidFill>
              <a:latin typeface="Golos Text DemiBold" panose="020B0703020202020204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5BD9A9A-CCE6-18DD-38A1-4B4134A6FBE1}"/>
              </a:ext>
            </a:extLst>
          </p:cNvPr>
          <p:cNvSpPr/>
          <p:nvPr/>
        </p:nvSpPr>
        <p:spPr>
          <a:xfrm>
            <a:off x="7048613" y="1486697"/>
            <a:ext cx="2327362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Мост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Уитстона</a:t>
            </a:r>
            <a:endParaRPr lang="ru-RU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los Text DemiBold" panose="020B0703020202020204"/>
              <a:cs typeface="Arial" panose="020B0604020202020204" pitchFamily="34" charset="0"/>
            </a:endParaRPr>
          </a:p>
        </p:txBody>
      </p:sp>
      <p:pic>
        <p:nvPicPr>
          <p:cNvPr id="19" name="Picture 8" descr="ADS1256 24 бит 8 каналов АЦП AD модуль SPI Связь Интерфейс высокой точности  5V сбора данных плата сбора данных | Электронные компоненты и  принадлежности | АлиЭкспресс">
            <a:extLst>
              <a:ext uri="{FF2B5EF4-FFF2-40B4-BE49-F238E27FC236}">
                <a16:creationId xmlns:a16="http://schemas.microsoft.com/office/drawing/2014/main" id="{EBCF965E-CD7F-D6E8-1B3A-A900B1125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500" b="91200" l="8800" r="90500">
                        <a14:foregroundMark x1="18600" y1="21200" x2="27100" y2="35400"/>
                        <a14:foregroundMark x1="27100" y1="35400" x2="49600" y2="30200"/>
                        <a14:foregroundMark x1="49600" y1="30200" x2="45900" y2="19100"/>
                        <a14:foregroundMark x1="45900" y1="19100" x2="31700" y2="16900"/>
                        <a14:foregroundMark x1="31700" y1="16900" x2="17900" y2="18900"/>
                        <a14:foregroundMark x1="17900" y1="18900" x2="18700" y2="22500"/>
                        <a14:foregroundMark x1="10000" y1="30700" x2="4300" y2="42500"/>
                        <a14:foregroundMark x1="4300" y1="42500" x2="15700" y2="46700"/>
                        <a14:foregroundMark x1="15700" y1="46700" x2="14100" y2="33900"/>
                        <a14:foregroundMark x1="14100" y1="33900" x2="8800" y2="31400"/>
                        <a14:foregroundMark x1="53300" y1="27100" x2="54200" y2="39100"/>
                        <a14:foregroundMark x1="54200" y1="39100" x2="71400" y2="48900"/>
                        <a14:foregroundMark x1="71400" y1="48900" x2="69500" y2="29400"/>
                        <a14:foregroundMark x1="69500" y1="29400" x2="58500" y2="25700"/>
                        <a14:foregroundMark x1="58500" y1="25700" x2="53000" y2="28100"/>
                        <a14:foregroundMark x1="57100" y1="43100" x2="64000" y2="45600"/>
                        <a14:foregroundMark x1="64000" y1="45600" x2="58400" y2="52000"/>
                        <a14:foregroundMark x1="58400" y1="52000" x2="64900" y2="47900"/>
                        <a14:foregroundMark x1="64900" y1="47900" x2="61100" y2="46700"/>
                        <a14:foregroundMark x1="24400" y1="18800" x2="31400" y2="27700"/>
                        <a14:foregroundMark x1="31400" y1="27700" x2="46000" y2="25500"/>
                        <a14:foregroundMark x1="46000" y1="25500" x2="37600" y2="17600"/>
                        <a14:foregroundMark x1="37600" y1="17600" x2="21200" y2="25000"/>
                        <a14:foregroundMark x1="21200" y1="25000" x2="22700" y2="27700"/>
                        <a14:foregroundMark x1="87600" y1="61900" x2="89300" y2="76500"/>
                        <a14:foregroundMark x1="89300" y1="76500" x2="97500" y2="73100"/>
                        <a14:foregroundMark x1="97500" y1="73100" x2="90600" y2="61400"/>
                        <a14:foregroundMark x1="90600" y1="61400" x2="89000" y2="60600"/>
                        <a14:foregroundMark x1="31300" y1="73500" x2="42100" y2="78700"/>
                        <a14:foregroundMark x1="42100" y1="78700" x2="52700" y2="79500"/>
                        <a14:foregroundMark x1="52700" y1="79500" x2="45700" y2="83900"/>
                        <a14:foregroundMark x1="45700" y1="83900" x2="33800" y2="78400"/>
                        <a14:foregroundMark x1="33800" y1="78400" x2="14100" y2="50400"/>
                        <a14:foregroundMark x1="14100" y1="50400" x2="49400" y2="80300"/>
                        <a14:foregroundMark x1="49400" y1="80300" x2="39700" y2="83200"/>
                        <a14:foregroundMark x1="39700" y1="83200" x2="35900" y2="81300"/>
                        <a14:foregroundMark x1="10100" y1="41500" x2="12800" y2="54000"/>
                        <a14:foregroundMark x1="12800" y1="54000" x2="16300" y2="45500"/>
                        <a14:foregroundMark x1="16300" y1="45500" x2="11900" y2="43000"/>
                        <a14:foregroundMark x1="38900" y1="17500" x2="45600" y2="19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70"/>
          <a:stretch/>
        </p:blipFill>
        <p:spPr bwMode="auto">
          <a:xfrm>
            <a:off x="7496385" y="4069664"/>
            <a:ext cx="1251659" cy="107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D020D5D-E4BB-C790-1050-C4F3C9308F0F}"/>
              </a:ext>
            </a:extLst>
          </p:cNvPr>
          <p:cNvSpPr/>
          <p:nvPr/>
        </p:nvSpPr>
        <p:spPr>
          <a:xfrm>
            <a:off x="7212202" y="3716280"/>
            <a:ext cx="2327362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АЦП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ADS1256</a:t>
            </a:r>
            <a:endParaRPr lang="ru-RU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los Text DemiBold" panose="020B0703020202020204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7A577E8-1509-7BB7-FC25-8199E972DA4F}"/>
              </a:ext>
            </a:extLst>
          </p:cNvPr>
          <p:cNvSpPr/>
          <p:nvPr/>
        </p:nvSpPr>
        <p:spPr>
          <a:xfrm>
            <a:off x="4162340" y="4550288"/>
            <a:ext cx="1001552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arduino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nano 3.0</a:t>
            </a:r>
            <a:endParaRPr lang="ru-RU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los Text DemiBold" panose="020B0703020202020204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FAEFDB4-1AC7-A013-0EB7-4BFF97AB5304}"/>
              </a:ext>
            </a:extLst>
          </p:cNvPr>
          <p:cNvSpPr/>
          <p:nvPr/>
        </p:nvSpPr>
        <p:spPr>
          <a:xfrm>
            <a:off x="207303" y="4508192"/>
            <a:ext cx="2327362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los Text DemiBold" panose="020B0703020202020204"/>
                <a:cs typeface="Arial" panose="020B0604020202020204" pitchFamily="34" charset="0"/>
              </a:rPr>
              <a:t>ПК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191163-E421-72EA-5EA4-185DF13DA0A9}"/>
              </a:ext>
            </a:extLst>
          </p:cNvPr>
          <p:cNvSpPr txBox="1"/>
          <p:nvPr/>
        </p:nvSpPr>
        <p:spPr>
          <a:xfrm>
            <a:off x="207303" y="39920"/>
            <a:ext cx="51483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0000"/>
                </a:solidFill>
                <a:effectLst/>
                <a:latin typeface="Golos Text DemiBold" panose="020B0703020202020204"/>
              </a:rPr>
              <a:t>Конструктивные решения</a:t>
            </a:r>
            <a:endParaRPr lang="ru-RU" sz="2400" dirty="0">
              <a:latin typeface="Golos Text DemiBold" panose="020B0703020202020204"/>
            </a:endParaRPr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36B48E01-0AD9-556C-5265-BF7B3F61A585}"/>
              </a:ext>
            </a:extLst>
          </p:cNvPr>
          <p:cNvSpPr/>
          <p:nvPr/>
        </p:nvSpPr>
        <p:spPr>
          <a:xfrm rot="16200000">
            <a:off x="4209131" y="653486"/>
            <a:ext cx="388480" cy="808398"/>
          </a:xfrm>
          <a:prstGeom prst="downArrow">
            <a:avLst/>
          </a:prstGeom>
          <a:solidFill>
            <a:srgbClr val="92D050"/>
          </a:solidFill>
          <a:ln>
            <a:solidFill>
              <a:srgbClr val="659A2A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rgbClr val="C00000"/>
              </a:solidFill>
              <a:latin typeface="Golos Text DemiBold" panose="020B0703020202020204"/>
            </a:endParaRPr>
          </a:p>
        </p:txBody>
      </p:sp>
      <p:sp>
        <p:nvSpPr>
          <p:cNvPr id="26" name="Стрелка: вниз 25">
            <a:extLst>
              <a:ext uri="{FF2B5EF4-FFF2-40B4-BE49-F238E27FC236}">
                <a16:creationId xmlns:a16="http://schemas.microsoft.com/office/drawing/2014/main" id="{C73A1B62-7681-27BB-381A-062F5535CFE2}"/>
              </a:ext>
            </a:extLst>
          </p:cNvPr>
          <p:cNvSpPr/>
          <p:nvPr/>
        </p:nvSpPr>
        <p:spPr>
          <a:xfrm>
            <a:off x="8122215" y="2908478"/>
            <a:ext cx="358379" cy="706761"/>
          </a:xfrm>
          <a:prstGeom prst="downArrow">
            <a:avLst/>
          </a:prstGeom>
          <a:solidFill>
            <a:srgbClr val="92D050"/>
          </a:solidFill>
          <a:ln>
            <a:solidFill>
              <a:srgbClr val="659A2A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rgbClr val="C00000"/>
              </a:solidFill>
              <a:latin typeface="Golos Text DemiBold" panose="020B0703020202020204"/>
            </a:endParaRPr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75A980BD-D890-258D-388D-B4929D805019}"/>
              </a:ext>
            </a:extLst>
          </p:cNvPr>
          <p:cNvSpPr/>
          <p:nvPr/>
        </p:nvSpPr>
        <p:spPr>
          <a:xfrm rot="5400000">
            <a:off x="6916884" y="4370512"/>
            <a:ext cx="388480" cy="808398"/>
          </a:xfrm>
          <a:prstGeom prst="downArrow">
            <a:avLst/>
          </a:prstGeom>
          <a:solidFill>
            <a:srgbClr val="92D050"/>
          </a:solidFill>
          <a:ln>
            <a:solidFill>
              <a:srgbClr val="659A2A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rgbClr val="C00000"/>
              </a:solidFill>
              <a:latin typeface="Golos Text DemiBold" panose="020B0703020202020204"/>
            </a:endParaRPr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DF51400C-85E2-9834-9AEA-D1EE186DEC83}"/>
              </a:ext>
            </a:extLst>
          </p:cNvPr>
          <p:cNvSpPr/>
          <p:nvPr/>
        </p:nvSpPr>
        <p:spPr>
          <a:xfrm rot="5400000">
            <a:off x="3275154" y="4370512"/>
            <a:ext cx="388480" cy="808398"/>
          </a:xfrm>
          <a:prstGeom prst="downArrow">
            <a:avLst/>
          </a:prstGeom>
          <a:solidFill>
            <a:srgbClr val="92D050"/>
          </a:solidFill>
          <a:ln>
            <a:solidFill>
              <a:srgbClr val="659A2A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rgbClr val="C00000"/>
              </a:solidFill>
              <a:latin typeface="Golos Text DemiBold" panose="020B0703020202020204"/>
            </a:endParaRPr>
          </a:p>
        </p:txBody>
      </p:sp>
      <p:pic>
        <p:nvPicPr>
          <p:cNvPr id="29" name="kuveta">
            <a:hlinkClick r:id="" action="ppaction://media"/>
            <a:extLst>
              <a:ext uri="{FF2B5EF4-FFF2-40B4-BE49-F238E27FC236}">
                <a16:creationId xmlns:a16="http://schemas.microsoft.com/office/drawing/2014/main" id="{7A4F36B5-C04A-5DEF-314C-4CAA34451C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2"/>
          <a:srcRect l="18823" t="16996" r="17812" b="17199"/>
          <a:stretch/>
        </p:blipFill>
        <p:spPr>
          <a:xfrm rot="10800000">
            <a:off x="2259087" y="1810561"/>
            <a:ext cx="4161773" cy="2431159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8B01EB4B-9EBF-ED72-3D53-ED20BB6AC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97" t="53081" r="4045" b="3432"/>
          <a:stretch/>
        </p:blipFill>
        <p:spPr bwMode="auto">
          <a:xfrm>
            <a:off x="4966523" y="593764"/>
            <a:ext cx="1740402" cy="11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Arduino Nano 3.0 - распиновка, схема, подключение, примеры">
            <a:extLst>
              <a:ext uri="{FF2B5EF4-FFF2-40B4-BE49-F238E27FC236}">
                <a16:creationId xmlns:a16="http://schemas.microsoft.com/office/drawing/2014/main" id="{195EB2AB-689D-DC62-BD46-027B34C2C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8125" r="96250">
                        <a14:foregroundMark x1="7969" y1="52969" x2="6875" y2="60625"/>
                        <a14:foregroundMark x1="6875" y1="60625" x2="13594" y2="67813"/>
                        <a14:foregroundMark x1="13594" y1="67813" x2="15000" y2="56719"/>
                        <a14:foregroundMark x1="15000" y1="56719" x2="8281" y2="53281"/>
                        <a14:foregroundMark x1="84063" y1="27187" x2="89063" y2="33750"/>
                        <a14:foregroundMark x1="89063" y1="33750" x2="88281" y2="30312"/>
                        <a14:foregroundMark x1="88281" y1="30781" x2="96250" y2="35625"/>
                        <a14:foregroundMark x1="96250" y1="35625" x2="88438" y2="32969"/>
                        <a14:foregroundMark x1="88438" y1="32969" x2="87031" y2="35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549" y="4098997"/>
            <a:ext cx="1242500" cy="124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Измерительный мост — Википедия">
            <a:extLst>
              <a:ext uri="{FF2B5EF4-FFF2-40B4-BE49-F238E27FC236}">
                <a16:creationId xmlns:a16="http://schemas.microsoft.com/office/drawing/2014/main" id="{A0856986-BFA2-EE70-7063-4EB0143C8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121" y="1848689"/>
            <a:ext cx="1215231" cy="93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919A36D-6FD9-4CEA-4046-DFBBAFF66D54}"/>
              </a:ext>
            </a:extLst>
          </p:cNvPr>
          <p:cNvSpPr/>
          <p:nvPr/>
        </p:nvSpPr>
        <p:spPr>
          <a:xfrm>
            <a:off x="8563824" y="4435614"/>
            <a:ext cx="5132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9531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87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EEE3AD8-C1E0-3101-1170-9B2A9325DC7E}"/>
              </a:ext>
            </a:extLst>
          </p:cNvPr>
          <p:cNvSpPr txBox="1">
            <a:spLocks/>
          </p:cNvSpPr>
          <p:nvPr/>
        </p:nvSpPr>
        <p:spPr>
          <a:xfrm>
            <a:off x="213038" y="-71514"/>
            <a:ext cx="8866744" cy="661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Golos Text DemiBold" panose="020B0703020202020204" pitchFamily="34" charset="-52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Golos Text DemiBold" panose="020B0703020202020204"/>
              </a:rPr>
              <a:t>Потенциальные инвесторы и покупатели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B125CE11-F5C1-75FE-405E-8C576A3061DA}"/>
              </a:ext>
            </a:extLst>
          </p:cNvPr>
          <p:cNvSpPr txBox="1">
            <a:spLocks/>
          </p:cNvSpPr>
          <p:nvPr/>
        </p:nvSpPr>
        <p:spPr>
          <a:xfrm>
            <a:off x="213038" y="522857"/>
            <a:ext cx="5328000" cy="40518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dirty="0">
                <a:latin typeface="Golos Text DemiBold" panose="020B0703020202020204"/>
              </a:rPr>
              <a:t>Области применения: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Golos Text DemiBold" panose="020B0703020202020204"/>
              </a:rPr>
              <a:t>Газо- и нефтедобыча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Golos Text DemiBold" panose="020B0703020202020204"/>
              </a:rPr>
              <a:t>Энергетика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Golos Text DemiBold" panose="020B0703020202020204"/>
              </a:rPr>
              <a:t>Угольная промышленность</a:t>
            </a:r>
            <a:endParaRPr lang="ru-RU" sz="2000" dirty="0">
              <a:latin typeface="Golos Text DemiBold" panose="020B0703020202020204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856A08-8273-9233-8A6A-0D731FAF3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690" y="805764"/>
            <a:ext cx="1252243" cy="9407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D711EB-6C8B-62A8-EFC0-71CF9D722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606" y="3563362"/>
            <a:ext cx="1785055" cy="10249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4693F2-CE88-D9CA-6B17-C82842F7E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622" y="1761069"/>
            <a:ext cx="1873180" cy="6439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D4CB74-455C-AD9E-C2E6-A3440BF03C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40" y="808395"/>
            <a:ext cx="1182330" cy="6671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1AA31E-BB96-C7C9-4EDE-C20C54BD83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202" y="909112"/>
            <a:ext cx="1159236" cy="4511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EBB72A-CDCD-FDF3-E989-719C4FBA2D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65" y="732980"/>
            <a:ext cx="673765" cy="8253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49DA45-68C7-CBE7-C0E1-92CB96A0AC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22" y="2755482"/>
            <a:ext cx="1840497" cy="573364"/>
          </a:xfrm>
          <a:prstGeom prst="rect">
            <a:avLst/>
          </a:prstGeom>
        </p:spPr>
      </p:pic>
      <p:pic>
        <p:nvPicPr>
          <p:cNvPr id="15" name="Газоанализатор_Ольхова_2">
            <a:hlinkClick r:id="" action="ppaction://media"/>
            <a:extLst>
              <a:ext uri="{FF2B5EF4-FFF2-40B4-BE49-F238E27FC236}">
                <a16:creationId xmlns:a16="http://schemas.microsoft.com/office/drawing/2014/main" id="{B21944B8-92B5-396F-1032-A7EDB98A50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383" y="1671451"/>
            <a:ext cx="6072310" cy="3415674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AD904BD-BC09-4797-CD03-C7210D7B0EF3}"/>
              </a:ext>
            </a:extLst>
          </p:cNvPr>
          <p:cNvSpPr/>
          <p:nvPr/>
        </p:nvSpPr>
        <p:spPr>
          <a:xfrm>
            <a:off x="8563824" y="4435614"/>
            <a:ext cx="5132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3122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DDE5EC2-4E7B-553C-8F4F-E671F681B0C6}"/>
              </a:ext>
            </a:extLst>
          </p:cNvPr>
          <p:cNvSpPr/>
          <p:nvPr/>
        </p:nvSpPr>
        <p:spPr>
          <a:xfrm>
            <a:off x="73479" y="4307578"/>
            <a:ext cx="1923531" cy="730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993C7D8-B277-FC2E-05C2-85D53DC3F189}"/>
              </a:ext>
            </a:extLst>
          </p:cNvPr>
          <p:cNvSpPr/>
          <p:nvPr/>
        </p:nvSpPr>
        <p:spPr>
          <a:xfrm>
            <a:off x="7881012" y="2261641"/>
            <a:ext cx="89807" cy="236764"/>
          </a:xfrm>
          <a:prstGeom prst="rect">
            <a:avLst/>
          </a:prstGeom>
          <a:gradFill>
            <a:gsLst>
              <a:gs pos="44000">
                <a:srgbClr val="007AB9"/>
              </a:gs>
              <a:gs pos="0">
                <a:srgbClr val="00AACD"/>
              </a:gs>
              <a:gs pos="99000">
                <a:srgbClr val="74D5C1"/>
              </a:gs>
            </a:gsLst>
            <a:lin ang="0" scaled="1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61EE02-7B94-47F1-3CE9-40375C41C444}"/>
              </a:ext>
            </a:extLst>
          </p:cNvPr>
          <p:cNvSpPr/>
          <p:nvPr/>
        </p:nvSpPr>
        <p:spPr>
          <a:xfrm>
            <a:off x="6333437" y="2261641"/>
            <a:ext cx="89807" cy="236764"/>
          </a:xfrm>
          <a:prstGeom prst="rect">
            <a:avLst/>
          </a:prstGeom>
          <a:gradFill>
            <a:gsLst>
              <a:gs pos="44000">
                <a:srgbClr val="007AB9"/>
              </a:gs>
              <a:gs pos="0">
                <a:srgbClr val="00AACD"/>
              </a:gs>
              <a:gs pos="99000">
                <a:srgbClr val="74D5C1"/>
              </a:gs>
            </a:gsLst>
            <a:lin ang="0" scaled="1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32176E0-0153-9AA5-D867-19565B6A6948}"/>
              </a:ext>
            </a:extLst>
          </p:cNvPr>
          <p:cNvSpPr/>
          <p:nvPr/>
        </p:nvSpPr>
        <p:spPr>
          <a:xfrm>
            <a:off x="2675854" y="2271085"/>
            <a:ext cx="89807" cy="236764"/>
          </a:xfrm>
          <a:prstGeom prst="rect">
            <a:avLst/>
          </a:prstGeom>
          <a:gradFill>
            <a:gsLst>
              <a:gs pos="44000">
                <a:srgbClr val="007AB9"/>
              </a:gs>
              <a:gs pos="0">
                <a:srgbClr val="00AACD"/>
              </a:gs>
              <a:gs pos="99000">
                <a:srgbClr val="74D5C1"/>
              </a:gs>
            </a:gsLst>
            <a:lin ang="0" scaled="1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A65E6FF-EB81-26DF-B467-AC4BA26F8D9E}"/>
              </a:ext>
            </a:extLst>
          </p:cNvPr>
          <p:cNvSpPr/>
          <p:nvPr/>
        </p:nvSpPr>
        <p:spPr>
          <a:xfrm>
            <a:off x="702129" y="2288622"/>
            <a:ext cx="89807" cy="236764"/>
          </a:xfrm>
          <a:prstGeom prst="rect">
            <a:avLst/>
          </a:prstGeom>
          <a:gradFill>
            <a:gsLst>
              <a:gs pos="44000">
                <a:srgbClr val="007AB9"/>
              </a:gs>
              <a:gs pos="0">
                <a:srgbClr val="00AACD"/>
              </a:gs>
              <a:gs pos="99000">
                <a:srgbClr val="74D5C1"/>
              </a:gs>
            </a:gsLst>
            <a:lin ang="0" scaled="1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10" name="Google Shape;288;p31">
            <a:extLst>
              <a:ext uri="{FF2B5EF4-FFF2-40B4-BE49-F238E27FC236}">
                <a16:creationId xmlns:a16="http://schemas.microsoft.com/office/drawing/2014/main" id="{93BE40EE-1A9C-91EA-7A78-6724CA7158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3981" y="-55794"/>
            <a:ext cx="6991655" cy="620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Arial"/>
              <a:buNone/>
            </a:pPr>
            <a:r>
              <a:rPr lang="ru-RU" sz="2400" dirty="0">
                <a:solidFill>
                  <a:srgbClr val="000000"/>
                </a:solidFill>
                <a:latin typeface="Golos Text DemiBold" panose="020B0703020202020204"/>
                <a:ea typeface="Arial"/>
                <a:cs typeface="Arial"/>
                <a:sym typeface="Arial"/>
              </a:rPr>
              <a:t>Конкурентные преимущества и развитие проекта</a:t>
            </a:r>
            <a:endParaRPr sz="2400" dirty="0">
              <a:solidFill>
                <a:srgbClr val="000000"/>
              </a:solidFill>
              <a:latin typeface="Golos Text DemiBold" panose="020B0703020202020204"/>
            </a:endParaRPr>
          </a:p>
        </p:txBody>
      </p:sp>
      <p:pic>
        <p:nvPicPr>
          <p:cNvPr id="11" name="Рисунок 10" descr="Исследование">
            <a:extLst>
              <a:ext uri="{FF2B5EF4-FFF2-40B4-BE49-F238E27FC236}">
                <a16:creationId xmlns:a16="http://schemas.microsoft.com/office/drawing/2014/main" id="{7B5072F8-ED7F-8D1D-DA99-E52841012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8561" y="4215528"/>
            <a:ext cx="914400" cy="914400"/>
          </a:xfrm>
          <a:prstGeom prst="rect">
            <a:avLst/>
          </a:prstGeom>
        </p:spPr>
      </p:pic>
      <p:pic>
        <p:nvPicPr>
          <p:cNvPr id="12" name="Рисунок 11" descr="Мензурка">
            <a:extLst>
              <a:ext uri="{FF2B5EF4-FFF2-40B4-BE49-F238E27FC236}">
                <a16:creationId xmlns:a16="http://schemas.microsoft.com/office/drawing/2014/main" id="{24346F0E-0085-AC99-4187-4374606EC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35945" y="4171685"/>
            <a:ext cx="914400" cy="914400"/>
          </a:xfrm>
          <a:prstGeom prst="rect">
            <a:avLst/>
          </a:prstGeom>
        </p:spPr>
      </p:pic>
      <p:pic>
        <p:nvPicPr>
          <p:cNvPr id="13" name="Рисунок 12" descr="Пузырьки">
            <a:extLst>
              <a:ext uri="{FF2B5EF4-FFF2-40B4-BE49-F238E27FC236}">
                <a16:creationId xmlns:a16="http://schemas.microsoft.com/office/drawing/2014/main" id="{6FADFFA8-8C49-FEEB-EDC9-E4CBD3B78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02069" y="4200462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78CD5B-BD70-9586-59DF-74C7745B59FD}"/>
              </a:ext>
            </a:extLst>
          </p:cNvPr>
          <p:cNvSpPr txBox="1"/>
          <p:nvPr/>
        </p:nvSpPr>
        <p:spPr>
          <a:xfrm>
            <a:off x="696" y="1271427"/>
            <a:ext cx="89636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buFont typeface="Wingdings" panose="05000000000000000000" pitchFamily="2" charset="2"/>
              <a:buChar char="ü"/>
              <a:tabLst>
                <a:tab pos="540385" algn="l"/>
              </a:tabLst>
            </a:pPr>
            <a:r>
              <a:rPr lang="ru-RU" sz="1600" dirty="0">
                <a:solidFill>
                  <a:srgbClr val="000000"/>
                </a:solidFill>
                <a:latin typeface="Golos Text DemiBold" panose="020B0703020202020204"/>
                <a:ea typeface="Times New Roman" panose="02020603050405020304" pitchFamily="18" charset="0"/>
              </a:rPr>
              <a:t> Н</a:t>
            </a: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изкая стоимость и </a:t>
            </a:r>
            <a:r>
              <a:rPr lang="ru-RU" sz="1600" b="1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возможность анализа </a:t>
            </a: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пленок (фотодетектора) </a:t>
            </a:r>
            <a:r>
              <a:rPr lang="ru-RU" sz="1600" b="1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в режиме реального времени</a:t>
            </a: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 на предмет пригодности для использования в устройстве газового анализа;</a:t>
            </a:r>
            <a:endParaRPr lang="en-US" sz="16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FFA0EE-EC29-F5AD-CAB0-446673F73E71}"/>
              </a:ext>
            </a:extLst>
          </p:cNvPr>
          <p:cNvSpPr txBox="1"/>
          <p:nvPr/>
        </p:nvSpPr>
        <p:spPr>
          <a:xfrm>
            <a:off x="-106800" y="3663362"/>
            <a:ext cx="93385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>
              <a:buFont typeface="Wingdings" panose="05000000000000000000" pitchFamily="2" charset="2"/>
              <a:buChar char="ü"/>
              <a:tabLst>
                <a:tab pos="540385" algn="l"/>
              </a:tabLst>
            </a:pPr>
            <a:r>
              <a:rPr lang="ru-RU" sz="1600" dirty="0">
                <a:solidFill>
                  <a:srgbClr val="000000"/>
                </a:solidFill>
                <a:latin typeface="Golos Text DemiBold" panose="020B0703020202020204"/>
                <a:ea typeface="Times New Roman" panose="02020603050405020304" pitchFamily="18" charset="0"/>
              </a:rPr>
              <a:t> Б</a:t>
            </a: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ыстрое время отклика и повышенная чувствительность реализуются за счет </a:t>
            </a:r>
            <a:r>
              <a:rPr lang="ru-RU" sz="1600" b="1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лазерной коррекции фоточувствительности</a:t>
            </a: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 халькогенидных пленок;</a:t>
            </a:r>
          </a:p>
          <a:p>
            <a:pPr marL="180340">
              <a:buFont typeface="Wingdings" panose="05000000000000000000" pitchFamily="2" charset="2"/>
              <a:buChar char="ü"/>
              <a:tabLst>
                <a:tab pos="540385" algn="l"/>
              </a:tabLst>
            </a:pPr>
            <a:endParaRPr lang="ru-RU" sz="1600" dirty="0">
              <a:solidFill>
                <a:srgbClr val="000000"/>
              </a:solidFill>
              <a:effectLst/>
              <a:latin typeface="Golos Text DemiBold" panose="020B0703020202020204"/>
              <a:ea typeface="Times New Roman" panose="02020603050405020304" pitchFamily="18" charset="0"/>
            </a:endParaRPr>
          </a:p>
          <a:p>
            <a:pPr marL="180340">
              <a:buFont typeface="Wingdings" panose="05000000000000000000" pitchFamily="2" charset="2"/>
              <a:buChar char="ü"/>
              <a:tabLst>
                <a:tab pos="540385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 Возможность </a:t>
            </a:r>
            <a:r>
              <a:rPr lang="ru-RU" sz="1600" b="1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многократного использования</a:t>
            </a: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17" name="Рисунок 16" descr="Флаг">
            <a:extLst>
              <a:ext uri="{FF2B5EF4-FFF2-40B4-BE49-F238E27FC236}">
                <a16:creationId xmlns:a16="http://schemas.microsoft.com/office/drawing/2014/main" id="{5C1BCBBE-79FF-6903-846E-CCECDB9FA1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67580" y="1853293"/>
            <a:ext cx="590453" cy="5904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2F13C9-DF26-F667-2643-F1DF76226A58}"/>
              </a:ext>
            </a:extLst>
          </p:cNvPr>
          <p:cNvSpPr txBox="1"/>
          <p:nvPr/>
        </p:nvSpPr>
        <p:spPr>
          <a:xfrm>
            <a:off x="0" y="478433"/>
            <a:ext cx="895348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>
              <a:buFont typeface="Wingdings" panose="05000000000000000000" pitchFamily="2" charset="2"/>
              <a:buChar char="ü"/>
              <a:tabLst>
                <a:tab pos="540385" algn="l"/>
              </a:tabLst>
            </a:pPr>
            <a:r>
              <a:rPr lang="ru-RU" sz="1600" dirty="0">
                <a:solidFill>
                  <a:srgbClr val="000000"/>
                </a:solidFill>
                <a:latin typeface="Golos Text DemiBold" panose="020B0703020202020204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Golos Text DemiBold" panose="020B0703020202020204"/>
                <a:ea typeface="Times New Roman" panose="02020603050405020304" pitchFamily="18" charset="0"/>
              </a:rPr>
              <a:t>М</a:t>
            </a:r>
            <a:r>
              <a:rPr lang="ru-RU" sz="1600" b="1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етод</a:t>
            </a: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 получения халькогенидных пленок </a:t>
            </a:r>
            <a:endParaRPr lang="en-US" sz="1600" dirty="0">
              <a:solidFill>
                <a:srgbClr val="000000"/>
              </a:solidFill>
              <a:effectLst/>
              <a:latin typeface="Golos Text DemiBold" panose="020B0703020202020204"/>
              <a:ea typeface="Times New Roman" panose="02020603050405020304" pitchFamily="18" charset="0"/>
            </a:endParaRPr>
          </a:p>
          <a:p>
            <a:pPr marL="180340">
              <a:tabLst>
                <a:tab pos="540385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Golos Text DemiBold" panose="020B0703020202020204"/>
                <a:ea typeface="Times New Roman" panose="02020603050405020304" pitchFamily="18" charset="0"/>
              </a:rPr>
              <a:t>с помощью вакуумно-термического напыления не требует сложных и дорогостоящих технологий в отличие от традиционно используемых химических методов;</a:t>
            </a:r>
          </a:p>
          <a:p>
            <a:pPr marL="180340">
              <a:tabLst>
                <a:tab pos="540385" algn="l"/>
              </a:tabLst>
            </a:pPr>
            <a:endParaRPr lang="ru-RU" sz="1600" dirty="0">
              <a:solidFill>
                <a:srgbClr val="000000"/>
              </a:solidFill>
              <a:effectLst/>
              <a:latin typeface="Golos Text DemiBold" panose="020B0703020202020204"/>
              <a:ea typeface="Times New Roman" panose="02020603050405020304" pitchFamily="18" charset="0"/>
            </a:endParaRP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BF33176E-7301-DCD8-7914-9D232542186C}"/>
              </a:ext>
            </a:extLst>
          </p:cNvPr>
          <p:cNvSpPr/>
          <p:nvPr/>
        </p:nvSpPr>
        <p:spPr>
          <a:xfrm>
            <a:off x="253093" y="2334986"/>
            <a:ext cx="8652390" cy="364769"/>
          </a:xfrm>
          <a:prstGeom prst="rightArrow">
            <a:avLst>
              <a:gd name="adj1" fmla="val 50000"/>
              <a:gd name="adj2" fmla="val 133339"/>
            </a:avLst>
          </a:prstGeom>
          <a:gradFill flip="none" rotWithShape="1">
            <a:gsLst>
              <a:gs pos="47000">
                <a:srgbClr val="007AB9"/>
              </a:gs>
              <a:gs pos="0">
                <a:srgbClr val="00AACD"/>
              </a:gs>
              <a:gs pos="99000">
                <a:srgbClr val="74D5C1"/>
              </a:gs>
            </a:gsLst>
            <a:lin ang="0" scaled="1"/>
            <a:tileRect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6415F36E-50B7-C7EB-DA17-7D43C0E46160}"/>
              </a:ext>
            </a:extLst>
          </p:cNvPr>
          <p:cNvGrpSpPr/>
          <p:nvPr/>
        </p:nvGrpSpPr>
        <p:grpSpPr>
          <a:xfrm>
            <a:off x="-38633" y="2613973"/>
            <a:ext cx="1965404" cy="927935"/>
            <a:chOff x="365867" y="2970951"/>
            <a:chExt cx="1745481" cy="927935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0ECAF08B-89B8-3DC6-FC17-E082FF469A2A}"/>
                </a:ext>
              </a:extLst>
            </p:cNvPr>
            <p:cNvSpPr/>
            <p:nvPr/>
          </p:nvSpPr>
          <p:spPr>
            <a:xfrm>
              <a:off x="715845" y="2970951"/>
              <a:ext cx="1395503" cy="92793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D42736-929B-13F3-D31E-FDCE106B3D86}"/>
                </a:ext>
              </a:extLst>
            </p:cNvPr>
            <p:cNvSpPr txBox="1"/>
            <p:nvPr/>
          </p:nvSpPr>
          <p:spPr>
            <a:xfrm>
              <a:off x="365867" y="2970951"/>
              <a:ext cx="1237930" cy="9279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027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b="1" kern="1200" dirty="0">
                  <a:latin typeface="Golos Text DemiBold" panose="020B0703020202020204"/>
                </a:rPr>
                <a:t>Отработка </a:t>
              </a:r>
              <a:r>
                <a:rPr lang="ru-RU" sz="1200" kern="1200" dirty="0">
                  <a:latin typeface="Golos Text DemiBold" panose="020B0703020202020204"/>
                </a:rPr>
                <a:t>технологии лазерной модификации детектора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2B5C957-20A9-0A42-C045-3FC4B04ACF42}"/>
              </a:ext>
            </a:extLst>
          </p:cNvPr>
          <p:cNvSpPr txBox="1"/>
          <p:nvPr/>
        </p:nvSpPr>
        <p:spPr>
          <a:xfrm>
            <a:off x="213981" y="1865235"/>
            <a:ext cx="1066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Golos Text DemiBold" panose="020B0703020202020204"/>
              </a:rPr>
              <a:t>Сентябрь 2021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5D21713-A481-5FB5-9015-77D1DC69B9C2}"/>
              </a:ext>
            </a:extLst>
          </p:cNvPr>
          <p:cNvGrpSpPr/>
          <p:nvPr/>
        </p:nvGrpSpPr>
        <p:grpSpPr>
          <a:xfrm>
            <a:off x="2006351" y="2616797"/>
            <a:ext cx="1391070" cy="1690781"/>
            <a:chOff x="1510625" y="2208105"/>
            <a:chExt cx="1391070" cy="1690781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9236C866-EB5A-716C-1EC7-E5535A1EF08C}"/>
                </a:ext>
              </a:extLst>
            </p:cNvPr>
            <p:cNvSpPr/>
            <p:nvPr/>
          </p:nvSpPr>
          <p:spPr>
            <a:xfrm>
              <a:off x="1600430" y="2265253"/>
              <a:ext cx="1301265" cy="163363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724252-B0BB-48AF-62A9-0790C51AA89C}"/>
                </a:ext>
              </a:extLst>
            </p:cNvPr>
            <p:cNvSpPr txBox="1"/>
            <p:nvPr/>
          </p:nvSpPr>
          <p:spPr>
            <a:xfrm>
              <a:off x="1510625" y="2208105"/>
              <a:ext cx="1301265" cy="1633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998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b="1" kern="1200" dirty="0">
                  <a:latin typeface="Golos Text DemiBold" panose="020B0703020202020204"/>
                </a:rPr>
                <a:t>Сравнение </a:t>
              </a:r>
              <a:r>
                <a:rPr lang="ru-RU" sz="1200" kern="1200" dirty="0">
                  <a:latin typeface="Golos Text DemiBold" panose="020B0703020202020204"/>
                </a:rPr>
                <a:t>технологии с результатами термообработки (конкурентов)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C57D09C-CEC9-2945-9692-30BC8D4BD3CE}"/>
              </a:ext>
            </a:extLst>
          </p:cNvPr>
          <p:cNvSpPr txBox="1"/>
          <p:nvPr/>
        </p:nvSpPr>
        <p:spPr>
          <a:xfrm>
            <a:off x="2187706" y="1847698"/>
            <a:ext cx="1066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Golos Text DemiBold" panose="020B0703020202020204"/>
              </a:rPr>
              <a:t>Январь</a:t>
            </a:r>
          </a:p>
          <a:p>
            <a:pPr algn="ctr"/>
            <a:r>
              <a:rPr lang="ru-RU" sz="1200" dirty="0">
                <a:latin typeface="Golos Text DemiBold" panose="020B0703020202020204"/>
              </a:rPr>
              <a:t>2022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4B49340D-34EC-2804-0E22-4A1EC85DC765}"/>
              </a:ext>
            </a:extLst>
          </p:cNvPr>
          <p:cNvGrpSpPr/>
          <p:nvPr/>
        </p:nvGrpSpPr>
        <p:grpSpPr>
          <a:xfrm>
            <a:off x="3778785" y="2613973"/>
            <a:ext cx="1536164" cy="878151"/>
            <a:chOff x="2565105" y="1853327"/>
            <a:chExt cx="1476146" cy="1842347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8041457-83C7-959A-045A-13089AE7CF8B}"/>
                </a:ext>
              </a:extLst>
            </p:cNvPr>
            <p:cNvSpPr/>
            <p:nvPr/>
          </p:nvSpPr>
          <p:spPr>
            <a:xfrm>
              <a:off x="2667093" y="1853327"/>
              <a:ext cx="1374158" cy="180809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3E1DD1-C77D-1501-A3FD-A375E19ADBE6}"/>
                </a:ext>
              </a:extLst>
            </p:cNvPr>
            <p:cNvSpPr txBox="1"/>
            <p:nvPr/>
          </p:nvSpPr>
          <p:spPr>
            <a:xfrm>
              <a:off x="2565105" y="1887583"/>
              <a:ext cx="1374158" cy="18080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8664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b="1" kern="1200" dirty="0">
                  <a:latin typeface="Golos Text DemiBold" panose="020B0703020202020204"/>
                </a:rPr>
                <a:t>Разработка</a:t>
              </a:r>
              <a:r>
                <a:rPr lang="ru-RU" sz="1200" b="1" kern="1200" baseline="0" dirty="0">
                  <a:latin typeface="Golos Text DemiBold" panose="020B0703020202020204"/>
                </a:rPr>
                <a:t> </a:t>
              </a:r>
              <a:r>
                <a:rPr lang="ru-RU" sz="1200" kern="1200" baseline="0" dirty="0">
                  <a:latin typeface="Golos Text DemiBold" panose="020B0703020202020204"/>
                </a:rPr>
                <a:t>прототипа прибора </a:t>
              </a:r>
              <a:r>
                <a:rPr lang="ru-RU" sz="1200" kern="1200" dirty="0">
                  <a:latin typeface="Golos Text DemiBold" panose="020B0703020202020204"/>
                </a:rPr>
                <a:t>и программного обеспечения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FAB51B54-2B43-4B58-E1DF-3814C06E9714}"/>
              </a:ext>
            </a:extLst>
          </p:cNvPr>
          <p:cNvGrpSpPr/>
          <p:nvPr/>
        </p:nvGrpSpPr>
        <p:grpSpPr>
          <a:xfrm>
            <a:off x="5536428" y="2631677"/>
            <a:ext cx="1509352" cy="1603871"/>
            <a:chOff x="3845685" y="1513062"/>
            <a:chExt cx="1509352" cy="1603871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A061789-B88B-BCAF-8119-EC215FB146BB}"/>
                </a:ext>
              </a:extLst>
            </p:cNvPr>
            <p:cNvSpPr/>
            <p:nvPr/>
          </p:nvSpPr>
          <p:spPr>
            <a:xfrm>
              <a:off x="3845685" y="1513062"/>
              <a:ext cx="1100621" cy="160387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1297C1-6C9D-57CA-A3ED-2D30DD3EC985}"/>
                </a:ext>
              </a:extLst>
            </p:cNvPr>
            <p:cNvSpPr txBox="1"/>
            <p:nvPr/>
          </p:nvSpPr>
          <p:spPr>
            <a:xfrm>
              <a:off x="3845685" y="1513062"/>
              <a:ext cx="1509352" cy="16038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941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b="1" kern="1200" dirty="0">
                  <a:latin typeface="Golos Text DemiBold" panose="020B0703020202020204"/>
                </a:rPr>
                <a:t>Доработка</a:t>
              </a:r>
              <a:r>
                <a:rPr lang="ru-RU" sz="1200" kern="1200" dirty="0">
                  <a:latin typeface="Golos Text DemiBold" panose="020B0703020202020204"/>
                </a:rPr>
                <a:t> первичного макета устройства и программного обеспечения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717341B-7F38-5F7C-563A-BA45AA8BEAAC}"/>
              </a:ext>
            </a:extLst>
          </p:cNvPr>
          <p:cNvGrpSpPr/>
          <p:nvPr/>
        </p:nvGrpSpPr>
        <p:grpSpPr>
          <a:xfrm>
            <a:off x="7146990" y="2631677"/>
            <a:ext cx="1523617" cy="1842844"/>
            <a:chOff x="4838762" y="1281944"/>
            <a:chExt cx="1523617" cy="1842844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07F9702B-F35E-B8DF-2DD1-9B880E2E0F71}"/>
                </a:ext>
              </a:extLst>
            </p:cNvPr>
            <p:cNvSpPr/>
            <p:nvPr/>
          </p:nvSpPr>
          <p:spPr>
            <a:xfrm>
              <a:off x="5021412" y="1281944"/>
              <a:ext cx="1340967" cy="184284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7AEFDB9-A975-21AC-DC89-BDF1FC88BC53}"/>
                </a:ext>
              </a:extLst>
            </p:cNvPr>
            <p:cNvSpPr txBox="1"/>
            <p:nvPr/>
          </p:nvSpPr>
          <p:spPr>
            <a:xfrm>
              <a:off x="4838762" y="1281944"/>
              <a:ext cx="1340967" cy="184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1135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b="1" kern="1200" dirty="0">
                  <a:latin typeface="Golos Text DemiBold" panose="020B0703020202020204"/>
                </a:rPr>
                <a:t>Развитие </a:t>
              </a:r>
              <a:r>
                <a:rPr lang="ru-RU" sz="1200" kern="1200" dirty="0">
                  <a:latin typeface="Golos Text DemiBold" panose="020B0703020202020204"/>
                </a:rPr>
                <a:t>технологии большого количества определяемых газов</a:t>
              </a:r>
            </a:p>
          </p:txBody>
        </p:sp>
      </p:grp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F1E2982C-6163-C336-06C3-EBEDCFD906CC}"/>
              </a:ext>
            </a:extLst>
          </p:cNvPr>
          <p:cNvSpPr/>
          <p:nvPr/>
        </p:nvSpPr>
        <p:spPr>
          <a:xfrm>
            <a:off x="8563824" y="4435614"/>
            <a:ext cx="5132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9395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DA391FC2-2DDA-DD20-8A4D-B275ABCC887F}"/>
              </a:ext>
            </a:extLst>
          </p:cNvPr>
          <p:cNvGrpSpPr/>
          <p:nvPr/>
        </p:nvGrpSpPr>
        <p:grpSpPr>
          <a:xfrm>
            <a:off x="2775963" y="-320737"/>
            <a:ext cx="3932347" cy="2712874"/>
            <a:chOff x="2775963" y="-320737"/>
            <a:chExt cx="3932347" cy="2712874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3B36611-9857-0972-CECA-1B60738F86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764"/>
            <a:stretch/>
          </p:blipFill>
          <p:spPr>
            <a:xfrm>
              <a:off x="2775963" y="1"/>
              <a:ext cx="3592073" cy="2392136"/>
            </a:xfrm>
            <a:prstGeom prst="rect">
              <a:avLst/>
            </a:prstGeom>
          </p:spPr>
        </p:pic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7FA84E74-CD7C-A5A5-4842-4C406C82217A}"/>
                </a:ext>
              </a:extLst>
            </p:cNvPr>
            <p:cNvSpPr/>
            <p:nvPr/>
          </p:nvSpPr>
          <p:spPr>
            <a:xfrm>
              <a:off x="6345748" y="382737"/>
              <a:ext cx="362562" cy="8319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064D41FF-8E59-2720-B806-93CC2015D2AF}"/>
                </a:ext>
              </a:extLst>
            </p:cNvPr>
            <p:cNvSpPr/>
            <p:nvPr/>
          </p:nvSpPr>
          <p:spPr>
            <a:xfrm rot="16200000">
              <a:off x="5660409" y="-555432"/>
              <a:ext cx="362562" cy="8319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1F36C8-26D4-9250-1F05-734A5C1B4DAA}"/>
              </a:ext>
            </a:extLst>
          </p:cNvPr>
          <p:cNvSpPr/>
          <p:nvPr/>
        </p:nvSpPr>
        <p:spPr>
          <a:xfrm>
            <a:off x="6425335" y="4304610"/>
            <a:ext cx="1923531" cy="730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A432BAD-607A-2C5B-723B-DFF75B170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15" y="-211665"/>
            <a:ext cx="8461741" cy="98177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Golos Text DemiBold" panose="020B0703020202020204"/>
              </a:rPr>
              <a:t>Команда проекта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964CCF-5C46-7909-795C-B83AC532EF2A}"/>
              </a:ext>
            </a:extLst>
          </p:cNvPr>
          <p:cNvSpPr/>
          <p:nvPr/>
        </p:nvSpPr>
        <p:spPr>
          <a:xfrm>
            <a:off x="8378179" y="4500928"/>
            <a:ext cx="7658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EA193A-B2C4-4EEF-B949-4F80DB408E74}"/>
              </a:ext>
            </a:extLst>
          </p:cNvPr>
          <p:cNvSpPr txBox="1"/>
          <p:nvPr/>
        </p:nvSpPr>
        <p:spPr>
          <a:xfrm>
            <a:off x="2998807" y="28897"/>
            <a:ext cx="2717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Ольхова Анастасия Александровна </a:t>
            </a:r>
            <a:endParaRPr lang="ru-RU" sz="14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0CE3D3E-ECDD-93CD-C00E-80EDCA80A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4903" y="281267"/>
            <a:ext cx="2318657" cy="23186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56FE9AD-38F0-0CF1-A6B8-0A7A27B9DF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5694" y1="49167" x2="45278" y2="50417"/>
                        <a14:foregroundMark x1="45556" y1="48056" x2="49167" y2="49028"/>
                        <a14:foregroundMark x1="35694" y1="85556" x2="35694" y2="8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1919" y="2454750"/>
            <a:ext cx="2139066" cy="21390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76D5296-E882-49AE-AD36-AEC0332D848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8750" y1="78611" x2="49444" y2="79444"/>
                        <a14:foregroundMark x1="49444" y1="79444" x2="59722" y2="78889"/>
                        <a14:foregroundMark x1="59722" y1="78889" x2="59444" y2="55833"/>
                        <a14:foregroundMark x1="59444" y1="55833" x2="46111" y2="55000"/>
                        <a14:foregroundMark x1="46111" y1="55000" x2="40972" y2="63472"/>
                        <a14:foregroundMark x1="40972" y1="63472" x2="38750" y2="78056"/>
                        <a14:foregroundMark x1="42917" y1="53194" x2="40139" y2="63889"/>
                        <a14:foregroundMark x1="40139" y1="63889" x2="40417" y2="79306"/>
                        <a14:foregroundMark x1="40417" y1="79306" x2="55417" y2="79028"/>
                        <a14:foregroundMark x1="55417" y1="79028" x2="60417" y2="67500"/>
                        <a14:foregroundMark x1="60417" y1="67500" x2="54722" y2="52361"/>
                        <a14:foregroundMark x1="54722" y1="52361" x2="43056" y2="56667"/>
                        <a14:foregroundMark x1="43056" y1="56667" x2="41944" y2="57639"/>
                        <a14:foregroundMark x1="46944" y1="58611" x2="43194" y2="72222"/>
                        <a14:foregroundMark x1="43194" y1="72222" x2="56667" y2="80000"/>
                        <a14:foregroundMark x1="56667" y1="80000" x2="53750" y2="63472"/>
                        <a14:foregroundMark x1="53750" y1="63472" x2="45833" y2="60694"/>
                      </a14:backgroundRemoval>
                    </a14:imgEffect>
                  </a14:imgLayer>
                </a14:imgProps>
              </a:ext>
            </a:extLst>
          </a:blip>
          <a:srcRect b="21833"/>
          <a:stretch/>
        </p:blipFill>
        <p:spPr>
          <a:xfrm>
            <a:off x="139652" y="2064797"/>
            <a:ext cx="2438755" cy="190629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2A55D47-030B-94EE-C5CF-AB6774600B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6250" y1="33194" x2="56250" y2="32361"/>
                        <a14:foregroundMark x1="56250" y1="32361" x2="56667" y2="354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6534" y="1916589"/>
            <a:ext cx="2405094" cy="240509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250A525-6E02-BF34-D560-ABA2503BB858}"/>
              </a:ext>
            </a:extLst>
          </p:cNvPr>
          <p:cNvSpPr txBox="1"/>
          <p:nvPr/>
        </p:nvSpPr>
        <p:spPr>
          <a:xfrm>
            <a:off x="4358471" y="977900"/>
            <a:ext cx="19757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Руководитель проекта</a:t>
            </a:r>
          </a:p>
          <a:p>
            <a:pPr algn="ctr"/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Аспирант 2 года </a:t>
            </a:r>
          </a:p>
          <a:p>
            <a:pPr algn="ctr"/>
            <a:r>
              <a:rPr lang="ru-RU" sz="1400" kern="0" dirty="0" err="1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cs typeface="Arial" panose="020B0604020202020204" pitchFamily="34" charset="0"/>
                <a:sym typeface="Calibri"/>
              </a:rPr>
              <a:t>м.н.с</a:t>
            </a:r>
            <a:r>
              <a:rPr lang="ru-RU" sz="1400" kern="0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cs typeface="Arial" panose="020B0604020202020204" pitchFamily="34" charset="0"/>
                <a:sym typeface="Calibri"/>
              </a:rPr>
              <a:t>. ИЛТ</a:t>
            </a:r>
            <a:endParaRPr lang="ru-RU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D13E8C-B345-0C2E-BE0D-900A6FB4D8B7}"/>
              </a:ext>
            </a:extLst>
          </p:cNvPr>
          <p:cNvSpPr txBox="1"/>
          <p:nvPr/>
        </p:nvSpPr>
        <p:spPr>
          <a:xfrm>
            <a:off x="583835" y="1763388"/>
            <a:ext cx="1646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Патрикеева Алина Александровна </a:t>
            </a:r>
            <a:endParaRPr lang="ru-RU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D64AA1-3419-C178-3E27-6BECDB0E881A}"/>
              </a:ext>
            </a:extLst>
          </p:cNvPr>
          <p:cNvSpPr txBox="1"/>
          <p:nvPr/>
        </p:nvSpPr>
        <p:spPr>
          <a:xfrm>
            <a:off x="247910" y="3934208"/>
            <a:ext cx="231865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kern="0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М</a:t>
            </a:r>
            <a:r>
              <a:rPr lang="ru-RU" sz="1400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агистрант 1 курса, специалист по лазерной модификации полупроводниковых структур</a:t>
            </a:r>
            <a:endParaRPr lang="ru-RU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2F6F98-8BD2-E090-66CB-717F1F36AF8D}"/>
              </a:ext>
            </a:extLst>
          </p:cNvPr>
          <p:cNvSpPr txBox="1"/>
          <p:nvPr/>
        </p:nvSpPr>
        <p:spPr>
          <a:xfrm>
            <a:off x="6710889" y="1756367"/>
            <a:ext cx="16179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Дубкова Мария Алексеевна </a:t>
            </a:r>
            <a:endParaRPr lang="ru-RU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31D6AE-BD58-3440-9151-F6E88DB70AED}"/>
              </a:ext>
            </a:extLst>
          </p:cNvPr>
          <p:cNvSpPr txBox="1"/>
          <p:nvPr/>
        </p:nvSpPr>
        <p:spPr>
          <a:xfrm>
            <a:off x="6286564" y="4113239"/>
            <a:ext cx="23186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kern="0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Магистрант 1 курса, специалист по записи волноводов</a:t>
            </a:r>
            <a:endParaRPr lang="ru-RU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5E0030-3087-543C-0E2B-CC8D2A5D20A8}"/>
              </a:ext>
            </a:extLst>
          </p:cNvPr>
          <p:cNvSpPr txBox="1"/>
          <p:nvPr/>
        </p:nvSpPr>
        <p:spPr>
          <a:xfrm>
            <a:off x="2605130" y="2357970"/>
            <a:ext cx="15910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Гончаров Денис Борисович</a:t>
            </a:r>
            <a:endParaRPr lang="ru-RU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03236AC-2861-4228-E425-A17E9990736F}"/>
              </a:ext>
            </a:extLst>
          </p:cNvPr>
          <p:cNvSpPr txBox="1"/>
          <p:nvPr/>
        </p:nvSpPr>
        <p:spPr>
          <a:xfrm>
            <a:off x="2507281" y="4404910"/>
            <a:ext cx="19535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kern="0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Инженер ИВИТШ, специалист по электронике</a:t>
            </a:r>
            <a:endParaRPr lang="ru-RU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38AAAC-F348-256F-C2E0-CD50CE8F0EC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b="28736"/>
          <a:stretch/>
        </p:blipFill>
        <p:spPr>
          <a:xfrm>
            <a:off x="4232659" y="2552360"/>
            <a:ext cx="2689568" cy="19166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111E15-95AF-3A3B-E8B5-2EC6A20AD846}"/>
              </a:ext>
            </a:extLst>
          </p:cNvPr>
          <p:cNvSpPr txBox="1"/>
          <p:nvPr/>
        </p:nvSpPr>
        <p:spPr>
          <a:xfrm>
            <a:off x="4741193" y="2357970"/>
            <a:ext cx="15910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Пеунков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 Артем Александрович</a:t>
            </a:r>
            <a:endParaRPr lang="ru-RU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E7AD7-25A8-0BC6-15EB-691546A7EE4B}"/>
              </a:ext>
            </a:extLst>
          </p:cNvPr>
          <p:cNvSpPr txBox="1"/>
          <p:nvPr/>
        </p:nvSpPr>
        <p:spPr>
          <a:xfrm>
            <a:off x="4569734" y="4391431"/>
            <a:ext cx="19535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kern="0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Бакалавр 3 курс, специалист по электронике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98478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9B7B3B3-5A43-5660-82A0-6CD7B8A5CCB6}"/>
              </a:ext>
            </a:extLst>
          </p:cNvPr>
          <p:cNvSpPr/>
          <p:nvPr/>
        </p:nvSpPr>
        <p:spPr>
          <a:xfrm>
            <a:off x="73479" y="4307578"/>
            <a:ext cx="1923531" cy="730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511E5F-6CB0-F091-F163-A31EF19BFC6A}"/>
              </a:ext>
            </a:extLst>
          </p:cNvPr>
          <p:cNvSpPr txBox="1"/>
          <p:nvPr/>
        </p:nvSpPr>
        <p:spPr>
          <a:xfrm>
            <a:off x="195897" y="487443"/>
            <a:ext cx="6450867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kern="0" dirty="0">
                <a:solidFill>
                  <a:srgbClr val="0070C0"/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Выступления на конференциях (за последний год):</a:t>
            </a:r>
          </a:p>
          <a:p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1. VI Международный симпозиум "Инженерно-физические технологии биомедицины"  21-24 ноября 2021 г.</a:t>
            </a:r>
            <a:b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2. 51-ая Научная и учебно-методическая конференция Университета ИТМО 2-5 февраля 2022 г., «Модификация свойств халькогенидных пленок лазерным излучением»</a:t>
            </a:r>
          </a:p>
          <a:p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3. Конгресс молодых ученых </a:t>
            </a:r>
            <a:r>
              <a:rPr lang="en-US" sz="1600" kern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XI</a:t>
            </a:r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 4-8 апреля 2022 г.,</a:t>
            </a:r>
            <a:r>
              <a:rPr lang="ru-RU" sz="1600" u="sng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 победитель </a:t>
            </a:r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номинации «лучший доклад молодого ученого»</a:t>
            </a:r>
          </a:p>
          <a:p>
            <a:r>
              <a:rPr lang="ru-RU" sz="1600" u="none" strike="noStrike" kern="0" dirty="0"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  <a:sym typeface="Calibri"/>
              </a:rPr>
              <a:t>4. </a:t>
            </a:r>
            <a:r>
              <a:rPr lang="ru-RU" sz="1600" u="none" strike="noStrike" dirty="0"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FLAMN-2022, 27-30 июня 2022 г;</a:t>
            </a:r>
          </a:p>
          <a:p>
            <a:r>
              <a:rPr lang="ru-RU" sz="1600" dirty="0"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5. </a:t>
            </a:r>
            <a:r>
              <a:rPr lang="ru-RU" sz="1600" u="none" strike="noStrike" dirty="0"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XIX Международная конференция по голографии и прикладным оптическим технологиям, 20–22 сентября 2022 г;</a:t>
            </a:r>
          </a:p>
          <a:p>
            <a:r>
              <a:rPr lang="ru-RU" sz="1600" dirty="0"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en-US" sz="14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International Conference on Advanced Laser Technologies (ALT), 11-16 September 2022</a:t>
            </a:r>
            <a:r>
              <a:rPr lang="en-US" sz="140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1400" dirty="0">
              <a:solidFill>
                <a:schemeClr val="bg1">
                  <a:lumMod val="65000"/>
                </a:schemeClr>
              </a:solidFill>
              <a:latin typeface="Golos Text DemiBold" panose="020B0703020202020204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7. </a:t>
            </a:r>
            <a:r>
              <a:rPr lang="en-US" sz="14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 International Conference on Ultrafast Optical Science, 03-07 October, 2022;</a:t>
            </a:r>
            <a:endParaRPr lang="ru-RU" sz="1400" dirty="0">
              <a:latin typeface="Golos Text DemiBold" panose="020B0703020202020204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600" u="none" strike="noStrike" dirty="0">
                <a:effectLst/>
                <a:latin typeface="Golos Text DemiBold" panose="020B0703020202020204"/>
                <a:ea typeface="Times New Roman" panose="02020603050405020304" pitchFamily="18" charset="0"/>
                <a:cs typeface="Arial" panose="020B0604020202020204" pitchFamily="34" charset="0"/>
              </a:rPr>
              <a:t>8. Конференция "Новые материалы - от инноваций к доступным решениям" от ПАО "Газпром", 04-05 октября 2022 г.</a:t>
            </a:r>
            <a:endParaRPr lang="ru-RU" sz="1600" u="none" strike="noStrike" dirty="0">
              <a:solidFill>
                <a:schemeClr val="bg1">
                  <a:lumMod val="65000"/>
                </a:schemeClr>
              </a:solidFill>
              <a:effectLst/>
              <a:latin typeface="Golos Text DemiBold" panose="020B0703020202020204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600" kern="0" dirty="0">
              <a:solidFill>
                <a:schemeClr val="tx1">
                  <a:lumMod val="50000"/>
                </a:schemeClr>
              </a:solidFill>
              <a:latin typeface="Golos Text DemiBold" panose="020B0703020202020204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37273CF-A18F-1C16-F1CD-853E0668F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87" y="-277426"/>
            <a:ext cx="8529043" cy="9815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EB79F94-C800-1D03-68C1-16B329E8C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402" y="1113422"/>
            <a:ext cx="2472701" cy="3180023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DD75A2A-E60D-AFA2-7408-AC87FE1172B8}"/>
              </a:ext>
            </a:extLst>
          </p:cNvPr>
          <p:cNvSpPr/>
          <p:nvPr/>
        </p:nvSpPr>
        <p:spPr>
          <a:xfrm>
            <a:off x="8276515" y="4435614"/>
            <a:ext cx="8005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13342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30C7B8-005E-858A-FFC2-79F282025A43}"/>
              </a:ext>
            </a:extLst>
          </p:cNvPr>
          <p:cNvSpPr/>
          <p:nvPr/>
        </p:nvSpPr>
        <p:spPr>
          <a:xfrm>
            <a:off x="215466" y="4353452"/>
            <a:ext cx="1923531" cy="730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olos Text DemiBold" panose="020B0703020202020204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42FAB4-9539-D731-F8EE-1D3BA28AC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87" y="-183911"/>
            <a:ext cx="8529043" cy="9815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324C2F-9C93-BEED-EC3F-308E4D3103FA}"/>
              </a:ext>
            </a:extLst>
          </p:cNvPr>
          <p:cNvSpPr txBox="1"/>
          <p:nvPr/>
        </p:nvSpPr>
        <p:spPr>
          <a:xfrm>
            <a:off x="85604" y="611413"/>
            <a:ext cx="54832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kern="0" dirty="0">
                <a:solidFill>
                  <a:srgbClr val="0070C0"/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Подача на конкурсы, стипендии гранты, участие в НИОКТР:</a:t>
            </a:r>
            <a:br>
              <a:rPr lang="ru-RU" sz="1600" kern="0" dirty="0">
                <a:solidFill>
                  <a:schemeClr val="tx1">
                    <a:lumMod val="50000"/>
                  </a:schemeClr>
                </a:solidFill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1. </a:t>
            </a:r>
            <a:r>
              <a:rPr lang="ru-RU" sz="1600" b="1" kern="0" dirty="0">
                <a:latin typeface="Golos Text DemiBold" panose="020B0703020202020204"/>
                <a:cs typeface="Arial" panose="020B0604020202020204" pitchFamily="34" charset="0"/>
                <a:sym typeface="Calibri"/>
              </a:rPr>
              <a:t>Второе место </a:t>
            </a:r>
            <a:r>
              <a:rPr lang="ru-RU" sz="1600" kern="0" dirty="0">
                <a:latin typeface="Golos Text DemiBold" panose="020B0703020202020204"/>
                <a:cs typeface="Arial" panose="020B0604020202020204" pitchFamily="34" charset="0"/>
                <a:sym typeface="Calibri"/>
              </a:rPr>
              <a:t>на Международном конкурса</a:t>
            </a:r>
            <a:r>
              <a:rPr lang="ru-RU" sz="1600" kern="0" dirty="0">
                <a:latin typeface="Golos Text DemiBold" panose="020B0703020202020204"/>
                <a:cs typeface="Arial" panose="020B0604020202020204" pitchFamily="34" charset="0"/>
              </a:rPr>
              <a:t> </a:t>
            </a:r>
            <a:r>
              <a:rPr lang="en-US" sz="1600" kern="0" dirty="0">
                <a:cs typeface="Arial" panose="020B0604020202020204" pitchFamily="34" charset="0"/>
              </a:rPr>
              <a:t>"The Fifth Jubilee International Young Scientists Awards in the Field of Oil and Gas: A Glance Into the Future"</a:t>
            </a:r>
            <a:r>
              <a:rPr lang="ru-RU" sz="1600" kern="0" dirty="0">
                <a:latin typeface="Golos Text DemiBold" panose="020B0703020202020204"/>
                <a:cs typeface="Arial" panose="020B0604020202020204" pitchFamily="34" charset="0"/>
              </a:rPr>
              <a:t> , </a:t>
            </a:r>
            <a:r>
              <a:rPr lang="ru-RU" sz="1600" b="1" kern="0" dirty="0">
                <a:latin typeface="Golos Text DemiBold" panose="020B0703020202020204"/>
                <a:cs typeface="Arial" panose="020B0604020202020204" pitchFamily="34" charset="0"/>
              </a:rPr>
              <a:t>ПАО «Газпром»,</a:t>
            </a:r>
            <a:r>
              <a:rPr lang="ru-RU" sz="1600" kern="0" dirty="0">
                <a:latin typeface="Golos Text DemiBold" panose="020B0703020202020204"/>
                <a:cs typeface="Arial" panose="020B0604020202020204" pitchFamily="34" charset="0"/>
              </a:rPr>
              <a:t> 2022.</a:t>
            </a:r>
            <a:endParaRPr lang="ru-RU" sz="1600" kern="0" dirty="0">
              <a:latin typeface="Golos Text DemiBold" panose="020B0703020202020204"/>
              <a:cs typeface="Arial" panose="020B0604020202020204" pitchFamily="34" charset="0"/>
              <a:sym typeface="Calibri"/>
            </a:endParaRPr>
          </a:p>
          <a:p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2.</a:t>
            </a:r>
            <a:r>
              <a:rPr lang="en-US" sz="1600" kern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1600" b="1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Победитель</a:t>
            </a:r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 Всероссийского инженерного конкурса в номинации «Лучшая выпускная квалификационная работа аспиранта», 2022 г. </a:t>
            </a:r>
          </a:p>
          <a:p>
            <a:endParaRPr lang="ru-RU" sz="1600" kern="0" dirty="0">
              <a:latin typeface="Golos Text DemiBold" panose="020B0703020202020204"/>
              <a:ea typeface="Calibri"/>
              <a:cs typeface="Arial" panose="020B0604020202020204" pitchFamily="34" charset="0"/>
              <a:sym typeface="Calibri"/>
            </a:endParaRPr>
          </a:p>
          <a:p>
            <a:endParaRPr lang="ru-RU" sz="1600" kern="0" dirty="0">
              <a:latin typeface="Golos Text DemiBold" panose="020B0703020202020204"/>
              <a:ea typeface="Calibri"/>
              <a:cs typeface="Arial" panose="020B0604020202020204" pitchFamily="34" charset="0"/>
              <a:sym typeface="Calibri"/>
            </a:endParaRPr>
          </a:p>
          <a:p>
            <a:endParaRPr lang="ru-RU" sz="1600" kern="0" dirty="0">
              <a:latin typeface="Golos Text DemiBold" panose="020B0703020202020204"/>
              <a:ea typeface="Calibri"/>
              <a:cs typeface="Arial" panose="020B0604020202020204" pitchFamily="34" charset="0"/>
              <a:sym typeface="Calibri"/>
            </a:endParaRPr>
          </a:p>
          <a:p>
            <a:endParaRPr lang="ru-RU" sz="1600" kern="0" dirty="0">
              <a:latin typeface="Golos Text DemiBold" panose="020B0703020202020204"/>
              <a:ea typeface="Calibri"/>
              <a:cs typeface="Arial" panose="020B0604020202020204" pitchFamily="34" charset="0"/>
              <a:sym typeface="Calibri"/>
            </a:endParaRPr>
          </a:p>
          <a:p>
            <a:endParaRPr lang="ru-RU" sz="1600" dirty="0">
              <a:latin typeface="Golos Text DemiBold" panose="020B0703020202020204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D4EE758-0F54-D6C1-7DAF-6AD7CD8A77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5601513" y="991643"/>
            <a:ext cx="3260218" cy="227045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7168230-66A2-CB52-1FAF-4C0D0DCB58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63" b="6408"/>
          <a:stretch/>
        </p:blipFill>
        <p:spPr>
          <a:xfrm>
            <a:off x="215466" y="2403429"/>
            <a:ext cx="3711556" cy="26242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6D3934-F669-B0E2-4ECE-B72AE3792C97}"/>
              </a:ext>
            </a:extLst>
          </p:cNvPr>
          <p:cNvSpPr txBox="1"/>
          <p:nvPr/>
        </p:nvSpPr>
        <p:spPr>
          <a:xfrm>
            <a:off x="4139294" y="3444301"/>
            <a:ext cx="50047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3. </a:t>
            </a:r>
            <a:r>
              <a:rPr lang="ru-RU" sz="1600" b="1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Исполнитель</a:t>
            </a:r>
            <a:r>
              <a:rPr lang="ru-RU" sz="160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 гранта РНФ 19-79-10208, 2022- 2024 г.</a:t>
            </a:r>
            <a:endParaRPr lang="en-US" sz="1600" kern="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r>
              <a:rPr lang="ru-RU" sz="160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4</a:t>
            </a:r>
            <a:r>
              <a:rPr lang="en-US" sz="1600" kern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 </a:t>
            </a:r>
            <a:r>
              <a:rPr lang="ru-RU" sz="1600" b="1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Победитель</a:t>
            </a:r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  конкурс грантов для бакалавров, магистрантов и аспирантов НИРМА (руководитель научной группы), 2022 г.</a:t>
            </a:r>
          </a:p>
          <a:p>
            <a:r>
              <a:rPr lang="ru-RU" sz="160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5</a:t>
            </a:r>
            <a:r>
              <a:rPr lang="ru-RU" sz="1600" kern="0" dirty="0">
                <a:latin typeface="Golos Text DemiBold" panose="020B0703020202020204"/>
                <a:ea typeface="Calibri"/>
                <a:cs typeface="Arial" panose="020B0604020202020204" pitchFamily="34" charset="0"/>
                <a:sym typeface="Calibri"/>
              </a:rPr>
              <a:t>. Стипендия Президента РФ по приоритетным направлениям обучения, 2021 г.</a:t>
            </a:r>
            <a:endParaRPr lang="ru-RU" sz="1600" dirty="0">
              <a:latin typeface="Golos Text DemiBold" panose="020B0703020202020204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13412F4-97DA-CDAC-B00B-F689B1DDEA7C}"/>
              </a:ext>
            </a:extLst>
          </p:cNvPr>
          <p:cNvSpPr/>
          <p:nvPr/>
        </p:nvSpPr>
        <p:spPr>
          <a:xfrm>
            <a:off x="8352064" y="4435614"/>
            <a:ext cx="725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pattFill prst="pct30">
                  <a:fgClr>
                    <a:srgbClr val="002060"/>
                  </a:fgClr>
                  <a:bgClr>
                    <a:srgbClr val="0070C0"/>
                  </a:bgClr>
                </a:pattFill>
                <a:latin typeface="Golos Text DemiBold" panose="020B0703020202020204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36389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1271134"/>
            <a:ext cx="8229600" cy="620712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Спасибо</a:t>
            </a:r>
            <a:br>
              <a:rPr lang="ru-RU" sz="4400" dirty="0"/>
            </a:br>
            <a:r>
              <a:rPr lang="ru-RU" sz="4400" dirty="0"/>
              <a:t>за внимание!</a:t>
            </a:r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44285A-199F-CDEB-8F39-9AFF8418488A}"/>
              </a:ext>
            </a:extLst>
          </p:cNvPr>
          <p:cNvSpPr txBox="1"/>
          <p:nvPr/>
        </p:nvSpPr>
        <p:spPr>
          <a:xfrm>
            <a:off x="3935187" y="2531745"/>
            <a:ext cx="50047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spcBef>
                <a:spcPts val="0"/>
              </a:spcBef>
              <a:buSzPts val="2000"/>
            </a:pPr>
            <a:r>
              <a:rPr lang="ru-RU" sz="1800" dirty="0">
                <a:solidFill>
                  <a:schemeClr val="bg1"/>
                </a:solidFill>
                <a:latin typeface="Golos Text DemiBold" panose="020B0703020202020204"/>
              </a:rPr>
              <a:t>Контактная информация:  </a:t>
            </a:r>
          </a:p>
          <a:p>
            <a:pPr marL="0" indent="0" algn="r">
              <a:spcBef>
                <a:spcPts val="0"/>
              </a:spcBef>
              <a:buSzPts val="2000"/>
            </a:pPr>
            <a:r>
              <a:rPr lang="en-US" sz="1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olkhova.a.a@mail.ru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 algn="r">
              <a:spcBef>
                <a:spcPts val="0"/>
              </a:spcBef>
              <a:buSzPts val="2000"/>
            </a:pPr>
            <a:r>
              <a:rPr lang="en-US" sz="1800" dirty="0">
                <a:solidFill>
                  <a:schemeClr val="bg1"/>
                </a:solidFill>
              </a:rPr>
              <a:t>+79110617897</a:t>
            </a:r>
          </a:p>
          <a:p>
            <a:pPr marL="0" indent="0">
              <a:spcBef>
                <a:spcPts val="0"/>
              </a:spcBef>
              <a:buSzPts val="2000"/>
            </a:pPr>
            <a:endParaRPr lang="en-US" sz="1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0" indent="0" algn="r">
              <a:spcBef>
                <a:spcPts val="0"/>
              </a:spcBef>
              <a:buSzPts val="2000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Рисунок 5" descr="Электронная почта">
            <a:extLst>
              <a:ext uri="{FF2B5EF4-FFF2-40B4-BE49-F238E27FC236}">
                <a16:creationId xmlns:a16="http://schemas.microsoft.com/office/drawing/2014/main" id="{644F1DA7-E831-7EA3-F2E9-A260B28C0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5515" y="2847903"/>
            <a:ext cx="303520" cy="303520"/>
          </a:xfrm>
          <a:prstGeom prst="rect">
            <a:avLst/>
          </a:prstGeom>
        </p:spPr>
      </p:pic>
      <p:pic>
        <p:nvPicPr>
          <p:cNvPr id="7" name="Рисунок 6" descr="Телефон">
            <a:extLst>
              <a:ext uri="{FF2B5EF4-FFF2-40B4-BE49-F238E27FC236}">
                <a16:creationId xmlns:a16="http://schemas.microsoft.com/office/drawing/2014/main" id="{B173D4FC-ACC8-97E2-B2F4-9A15485E69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46925" y="3059675"/>
            <a:ext cx="372720" cy="37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425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C0B43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Тема1" id="{4DAE9245-FD5C-48A3-9F61-0C8FFBFAE07A}" vid="{20E0B42B-372D-46F0-B56F-89DFAD950D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6925</TotalTime>
  <Words>850</Words>
  <Application>Microsoft Office PowerPoint</Application>
  <PresentationFormat>Экран (16:9)</PresentationFormat>
  <Paragraphs>146</Paragraphs>
  <Slides>12</Slides>
  <Notes>1</Notes>
  <HiddenSlides>0</HiddenSlides>
  <MMClips>2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ALS Gorizont Bold Expanded</vt:lpstr>
      <vt:lpstr>Arial</vt:lpstr>
      <vt:lpstr>Calibri</vt:lpstr>
      <vt:lpstr>Calibri Light</vt:lpstr>
      <vt:lpstr>Golos Text</vt:lpstr>
      <vt:lpstr>Golos Text DemiBold</vt:lpstr>
      <vt:lpstr>Wingdings</vt:lpstr>
      <vt:lpstr>Тема1</vt:lpstr>
      <vt:lpstr>Graph</vt:lpstr>
      <vt:lpstr>Улучшение фоточувствительности газоанализатора  за счет лазерной модификации  оптических характеристик детектора </vt:lpstr>
      <vt:lpstr>Презентация PowerPoint</vt:lpstr>
      <vt:lpstr>Презентация PowerPoint</vt:lpstr>
      <vt:lpstr>Лазерная модификация халькогенидных пленок</vt:lpstr>
      <vt:lpstr>Презентация PowerPoint</vt:lpstr>
      <vt:lpstr>Презентация PowerPoint</vt:lpstr>
      <vt:lpstr>Презентация PowerPoint</vt:lpstr>
      <vt:lpstr>Конкурентные преимущества и развитие проекта</vt:lpstr>
      <vt:lpstr>Команда проекта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</dc:creator>
  <cp:lastModifiedBy>Anastasiia Lazareva</cp:lastModifiedBy>
  <cp:revision>113</cp:revision>
  <dcterms:created xsi:type="dcterms:W3CDTF">2014-06-27T12:30:22Z</dcterms:created>
  <dcterms:modified xsi:type="dcterms:W3CDTF">2022-10-16T15:44:35Z</dcterms:modified>
</cp:coreProperties>
</file>