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Gilroy Bold" panose="00000800000000000000" charset="-52"/>
      <p:bold r:id="rId13"/>
    </p:embeddedFont>
    <p:embeddedFont>
      <p:font typeface="Gilroy Medium" panose="00000600000000000000" charset="-52"/>
      <p:regular r:id="rId14"/>
    </p:embeddedFont>
    <p:embeddedFont>
      <p:font typeface="Verdana" panose="020B0604030504040204" pitchFamily="34" charset="0"/>
      <p:regular r:id="rId15"/>
      <p:bold r:id="rId16"/>
      <p:italic r:id="rId17"/>
      <p:boldItalic r:id="rId18"/>
    </p:embeddedFont>
    <p:embeddedFont>
      <p:font typeface="Calibri" panose="020F0502020204030204" pitchFamily="34" charset="0"/>
      <p:regular r:id="rId19"/>
      <p:bold r:id="rId20"/>
      <p:italic r:id="rId21"/>
      <p:boldItalic r:id="rId22"/>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2" d="100"/>
          <a:sy n="72" d="100"/>
        </p:scale>
        <p:origin x="8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16.12.2024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10</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16.12.2024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16.12.2024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16.12.2024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16.12.2024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16.12.2024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16.12.2024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16.12.2024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16.12.2024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800" dirty="0" smtClean="0"/>
              <a:t>Мобильное </a:t>
            </a:r>
            <a:r>
              <a:rPr lang="ru-RU" sz="2800" dirty="0"/>
              <a:t>приложение "Упражнения йоги</a:t>
            </a:r>
            <a:r>
              <a:rPr lang="ru-RU" sz="2800" dirty="0" smtClean="0"/>
              <a:t>"</a:t>
            </a:r>
            <a:endParaRPr lang="ru-RU" sz="2800" dirty="0"/>
          </a:p>
        </p:txBody>
      </p:sp>
      <p:sp>
        <p:nvSpPr>
          <p:cNvPr id="3" name="Подзаголовок 2"/>
          <p:cNvSpPr>
            <a:spLocks noGrp="1"/>
          </p:cNvSpPr>
          <p:nvPr>
            <p:ph type="subTitle" idx="1"/>
          </p:nvPr>
        </p:nvSpPr>
        <p:spPr/>
        <p:txBody>
          <a:bodyPr>
            <a:normAutofit fontScale="85000" lnSpcReduction="10000"/>
          </a:bodyPr>
          <a:lstStyle/>
          <a:p>
            <a:r>
              <a:rPr lang="ru-RU" dirty="0"/>
              <a:t>Чебоксарский институт (филиал) Московского политехнического университета</a:t>
            </a:r>
          </a:p>
          <a:p>
            <a:r>
              <a:rPr lang="ru-RU" dirty="0"/>
              <a:t>Кафедра </a:t>
            </a:r>
            <a:r>
              <a:rPr lang="ru-RU" dirty="0" smtClean="0"/>
              <a:t>«</a:t>
            </a:r>
            <a:r>
              <a:rPr lang="ru-RU" u="sng" dirty="0"/>
              <a:t>Информационных</a:t>
            </a:r>
            <a:endParaRPr lang="ru-RU" dirty="0"/>
          </a:p>
          <a:p>
            <a:r>
              <a:rPr lang="ru-RU" u="sng" dirty="0"/>
              <a:t> технологий и систем </a:t>
            </a:r>
            <a:r>
              <a:rPr lang="ru-RU" u="sng" dirty="0" smtClean="0"/>
              <a:t>управления </a:t>
            </a:r>
            <a:r>
              <a:rPr lang="ru-RU" dirty="0" smtClean="0"/>
              <a:t>(Захаров Евгений Анатольевич)»</a:t>
            </a:r>
            <a:endParaRPr lang="ru-RU" dirty="0"/>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latin typeface="Gilroy Medium" panose="00000600000000000000" charset="-52"/>
              </a:rPr>
              <a:t>Акселерационная программа «</a:t>
            </a:r>
            <a:r>
              <a:rPr lang="ru-RU" sz="2400" b="1" dirty="0" err="1">
                <a:latin typeface="Gilroy Medium" panose="00000600000000000000" charset="-52"/>
              </a:rPr>
              <a:t>Мосполитех</a:t>
            </a:r>
            <a:r>
              <a:rPr lang="ru-RU" sz="2400" b="1" dirty="0">
                <a:latin typeface="Gilroy Medium" panose="00000600000000000000" charset="-52"/>
              </a:rPr>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a:xfrm>
            <a:off x="838200" y="1404730"/>
            <a:ext cx="11087101" cy="4302105"/>
          </a:xfrm>
        </p:spPr>
        <p:txBody>
          <a:bodyPr>
            <a:normAutofit fontScale="55000" lnSpcReduction="20000"/>
          </a:bodyPr>
          <a:lstStyle/>
          <a:p>
            <a:pPr marL="0" indent="0">
              <a:buNone/>
            </a:pPr>
            <a:r>
              <a:rPr lang="ru-RU" sz="3300" b="1" dirty="0"/>
              <a:t>Пользователи:</a:t>
            </a:r>
            <a:endParaRPr lang="ru-RU" sz="3300" dirty="0"/>
          </a:p>
          <a:p>
            <a:r>
              <a:rPr lang="ru-RU" sz="3300" dirty="0"/>
              <a:t>Люди, ведущие активный образ жизни и заинтересованные в укреплении здоровья и гибкости.</a:t>
            </a:r>
          </a:p>
          <a:p>
            <a:r>
              <a:rPr lang="ru-RU" sz="3300" dirty="0"/>
              <a:t>Новички, которые хотят начать заниматься йогой, но не имеют доступа к профессиональным инструкторам.</a:t>
            </a:r>
          </a:p>
          <a:p>
            <a:r>
              <a:rPr lang="ru-RU" sz="3300" dirty="0"/>
              <a:t>Опытные практикующие йогу, ищущие структурированные и персонализированные тренировки.</a:t>
            </a:r>
          </a:p>
          <a:p>
            <a:r>
              <a:rPr lang="ru-RU" sz="3300" dirty="0"/>
              <a:t>Люди с высоким уровнем стресса, нуждающиеся в дыхательных и медитативных практиках.</a:t>
            </a:r>
          </a:p>
          <a:p>
            <a:pPr marL="0" indent="0">
              <a:buNone/>
            </a:pPr>
            <a:r>
              <a:rPr lang="ru-RU" sz="3300" b="1" dirty="0"/>
              <a:t>Проблема:</a:t>
            </a:r>
            <a:endParaRPr lang="ru-RU" sz="3300" dirty="0"/>
          </a:p>
          <a:p>
            <a:r>
              <a:rPr lang="ru-RU" sz="3300" dirty="0"/>
              <a:t>Недостаток доступного и качественного контента для занятий йогой на русском языке.</a:t>
            </a:r>
          </a:p>
          <a:p>
            <a:r>
              <a:rPr lang="ru-RU" sz="3300" dirty="0"/>
              <a:t>Отсутствие структурированных программ, подходящих для разных уровней подготовки.</a:t>
            </a:r>
          </a:p>
          <a:p>
            <a:r>
              <a:rPr lang="ru-RU" sz="3300" dirty="0"/>
              <a:t>Сложность мотивации и отсутствие персонализированного плана тренировок.</a:t>
            </a:r>
          </a:p>
          <a:p>
            <a:r>
              <a:rPr lang="ru-RU" sz="3300" dirty="0"/>
              <a:t>Отсутствие гибкости занятий по времени и месту (нет возможности посещать студии йоги).</a:t>
            </a:r>
          </a:p>
          <a:p>
            <a:pPr marL="0" indent="0">
              <a:buNone/>
            </a:pPr>
            <a:r>
              <a:rPr lang="ru-RU" sz="3300" b="1" dirty="0" smtClean="0"/>
              <a:t>Решение: </a:t>
            </a:r>
            <a:r>
              <a:rPr lang="ru-RU" sz="3300" dirty="0"/>
              <a:t>н</a:t>
            </a:r>
            <a:r>
              <a:rPr lang="ru-RU" sz="3300" dirty="0" smtClean="0"/>
              <a:t>аше </a:t>
            </a:r>
            <a:r>
              <a:rPr lang="ru-RU" sz="3300" dirty="0"/>
              <a:t>мобильное приложение предоставляет доступные и качественные программы упражнений, персонализированный подход и возможность заниматься в любое время и в любом месте.</a:t>
            </a:r>
          </a:p>
          <a:p>
            <a:endParaRPr lang="ru-RU" dirty="0"/>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a16="http://schemas.microsoft.com/office/drawing/2014/main" id="{F8C66020-209A-44BA-9F24-4CF4BD4F0181}"/>
              </a:ext>
            </a:extLst>
          </p:cNvPr>
          <p:cNvSpPr txBox="1"/>
          <p:nvPr/>
        </p:nvSpPr>
        <p:spPr>
          <a:xfrm>
            <a:off x="838200" y="1991638"/>
            <a:ext cx="9643206" cy="3477875"/>
          </a:xfrm>
          <a:prstGeom prst="rect">
            <a:avLst/>
          </a:prstGeom>
          <a:noFill/>
        </p:spPr>
        <p:txBody>
          <a:bodyPr wrap="square">
            <a:spAutoFit/>
          </a:bodyPr>
          <a:lstStyle/>
          <a:p>
            <a:pPr lvl="0"/>
            <a:r>
              <a:rPr lang="ru-RU" sz="2200" dirty="0">
                <a:solidFill>
                  <a:schemeClr val="tx2"/>
                </a:solidFill>
                <a:latin typeface="Gilroy Medium" panose="00000600000000000000" charset="-52"/>
              </a:rPr>
              <a:t>В современном мире растет интерес к здоровому образу жизни и альтернативным методам физического и психического развития. Практика йоги помогает укрепить здоровье, снизить стресс и улучшить качество жизни. Однако у многих людей отсутствует доступ к квалифицированным инструкторам и удобным программам.</a:t>
            </a:r>
            <a:br>
              <a:rPr lang="ru-RU" sz="2200" dirty="0">
                <a:solidFill>
                  <a:schemeClr val="tx2"/>
                </a:solidFill>
                <a:latin typeface="Gilroy Medium" panose="00000600000000000000" charset="-52"/>
              </a:rPr>
            </a:br>
            <a:r>
              <a:rPr lang="ru-RU" sz="2200" b="1" dirty="0">
                <a:solidFill>
                  <a:schemeClr val="tx2"/>
                </a:solidFill>
                <a:latin typeface="Gilroy Medium" panose="00000600000000000000" charset="-52"/>
              </a:rPr>
              <a:t>Проблема:</a:t>
            </a:r>
            <a:r>
              <a:rPr lang="ru-RU" sz="2200" dirty="0">
                <a:solidFill>
                  <a:schemeClr val="tx2"/>
                </a:solidFill>
                <a:latin typeface="Gilroy Medium" panose="00000600000000000000" charset="-52"/>
              </a:rPr>
              <a:t> недостаток доступного и структурированного контента для практики йоги дома.</a:t>
            </a:r>
            <a:br>
              <a:rPr lang="ru-RU" sz="2200" dirty="0">
                <a:solidFill>
                  <a:schemeClr val="tx2"/>
                </a:solidFill>
                <a:latin typeface="Gilroy Medium" panose="00000600000000000000" charset="-52"/>
              </a:rPr>
            </a:br>
            <a:r>
              <a:rPr lang="ru-RU" sz="2200" b="1" dirty="0">
                <a:solidFill>
                  <a:schemeClr val="tx2"/>
                </a:solidFill>
                <a:latin typeface="Gilroy Medium" panose="00000600000000000000" charset="-52"/>
              </a:rPr>
              <a:t>Решение:</a:t>
            </a:r>
            <a:r>
              <a:rPr lang="ru-RU" sz="2200" dirty="0">
                <a:solidFill>
                  <a:schemeClr val="tx2"/>
                </a:solidFill>
                <a:latin typeface="Gilroy Medium" panose="00000600000000000000" charset="-52"/>
              </a:rPr>
              <a:t> мобильное приложение с комплексами упражнений для разных уровней подготовки, включая персонализированные планы тренировок.</a:t>
            </a:r>
            <a:endParaRPr lang="ru-RU" sz="2200" dirty="0">
              <a:solidFill>
                <a:schemeClr val="tx2"/>
              </a:solidFill>
              <a:effectLst/>
              <a:latin typeface="Gilroy Medium" panose="00000600000000000000" charset="-52"/>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E497F-41CE-40C1-B89E-DDDB4FC6761D}"/>
              </a:ext>
            </a:extLst>
          </p:cNvPr>
          <p:cNvSpPr>
            <a:spLocks noGrp="1"/>
          </p:cNvSpPr>
          <p:nvPr>
            <p:ph idx="1"/>
          </p:nvPr>
        </p:nvSpPr>
        <p:spPr/>
        <p:txBody>
          <a:bodyPr>
            <a:normAutofit/>
          </a:bodyPr>
          <a:lstStyle/>
          <a:p>
            <a:r>
              <a:rPr lang="ru-RU" sz="2200" b="1" dirty="0" err="1"/>
              <a:t>YogaGo</a:t>
            </a:r>
            <a:r>
              <a:rPr lang="ru-RU" sz="2200" dirty="0"/>
              <a:t> — мобильное приложение с платными уроками.</a:t>
            </a:r>
          </a:p>
          <a:p>
            <a:r>
              <a:rPr lang="ru-RU" sz="2200" b="1" dirty="0" err="1"/>
              <a:t>Daily</a:t>
            </a:r>
            <a:r>
              <a:rPr lang="ru-RU" sz="2200" b="1" dirty="0"/>
              <a:t> </a:t>
            </a:r>
            <a:r>
              <a:rPr lang="ru-RU" sz="2200" b="1" dirty="0" err="1"/>
              <a:t>Yoga</a:t>
            </a:r>
            <a:r>
              <a:rPr lang="ru-RU" sz="2200" dirty="0"/>
              <a:t> — приложение для йоги с аудио и </a:t>
            </a:r>
            <a:r>
              <a:rPr lang="ru-RU" sz="2200" dirty="0" err="1"/>
              <a:t>видеогидами</a:t>
            </a:r>
            <a:r>
              <a:rPr lang="ru-RU" sz="2200" dirty="0"/>
              <a:t>.</a:t>
            </a:r>
          </a:p>
          <a:p>
            <a:r>
              <a:rPr lang="ru-RU" sz="2200" b="1" dirty="0" err="1"/>
              <a:t>Asana</a:t>
            </a:r>
            <a:r>
              <a:rPr lang="ru-RU" sz="2200" b="1" dirty="0"/>
              <a:t> </a:t>
            </a:r>
            <a:r>
              <a:rPr lang="ru-RU" sz="2200" b="1" dirty="0" err="1"/>
              <a:t>Rebel</a:t>
            </a:r>
            <a:r>
              <a:rPr lang="ru-RU" sz="2200" dirty="0"/>
              <a:t> — йога для фитнеса с абонентской платой.</a:t>
            </a:r>
          </a:p>
          <a:p>
            <a:r>
              <a:rPr lang="ru-RU" sz="2200" b="1" dirty="0" err="1"/>
              <a:t>Yoga</a:t>
            </a:r>
            <a:r>
              <a:rPr lang="ru-RU" sz="2200" b="1" dirty="0"/>
              <a:t> </a:t>
            </a:r>
            <a:r>
              <a:rPr lang="ru-RU" sz="2200" b="1" dirty="0" err="1"/>
              <a:t>Studio</a:t>
            </a:r>
            <a:r>
              <a:rPr lang="ru-RU" sz="2200" dirty="0"/>
              <a:t> — готовые </a:t>
            </a:r>
            <a:r>
              <a:rPr lang="ru-RU" sz="2200" dirty="0" err="1"/>
              <a:t>видеоуроки</a:t>
            </a:r>
            <a:r>
              <a:rPr lang="ru-RU" sz="2200" dirty="0"/>
              <a:t> и медитации.</a:t>
            </a:r>
          </a:p>
          <a:p>
            <a:r>
              <a:rPr lang="ru-RU" sz="2200" b="1" dirty="0" err="1"/>
              <a:t>Down</a:t>
            </a:r>
            <a:r>
              <a:rPr lang="ru-RU" sz="2200" b="1" dirty="0"/>
              <a:t> </a:t>
            </a:r>
            <a:r>
              <a:rPr lang="ru-RU" sz="2200" b="1" dirty="0" err="1"/>
              <a:t>Dog</a:t>
            </a:r>
            <a:r>
              <a:rPr lang="ru-RU" sz="2200" dirty="0"/>
              <a:t> — гибкие и персонализированные тренировки.</a:t>
            </a:r>
          </a:p>
          <a:p>
            <a:pPr marL="0" indent="0">
              <a:buNone/>
            </a:pPr>
            <a:r>
              <a:rPr lang="ru-RU" sz="2200" b="1" dirty="0"/>
              <a:t>Отличие нашего продукта:</a:t>
            </a:r>
            <a:r>
              <a:rPr lang="ru-RU" sz="2200" dirty="0"/>
              <a:t> бесплатный базовый функционал, индивидуальные планы и локализованный контент на русском языке, адаптированный для пользователей разного уровня.</a:t>
            </a:r>
          </a:p>
          <a:p>
            <a:endParaRPr lang="ru-RU" dirty="0"/>
          </a:p>
        </p:txBody>
      </p:sp>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AAAD5BB-B40C-4527-B999-18E10D19EE71}"/>
              </a:ext>
            </a:extLst>
          </p:cNvPr>
          <p:cNvSpPr>
            <a:spLocks noGrp="1"/>
          </p:cNvSpPr>
          <p:nvPr>
            <p:ph idx="1"/>
          </p:nvPr>
        </p:nvSpPr>
        <p:spPr/>
        <p:txBody>
          <a:bodyPr>
            <a:normAutofit/>
          </a:bodyPr>
          <a:lstStyle/>
          <a:p>
            <a:pPr marL="0" indent="0">
              <a:buNone/>
            </a:pPr>
            <a:r>
              <a:rPr lang="ru-RU" sz="2200" dirty="0"/>
              <a:t>Наше мобильное приложение предоставляет:</a:t>
            </a:r>
          </a:p>
          <a:p>
            <a:r>
              <a:rPr lang="ru-RU" sz="2200" dirty="0"/>
              <a:t>Готовые комплексы упражнений по уровням подготовки (начальный, средний, продвинутый).</a:t>
            </a:r>
          </a:p>
          <a:p>
            <a:r>
              <a:rPr lang="ru-RU" sz="2200" dirty="0"/>
              <a:t>Возможность формирования персонализированного плана тренировок.</a:t>
            </a:r>
          </a:p>
          <a:p>
            <a:r>
              <a:rPr lang="ru-RU" sz="2200" dirty="0"/>
              <a:t>Видео- и текстовый формат упражнений с подробными инструкциями.</a:t>
            </a:r>
          </a:p>
          <a:p>
            <a:r>
              <a:rPr lang="ru-RU" sz="2200" dirty="0"/>
              <a:t>Секцию медитаций и дыхательных практик для улучшения ментального здоровья.</a:t>
            </a:r>
          </a:p>
          <a:p>
            <a:r>
              <a:rPr lang="ru-RU" sz="2200" dirty="0"/>
              <a:t>Анализ прогресса пользователя на основе его достижений</a:t>
            </a:r>
          </a:p>
          <a:p>
            <a:pPr marL="0" indent="0">
              <a:buNone/>
            </a:pPr>
            <a:endParaRPr lang="ru-RU" dirty="0"/>
          </a:p>
        </p:txBody>
      </p:sp>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t>Бизнес-модель</a:t>
            </a:r>
          </a:p>
        </p:txBody>
      </p:sp>
      <p:sp>
        <p:nvSpPr>
          <p:cNvPr id="6" name="Rectangle 2"/>
          <p:cNvSpPr>
            <a:spLocks noGrp="1" noChangeArrowheads="1"/>
          </p:cNvSpPr>
          <p:nvPr>
            <p:ph idx="1"/>
          </p:nvPr>
        </p:nvSpPr>
        <p:spPr bwMode="auto">
          <a:xfrm>
            <a:off x="838200" y="1827339"/>
            <a:ext cx="10187609"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200" b="1" i="0" u="none" strike="noStrike" cap="none" normalizeH="0" baseline="0" dirty="0" err="1" smtClean="0">
                <a:ln>
                  <a:noFill/>
                </a:ln>
                <a:effectLst/>
                <a:latin typeface="Gilroy Medium" panose="00000600000000000000" charset="-52"/>
              </a:rPr>
              <a:t>Freemium</a:t>
            </a:r>
            <a:r>
              <a:rPr kumimoji="0" lang="ru-RU" altLang="ru-RU" sz="2200" b="1" i="0" u="none" strike="noStrike" cap="none" normalizeH="0" baseline="0" dirty="0" smtClean="0">
                <a:ln>
                  <a:noFill/>
                </a:ln>
                <a:effectLst/>
                <a:latin typeface="Gilroy Medium" panose="00000600000000000000" charset="-52"/>
              </a:rPr>
              <a:t>-модель:</a:t>
            </a:r>
            <a:r>
              <a:rPr kumimoji="0" lang="ru-RU" altLang="ru-RU" sz="2200" b="0" i="0" u="none" strike="noStrike" cap="none" normalizeH="0" baseline="0" dirty="0" smtClean="0">
                <a:ln>
                  <a:noFill/>
                </a:ln>
                <a:effectLst/>
                <a:latin typeface="Gilroy Medium" panose="00000600000000000000" charset="-52"/>
              </a:rPr>
              <a:t> бесплатный базовый доступ и подписка на расширенный функционал (новые комплексы, персонализированные планы и статистику).</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200" b="1" i="0" u="none" strike="noStrike" cap="none" normalizeH="0" baseline="0" dirty="0" smtClean="0">
                <a:ln>
                  <a:noFill/>
                </a:ln>
                <a:effectLst/>
                <a:latin typeface="Gilroy Medium" panose="00000600000000000000" charset="-52"/>
              </a:rPr>
              <a:t>Разовые покупки (</a:t>
            </a:r>
            <a:r>
              <a:rPr kumimoji="0" lang="ru-RU" altLang="ru-RU" sz="2200" b="1" i="0" u="none" strike="noStrike" cap="none" normalizeH="0" baseline="0" dirty="0" err="1" smtClean="0">
                <a:ln>
                  <a:noFill/>
                </a:ln>
                <a:effectLst/>
                <a:latin typeface="Gilroy Medium" panose="00000600000000000000" charset="-52"/>
              </a:rPr>
              <a:t>In-App</a:t>
            </a:r>
            <a:r>
              <a:rPr kumimoji="0" lang="ru-RU" altLang="ru-RU" sz="2200" b="1" i="0" u="none" strike="noStrike" cap="none" normalizeH="0" baseline="0" dirty="0" smtClean="0">
                <a:ln>
                  <a:noFill/>
                </a:ln>
                <a:effectLst/>
                <a:latin typeface="Gilroy Medium" panose="00000600000000000000" charset="-52"/>
              </a:rPr>
              <a:t>):</a:t>
            </a:r>
            <a:r>
              <a:rPr kumimoji="0" lang="ru-RU" altLang="ru-RU" sz="2200" b="0" i="0" u="none" strike="noStrike" cap="none" normalizeH="0" baseline="0" dirty="0" smtClean="0">
                <a:ln>
                  <a:noFill/>
                </a:ln>
                <a:effectLst/>
                <a:latin typeface="Gilroy Medium" panose="00000600000000000000" charset="-52"/>
              </a:rPr>
              <a:t> отдельные премиальные тренировки и курсы.</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200" b="1" i="0" u="none" strike="noStrike" cap="none" normalizeH="0" baseline="0" dirty="0" smtClean="0">
                <a:ln>
                  <a:noFill/>
                </a:ln>
                <a:effectLst/>
                <a:latin typeface="Gilroy Medium" panose="00000600000000000000" charset="-52"/>
              </a:rPr>
              <a:t>Реклама:</a:t>
            </a:r>
            <a:r>
              <a:rPr kumimoji="0" lang="ru-RU" altLang="ru-RU" sz="2200" b="0" i="0" u="none" strike="noStrike" cap="none" normalizeH="0" baseline="0" dirty="0" smtClean="0">
                <a:ln>
                  <a:noFill/>
                </a:ln>
                <a:effectLst/>
                <a:latin typeface="Gilroy Medium" panose="00000600000000000000" charset="-52"/>
              </a:rPr>
              <a:t> интеграция ненавязчивой рекламы в бесплатной версии. </a:t>
            </a:r>
          </a:p>
        </p:txBody>
      </p:sp>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sp>
        <p:nvSpPr>
          <p:cNvPr id="7" name="Rectangle 3"/>
          <p:cNvSpPr>
            <a:spLocks noGrp="1" noChangeArrowheads="1"/>
          </p:cNvSpPr>
          <p:nvPr>
            <p:ph idx="1"/>
          </p:nvPr>
        </p:nvSpPr>
        <p:spPr bwMode="auto">
          <a:xfrm>
            <a:off x="838200" y="2224903"/>
            <a:ext cx="9445487"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200" b="0" i="0" u="none" strike="noStrike" cap="none" normalizeH="0" baseline="0" dirty="0" smtClean="0">
              <a:ln>
                <a:noFill/>
              </a:ln>
              <a:effectLst/>
              <a:latin typeface="Gilroy Medium" panose="00000600000000000000" charset="-52"/>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200" b="0" i="0" u="none" strike="noStrike" cap="none" normalizeH="0" baseline="0" dirty="0" smtClean="0">
                <a:ln>
                  <a:noFill/>
                </a:ln>
                <a:effectLst/>
                <a:latin typeface="Gilroy Medium" panose="00000600000000000000" charset="-52"/>
              </a:rPr>
              <a:t>Разработан прототип приложения с базовыми функциями (дизайн и UI/UX интерфейс).</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200" b="0" i="0" u="none" strike="noStrike" cap="none" normalizeH="0" baseline="0" dirty="0" smtClean="0">
                <a:ln>
                  <a:noFill/>
                </a:ln>
                <a:effectLst/>
                <a:latin typeface="Gilroy Medium" panose="00000600000000000000" charset="-52"/>
              </a:rPr>
              <a:t>Проведен анализ рынка и опрос потенциальных пользователей.</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200" b="0" i="0" u="none" strike="noStrike" cap="none" normalizeH="0" baseline="0" dirty="0" smtClean="0">
                <a:ln>
                  <a:noFill/>
                </a:ln>
                <a:effectLst/>
                <a:latin typeface="Gilroy Medium" panose="00000600000000000000" charset="-52"/>
              </a:rPr>
              <a:t>Определена структура упражнений и комплексов. </a:t>
            </a:r>
          </a:p>
        </p:txBody>
      </p:sp>
    </p:spTree>
    <p:extLst>
      <p:ext uri="{BB962C8B-B14F-4D97-AF65-F5344CB8AC3E}">
        <p14:creationId xmlns:p14="http://schemas.microsoft.com/office/powerpoint/2010/main" val="17846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sp>
        <p:nvSpPr>
          <p:cNvPr id="5" name="Rectangle 1"/>
          <p:cNvSpPr>
            <a:spLocks noGrp="1" noChangeArrowheads="1"/>
          </p:cNvSpPr>
          <p:nvPr>
            <p:ph idx="1"/>
          </p:nvPr>
        </p:nvSpPr>
        <p:spPr bwMode="auto">
          <a:xfrm>
            <a:off x="838200" y="2065877"/>
            <a:ext cx="10121348"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200" b="1" i="0" u="none" strike="noStrike" cap="none" normalizeH="0" baseline="0" dirty="0" smtClean="0">
                <a:ln>
                  <a:noFill/>
                </a:ln>
                <a:effectLst/>
                <a:latin typeface="Gilroy Medium" panose="00000600000000000000" charset="-52"/>
              </a:rPr>
              <a:t>0-3 месяца:</a:t>
            </a:r>
            <a:r>
              <a:rPr kumimoji="0" lang="ru-RU" altLang="ru-RU" sz="2200" b="0" i="0" u="none" strike="noStrike" cap="none" normalizeH="0" baseline="0" dirty="0" smtClean="0">
                <a:ln>
                  <a:noFill/>
                </a:ln>
                <a:effectLst/>
                <a:latin typeface="Gilroy Medium" panose="00000600000000000000" charset="-52"/>
              </a:rPr>
              <a:t> доработка MVP, запуск бета-версии, сбор обратной связи.</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200" b="1" i="0" u="none" strike="noStrike" cap="none" normalizeH="0" baseline="0" dirty="0" smtClean="0">
                <a:ln>
                  <a:noFill/>
                </a:ln>
                <a:effectLst/>
                <a:latin typeface="Gilroy Medium" panose="00000600000000000000" charset="-52"/>
              </a:rPr>
              <a:t>3-6 месяцев:</a:t>
            </a:r>
            <a:r>
              <a:rPr kumimoji="0" lang="ru-RU" altLang="ru-RU" sz="2200" b="0" i="0" u="none" strike="noStrike" cap="none" normalizeH="0" baseline="0" dirty="0" smtClean="0">
                <a:ln>
                  <a:noFill/>
                </a:ln>
                <a:effectLst/>
                <a:latin typeface="Gilroy Medium" panose="00000600000000000000" charset="-52"/>
              </a:rPr>
              <a:t> добавление персонализированных тренировок и аналитики.</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200" b="1" i="0" u="none" strike="noStrike" cap="none" normalizeH="0" baseline="0" dirty="0" smtClean="0">
                <a:ln>
                  <a:noFill/>
                </a:ln>
                <a:effectLst/>
                <a:latin typeface="Gilroy Medium" panose="00000600000000000000" charset="-52"/>
              </a:rPr>
              <a:t>6-12 месяцев:</a:t>
            </a:r>
            <a:r>
              <a:rPr kumimoji="0" lang="ru-RU" altLang="ru-RU" sz="2200" b="0" i="0" u="none" strike="noStrike" cap="none" normalizeH="0" baseline="0" dirty="0" smtClean="0">
                <a:ln>
                  <a:noFill/>
                </a:ln>
                <a:effectLst/>
                <a:latin typeface="Gilroy Medium" panose="00000600000000000000" charset="-52"/>
              </a:rPr>
              <a:t> запуск полноценного продукта на платформах </a:t>
            </a:r>
            <a:r>
              <a:rPr kumimoji="0" lang="ru-RU" altLang="ru-RU" sz="2200" b="0" i="0" u="none" strike="noStrike" cap="none" normalizeH="0" baseline="0" dirty="0" err="1" smtClean="0">
                <a:ln>
                  <a:noFill/>
                </a:ln>
                <a:effectLst/>
                <a:latin typeface="Gilroy Medium" panose="00000600000000000000" charset="-52"/>
              </a:rPr>
              <a:t>Android</a:t>
            </a:r>
            <a:r>
              <a:rPr kumimoji="0" lang="ru-RU" altLang="ru-RU" sz="2200" b="0" i="0" u="none" strike="noStrike" cap="none" normalizeH="0" baseline="0" dirty="0" smtClean="0">
                <a:ln>
                  <a:noFill/>
                </a:ln>
                <a:effectLst/>
                <a:latin typeface="Gilroy Medium" panose="00000600000000000000" charset="-52"/>
              </a:rPr>
              <a:t> и </a:t>
            </a:r>
            <a:r>
              <a:rPr kumimoji="0" lang="ru-RU" altLang="ru-RU" sz="2200" b="0" i="0" u="none" strike="noStrike" cap="none" normalizeH="0" baseline="0" dirty="0" err="1" smtClean="0">
                <a:ln>
                  <a:noFill/>
                </a:ln>
                <a:effectLst/>
                <a:latin typeface="Gilroy Medium" panose="00000600000000000000" charset="-52"/>
              </a:rPr>
              <a:t>iOS</a:t>
            </a:r>
            <a:r>
              <a:rPr kumimoji="0" lang="ru-RU" altLang="ru-RU" sz="2200" b="0" i="0" u="none" strike="noStrike" cap="none" normalizeH="0" baseline="0" dirty="0" smtClean="0">
                <a:ln>
                  <a:noFill/>
                </a:ln>
                <a:effectLst/>
                <a:latin typeface="Gilroy Medium" panose="00000600000000000000" charset="-52"/>
              </a:rPr>
              <a:t>, маркетинговая кампания и привлечение первых пользователей </a:t>
            </a:r>
          </a:p>
        </p:txBody>
      </p:sp>
    </p:spTree>
    <p:extLst>
      <p:ext uri="{BB962C8B-B14F-4D97-AF65-F5344CB8AC3E}">
        <p14:creationId xmlns:p14="http://schemas.microsoft.com/office/powerpoint/2010/main" val="396935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5CA01D0-6589-4D31-85E9-9480C396CCC3}"/>
              </a:ext>
            </a:extLst>
          </p:cNvPr>
          <p:cNvSpPr>
            <a:spLocks noGrp="1"/>
          </p:cNvSpPr>
          <p:nvPr>
            <p:ph idx="1"/>
          </p:nvPr>
        </p:nvSpPr>
        <p:spPr/>
        <p:txBody>
          <a:bodyPr/>
          <a:lstStyle/>
          <a:p>
            <a:pPr marL="0" indent="0">
              <a:buNone/>
            </a:pPr>
            <a:r>
              <a:rPr lang="ru-RU" b="1" dirty="0"/>
              <a:t>Руководитель </a:t>
            </a:r>
            <a:r>
              <a:rPr lang="ru-RU" b="1" dirty="0" smtClean="0"/>
              <a:t>проекта: Захаров Евгений Анатольевич</a:t>
            </a:r>
            <a:r>
              <a:rPr lang="ru-RU" dirty="0" smtClean="0"/>
              <a:t>— </a:t>
            </a:r>
            <a:r>
              <a:rPr lang="ru-RU" dirty="0"/>
              <a:t>куратор проекта и эксперт в IT-разработке</a:t>
            </a:r>
            <a:endParaRPr lang="ru-RU" dirty="0"/>
          </a:p>
        </p:txBody>
      </p:sp>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spTree>
    <p:extLst>
      <p:ext uri="{BB962C8B-B14F-4D97-AF65-F5344CB8AC3E}">
        <p14:creationId xmlns:p14="http://schemas.microsoft.com/office/powerpoint/2010/main" val="377934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lstStyle/>
          <a:p>
            <a:r>
              <a:rPr lang="ru-RU" dirty="0"/>
              <a:t>Телефон: +7 </a:t>
            </a:r>
            <a:r>
              <a:rPr lang="ru-RU" dirty="0" smtClean="0"/>
              <a:t>(900) 333-73-25</a:t>
            </a:r>
            <a:r>
              <a:rPr lang="ru-RU" dirty="0"/>
              <a:t/>
            </a:r>
            <a:br>
              <a:rPr lang="ru-RU" dirty="0"/>
            </a:br>
            <a:r>
              <a:rPr lang="ru-RU" dirty="0" err="1"/>
              <a:t>Email</a:t>
            </a:r>
            <a:r>
              <a:rPr lang="ru-RU" dirty="0"/>
              <a:t>: </a:t>
            </a:r>
            <a:r>
              <a:rPr lang="en-US" dirty="0" smtClean="0"/>
              <a:t>zah.ev2003</a:t>
            </a:r>
            <a:r>
              <a:rPr lang="ru-RU" dirty="0" smtClean="0"/>
              <a:t>@</a:t>
            </a:r>
            <a:r>
              <a:rPr lang="en-US" dirty="0"/>
              <a:t>y</a:t>
            </a:r>
            <a:r>
              <a:rPr lang="en-US" dirty="0" smtClean="0"/>
              <a:t>andex.ru</a:t>
            </a:r>
            <a:endParaRPr lang="ru-RU" dirty="0"/>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458</TotalTime>
  <Words>475</Words>
  <Application>Microsoft Office PowerPoint</Application>
  <PresentationFormat>Широкоэкранный</PresentationFormat>
  <Paragraphs>60</Paragraphs>
  <Slides>10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Gilroy Bold</vt:lpstr>
      <vt:lpstr>Gilroy Medium</vt:lpstr>
      <vt:lpstr>Arial</vt:lpstr>
      <vt:lpstr>Verdana</vt:lpstr>
      <vt:lpstr>Calibri</vt:lpstr>
      <vt:lpstr>Times New Roman</vt:lpstr>
      <vt:lpstr>Тема3</vt:lpstr>
      <vt:lpstr>Мобильное приложение "Упражнения йоги"</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Женя Захаров</cp:lastModifiedBy>
  <cp:revision>50</cp:revision>
  <dcterms:created xsi:type="dcterms:W3CDTF">2024-01-25T17:19:34Z</dcterms:created>
  <dcterms:modified xsi:type="dcterms:W3CDTF">2024-12-16T06:09:51Z</dcterms:modified>
</cp:coreProperties>
</file>