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5" r:id="rId4"/>
    <p:sldId id="259" r:id="rId5"/>
    <p:sldId id="268" r:id="rId6"/>
    <p:sldId id="261" r:id="rId7"/>
    <p:sldId id="269" r:id="rId8"/>
    <p:sldId id="272" r:id="rId9"/>
    <p:sldId id="273" r:id="rId10"/>
    <p:sldId id="280" r:id="rId11"/>
    <p:sldId id="274" r:id="rId12"/>
    <p:sldId id="281" r:id="rId13"/>
    <p:sldId id="275" r:id="rId14"/>
    <p:sldId id="264" r:id="rId15"/>
    <p:sldId id="276" r:id="rId16"/>
    <p:sldId id="270" r:id="rId17"/>
    <p:sldId id="271" r:id="rId18"/>
    <p:sldId id="278" r:id="rId19"/>
    <p:sldId id="279" r:id="rId20"/>
    <p:sldId id="263" r:id="rId21"/>
    <p:sldId id="267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66"/>
    <a:srgbClr val="3F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5693" autoAdjust="0"/>
  </p:normalViewPr>
  <p:slideViewPr>
    <p:cSldViewPr>
      <p:cViewPr>
        <p:scale>
          <a:sx n="91" d="100"/>
          <a:sy n="91" d="100"/>
        </p:scale>
        <p:origin x="-792" y="-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77745-B139-4A51-9DDD-7335247C531B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7BF09-37B6-44AD-B7AE-9EEBCF201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47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7BF09-37B6-44AD-B7AE-9EEBCF2019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2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7BF09-37B6-44AD-B7AE-9EEBCF2019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4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0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64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2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9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72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69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7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7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83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8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6C985-927C-40DD-A3DB-7DD6CB1AB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8DD1D-19A3-4F5B-B339-EA8A2CC5D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15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931790"/>
            <a:ext cx="6400800" cy="131445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Тверской государственный университет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81457" y="4587974"/>
            <a:ext cx="6400800" cy="131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Инициативная разработка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168" y="176322"/>
            <a:ext cx="4850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Пользователь и его проблема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255" y="771550"/>
            <a:ext cx="77980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Проблема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>
                <a:solidFill>
                  <a:srgbClr val="000066"/>
                </a:solidFill>
              </a:rPr>
              <a:t>Ограниченное использование открытых общественных пространств в холодное время года. </a:t>
            </a: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Причины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 smtClean="0">
                <a:solidFill>
                  <a:srgbClr val="000066"/>
                </a:solidFill>
              </a:rPr>
              <a:t>Климатические </a:t>
            </a:r>
            <a:r>
              <a:rPr lang="ru-RU" sz="2000" dirty="0">
                <a:solidFill>
                  <a:srgbClr val="000066"/>
                </a:solidFill>
              </a:rPr>
              <a:t>условия во многих регионах России.</a:t>
            </a: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0066"/>
                </a:solidFill>
              </a:rPr>
              <a:t>Последствия</a:t>
            </a:r>
            <a:r>
              <a:rPr lang="ru-RU" sz="2000" b="1" dirty="0">
                <a:solidFill>
                  <a:srgbClr val="000066"/>
                </a:solidFill>
              </a:rPr>
              <a:t>: </a:t>
            </a:r>
            <a:r>
              <a:rPr lang="ru-RU" sz="2000" dirty="0" smtClean="0">
                <a:solidFill>
                  <a:srgbClr val="000066"/>
                </a:solidFill>
              </a:rPr>
              <a:t>Недостаток мест для комфортного отдыха в общественных местах в холодное время года, сокращение</a:t>
            </a:r>
            <a:endParaRPr lang="ru-RU" sz="2000" dirty="0">
              <a:solidFill>
                <a:srgbClr val="00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7677" y="2283718"/>
            <a:ext cx="44483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3F1800"/>
              </a:buClr>
            </a:pPr>
            <a:r>
              <a:rPr lang="ru-RU" sz="2000" dirty="0">
                <a:solidFill>
                  <a:srgbClr val="000066"/>
                </a:solidFill>
              </a:rPr>
              <a:t>времени пребывания на свежем воздухе, </a:t>
            </a:r>
            <a:r>
              <a:rPr lang="ru-RU" sz="2000" dirty="0" smtClean="0">
                <a:solidFill>
                  <a:srgbClr val="000066"/>
                </a:solidFill>
              </a:rPr>
              <a:t> ограничение </a:t>
            </a:r>
            <a:r>
              <a:rPr lang="ru-RU" sz="2000" dirty="0">
                <a:solidFill>
                  <a:srgbClr val="000066"/>
                </a:solidFill>
              </a:rPr>
              <a:t>жителей и гостей </a:t>
            </a:r>
            <a:r>
              <a:rPr lang="ru-RU" sz="2000" dirty="0" smtClean="0">
                <a:solidFill>
                  <a:srgbClr val="000066"/>
                </a:solidFill>
              </a:rPr>
              <a:t> города </a:t>
            </a:r>
            <a:r>
              <a:rPr lang="ru-RU" sz="2000" dirty="0">
                <a:solidFill>
                  <a:srgbClr val="000066"/>
                </a:solidFill>
              </a:rPr>
              <a:t>в выборе </a:t>
            </a:r>
            <a:r>
              <a:rPr lang="ru-RU" sz="2000" dirty="0" smtClean="0">
                <a:solidFill>
                  <a:srgbClr val="000066"/>
                </a:solidFill>
              </a:rPr>
              <a:t>варианта проведения </a:t>
            </a:r>
            <a:r>
              <a:rPr lang="ru-RU" sz="2000" dirty="0">
                <a:solidFill>
                  <a:srgbClr val="000066"/>
                </a:solidFill>
              </a:rPr>
              <a:t>свободного времени. 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9" name="Picture 5" descr="C:\Users\Соня\Desktop\инновтика проект\лавочка для слайда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11710"/>
            <a:ext cx="4133126" cy="267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8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168" y="176322"/>
            <a:ext cx="4850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Пользователь и его проблема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F180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627064"/>
            <a:ext cx="42484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3F1800"/>
              </a:buClr>
            </a:pPr>
            <a:r>
              <a:rPr lang="ru-RU" sz="2000" b="1" dirty="0" smtClean="0"/>
              <a:t>Целевая </a:t>
            </a:r>
            <a:r>
              <a:rPr lang="ru-RU" sz="2000" b="1" dirty="0"/>
              <a:t>аудитория: </a:t>
            </a:r>
            <a:endParaRPr lang="ru-RU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/>
              <a:t>Прямая: </a:t>
            </a:r>
            <a:r>
              <a:rPr lang="ru-RU" dirty="0"/>
              <a:t> </a:t>
            </a:r>
            <a:r>
              <a:rPr lang="ru-RU" dirty="0" smtClean="0"/>
              <a:t>Органы местного самоуправления, застройщики, владельцы торговых центров, руководители культурных и образовательный учреждений;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/>
              <a:t>Косвенная:</a:t>
            </a:r>
            <a:r>
              <a:rPr lang="ru-RU" dirty="0"/>
              <a:t> </a:t>
            </a:r>
            <a:r>
              <a:rPr lang="ru-RU" dirty="0" smtClean="0"/>
              <a:t>Все жители населенного пункта, в том числе, пожилые </a:t>
            </a:r>
            <a:r>
              <a:rPr lang="ru-RU" dirty="0"/>
              <a:t>люди, родители с детьми, люди с ограниченными возможностями, туристы, экскурсионные группы. Особенно актуально для регионов </a:t>
            </a:r>
            <a:r>
              <a:rPr lang="ru-RU" dirty="0" smtClean="0"/>
              <a:t>с умеренным и холодным климатом. </a:t>
            </a:r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Clr>
                <a:srgbClr val="3F1800"/>
              </a:buClr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2051" name="Picture 3" descr="C:\Users\Соня\Desktop\инновтика проект\семья для слайд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7494"/>
            <a:ext cx="5020611" cy="47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"/>
          <p:cNvSpPr txBox="1"/>
          <p:nvPr/>
        </p:nvSpPr>
        <p:spPr>
          <a:xfrm>
            <a:off x="107504" y="51470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Наше решение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8853496" y="47947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3F1800"/>
                </a:solidFill>
              </a:rPr>
              <a:t>4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455095" y="483518"/>
            <a:ext cx="816452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642F04"/>
                </a:solidFill>
              </a:rPr>
              <a:t>уличные лавочки с подогревом</a:t>
            </a:r>
          </a:p>
          <a:p>
            <a:pPr algn="ctr"/>
            <a:r>
              <a:rPr lang="ru-RU" sz="4000" b="1" dirty="0" smtClean="0">
                <a:solidFill>
                  <a:srgbClr val="642F04"/>
                </a:solidFill>
              </a:rPr>
              <a:t>“Тёплое место” </a:t>
            </a:r>
          </a:p>
          <a:p>
            <a:endParaRPr lang="ru-RU" sz="2000" b="1" dirty="0" smtClean="0"/>
          </a:p>
          <a:p>
            <a:r>
              <a:rPr lang="ru-RU" b="1" dirty="0" smtClean="0"/>
              <a:t>        </a:t>
            </a:r>
            <a:endParaRPr lang="ru-RU" dirty="0" smtClean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90899" y="1562139"/>
            <a:ext cx="2232248" cy="148640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91353" y="1571219"/>
            <a:ext cx="1974779" cy="147732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9550" y="3173998"/>
            <a:ext cx="1974779" cy="10545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294806" y="3173998"/>
            <a:ext cx="2269369" cy="1059286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434915" y="1709718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Повышение социальной активности </a:t>
            </a:r>
            <a:r>
              <a:rPr lang="ru-RU" b="1" dirty="0" smtClean="0"/>
              <a:t>населения</a:t>
            </a:r>
            <a:endParaRPr lang="ru-RU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808218" y="3432415"/>
            <a:ext cx="174311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Универсальная доступность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396076" y="3239605"/>
            <a:ext cx="209221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Улучшение качества жизни горожан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19550" y="1579602"/>
            <a:ext cx="1918386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Круглогодичное использование открытых общественных пространств</a:t>
            </a:r>
            <a:endParaRPr lang="ru-RU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029" y="1746302"/>
            <a:ext cx="2536508" cy="147619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3215030" y="1746302"/>
            <a:ext cx="2536508" cy="14761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39066" y="3442116"/>
            <a:ext cx="2888435" cy="105454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34" name="TextBox 15"/>
          <p:cNvSpPr txBox="1"/>
          <p:nvPr/>
        </p:nvSpPr>
        <p:spPr>
          <a:xfrm>
            <a:off x="3039066" y="3508288"/>
            <a:ext cx="2888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Рост комфортабельности городской инфраструктуры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234598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3983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Что такое теплое место?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6144" y="627534"/>
            <a:ext cx="7008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“Теплое место” – это </a:t>
            </a:r>
            <a:r>
              <a:rPr lang="ru-RU" dirty="0" smtClean="0"/>
              <a:t>умные </a:t>
            </a:r>
            <a:r>
              <a:rPr lang="ru-RU" dirty="0"/>
              <a:t>лавочки, работающие от </a:t>
            </a:r>
            <a:r>
              <a:rPr lang="ru-RU" dirty="0" smtClean="0"/>
              <a:t>городской </a:t>
            </a:r>
            <a:r>
              <a:rPr lang="ru-RU" dirty="0"/>
              <a:t>электросети, оснащенные подогревом сидений, зарядками для устройств, кнопкой вызова экстренной помощи и NFC-авторизацией, делая их доступными и полезными для всех категорий граждан – от родителей с детьми до пожилых людей. </a:t>
            </a:r>
          </a:p>
        </p:txBody>
      </p:sp>
      <p:pic>
        <p:nvPicPr>
          <p:cNvPr id="1027" name="Picture 3" descr="C:\Users\Соня\Desktop\инновтика проект\дизайны\мой норм цвет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93696"/>
            <a:ext cx="5944498" cy="445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995686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Подогрев </a:t>
            </a:r>
            <a:r>
              <a:rPr lang="ru-RU" dirty="0"/>
              <a:t>осуществляется углеродным кабелем, безопасно встроенным в деревянное сиденье, обеспечивая приятное тепло в холодную погоду,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3075806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 расположенные </a:t>
            </a:r>
            <a:r>
              <a:rPr lang="ru-RU" dirty="0"/>
              <a:t>в защищенном отсеке элементы управления </a:t>
            </a:r>
            <a:r>
              <a:rPr lang="ru-RU" dirty="0" smtClean="0"/>
              <a:t>гарантируют удобство и </a:t>
            </a:r>
            <a:r>
              <a:rPr lang="ru-RU" dirty="0"/>
              <a:t>безопасность.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F1800"/>
                </a:solidFill>
              </a:rPr>
              <a:t>5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7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Соня\Desktop\инновтика проект\труба экспертов картинки\пользовательский сценари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0" y="-380578"/>
            <a:ext cx="9179445" cy="516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249" y="51758"/>
            <a:ext cx="4653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F1800"/>
                </a:solidFill>
              </a:rPr>
              <a:t>Пользовательский сценарий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6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0185" y="771550"/>
            <a:ext cx="95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/>
              <a:t>Сценарий 1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27784" y="2414403"/>
            <a:ext cx="207196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1100" b="1" dirty="0" smtClean="0"/>
              <a:t>Мама с ребенком гуляют в парке в холодный осенний день, сын устал и замерз.</a:t>
            </a:r>
            <a:endParaRPr lang="en-US" sz="1100" b="1" dirty="0" smtClean="0"/>
          </a:p>
          <a:p>
            <a:pPr>
              <a:lnSpc>
                <a:spcPct val="75000"/>
              </a:lnSpc>
            </a:pPr>
            <a:endParaRPr lang="ru-RU" sz="1100" b="1" dirty="0" smtClean="0"/>
          </a:p>
          <a:p>
            <a:pPr>
              <a:lnSpc>
                <a:spcPct val="75000"/>
              </a:lnSpc>
            </a:pPr>
            <a:r>
              <a:rPr lang="ru-RU" sz="1100" dirty="0" smtClean="0"/>
              <a:t>Действия:</a:t>
            </a:r>
            <a:endParaRPr lang="en-US" sz="1100" dirty="0" smtClean="0"/>
          </a:p>
          <a:p>
            <a:pPr>
              <a:lnSpc>
                <a:spcPct val="75000"/>
              </a:lnSpc>
            </a:pP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Мама замечает лавочку </a:t>
            </a:r>
            <a:r>
              <a:rPr lang="en-US" sz="1100" dirty="0" smtClean="0"/>
              <a:t>“</a:t>
            </a:r>
            <a:r>
              <a:rPr lang="ru-RU" sz="1100" dirty="0" smtClean="0"/>
              <a:t>Тёплое место</a:t>
            </a:r>
            <a:r>
              <a:rPr lang="en-US" sz="1100" dirty="0" smtClean="0"/>
              <a:t>”</a:t>
            </a: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Прикладывает свой телефон к </a:t>
            </a:r>
            <a:r>
              <a:rPr lang="en-US" sz="1100" dirty="0" smtClean="0"/>
              <a:t>NFC-</a:t>
            </a:r>
            <a:r>
              <a:rPr lang="ru-RU" sz="1100" dirty="0" smtClean="0"/>
              <a:t>чипу на ручке лавочки</a:t>
            </a:r>
            <a:r>
              <a:rPr lang="en-US" sz="1100" dirty="0" smtClean="0"/>
              <a:t>,</a:t>
            </a:r>
            <a:r>
              <a:rPr lang="ru-RU" sz="1100" dirty="0"/>
              <a:t> </a:t>
            </a:r>
            <a:r>
              <a:rPr lang="ru-RU" sz="1100" dirty="0" smtClean="0"/>
              <a:t>авторизуется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Нажимает на кнопку подогрева в открывшемся отсеке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Садятся с сыном на теплую лавочка, ребенок греется, а мама подзаряжает телефон с помощью открывшегося порта</a:t>
            </a:r>
            <a:endParaRPr lang="ru-RU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788024" y="2414403"/>
            <a:ext cx="207196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1100" b="1" dirty="0" smtClean="0"/>
              <a:t>Пожилой </a:t>
            </a:r>
            <a:r>
              <a:rPr lang="ru-RU" sz="1100" b="1" dirty="0" smtClean="0"/>
              <a:t>человек прогуливаясь по набережной замерз </a:t>
            </a:r>
            <a:r>
              <a:rPr lang="ru-RU" sz="1100" b="1" dirty="0" smtClean="0"/>
              <a:t>и почувствовал недомогание.</a:t>
            </a:r>
            <a:endParaRPr lang="en-US" sz="1100" b="1" dirty="0" smtClean="0"/>
          </a:p>
          <a:p>
            <a:pPr>
              <a:lnSpc>
                <a:spcPct val="75000"/>
              </a:lnSpc>
            </a:pPr>
            <a:endParaRPr lang="ru-RU" sz="1100" b="1" dirty="0" smtClean="0"/>
          </a:p>
          <a:p>
            <a:pPr>
              <a:lnSpc>
                <a:spcPct val="75000"/>
              </a:lnSpc>
            </a:pPr>
            <a:r>
              <a:rPr lang="ru-RU" sz="1100" dirty="0" smtClean="0"/>
              <a:t>Действия:</a:t>
            </a:r>
            <a:endParaRPr lang="en-US" sz="1100" dirty="0" smtClean="0"/>
          </a:p>
          <a:p>
            <a:pPr>
              <a:lnSpc>
                <a:spcPct val="75000"/>
              </a:lnSpc>
            </a:pP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Замечает </a:t>
            </a:r>
            <a:r>
              <a:rPr lang="ru-RU" sz="1100" dirty="0"/>
              <a:t>лавочку </a:t>
            </a:r>
            <a:r>
              <a:rPr lang="en-US" sz="1100" dirty="0"/>
              <a:t>“</a:t>
            </a:r>
            <a:r>
              <a:rPr lang="ru-RU" sz="1100" dirty="0"/>
              <a:t>Тёплое место</a:t>
            </a:r>
            <a:r>
              <a:rPr lang="en-US" sz="1100" dirty="0" smtClean="0"/>
              <a:t>”</a:t>
            </a:r>
            <a:endParaRPr lang="ru-RU" sz="1100" dirty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Следуя понятной инструкции написанной крупным шрифтом, авторизуется 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Нажимает кнопку подогрева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Продолжая чувствовать себя не важно, нажимает на кнопку вызова скорой помощи, встроенной в отсек и дожидается врачей</a:t>
            </a:r>
            <a:endParaRPr lang="ru-RU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83816" y="2414403"/>
            <a:ext cx="2071960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1100" b="1" dirty="0" smtClean="0"/>
              <a:t>Студентка возле университета в ветреный день, в ожидании семинара.</a:t>
            </a:r>
            <a:endParaRPr lang="en-US" sz="1100" b="1" dirty="0" smtClean="0"/>
          </a:p>
          <a:p>
            <a:pPr>
              <a:lnSpc>
                <a:spcPct val="75000"/>
              </a:lnSpc>
            </a:pPr>
            <a:endParaRPr lang="ru-RU" sz="1100" b="1" dirty="0" smtClean="0"/>
          </a:p>
          <a:p>
            <a:pPr>
              <a:lnSpc>
                <a:spcPct val="75000"/>
              </a:lnSpc>
            </a:pPr>
            <a:r>
              <a:rPr lang="ru-RU" sz="1100" dirty="0" smtClean="0"/>
              <a:t>Действия:</a:t>
            </a:r>
            <a:endParaRPr lang="en-US" sz="1100" dirty="0" smtClean="0"/>
          </a:p>
          <a:p>
            <a:pPr>
              <a:lnSpc>
                <a:spcPct val="75000"/>
              </a:lnSpc>
            </a:pP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Замечает </a:t>
            </a:r>
            <a:r>
              <a:rPr lang="ru-RU" sz="1100" dirty="0"/>
              <a:t>лавочку </a:t>
            </a:r>
            <a:r>
              <a:rPr lang="en-US" sz="1100" dirty="0"/>
              <a:t>“</a:t>
            </a:r>
            <a:r>
              <a:rPr lang="ru-RU" sz="1100" dirty="0"/>
              <a:t>Тёплое место</a:t>
            </a:r>
            <a:r>
              <a:rPr lang="en-US" sz="1100" dirty="0" smtClean="0"/>
              <a:t>”</a:t>
            </a: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Быстро авторизуется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Включает подогрев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Подключает ноутбук к порту для подзарядки</a:t>
            </a:r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Готовится к семинару и наслаждается свежим воздухом</a:t>
            </a:r>
            <a:endParaRPr lang="ru-RU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3113516" y="771550"/>
            <a:ext cx="95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/>
              <a:t>Сценарий 2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129357" y="785450"/>
            <a:ext cx="95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/>
              <a:t>Сценарий 3</a:t>
            </a:r>
            <a:endParaRPr lang="ru-RU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201317" y="785450"/>
            <a:ext cx="95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/>
              <a:t>Сценарий 4</a:t>
            </a:r>
            <a:endParaRPr lang="ru-RU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876256" y="2404128"/>
            <a:ext cx="2071960" cy="2758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1100" b="1" dirty="0" smtClean="0"/>
              <a:t>Турист из тёплой страны приехал в Россию. Не привыкнув к холодному климату мужчина при осмотре города быстро замерзает.</a:t>
            </a:r>
            <a:endParaRPr lang="en-US" sz="1100" b="1" dirty="0" smtClean="0"/>
          </a:p>
          <a:p>
            <a:pPr>
              <a:lnSpc>
                <a:spcPct val="75000"/>
              </a:lnSpc>
            </a:pPr>
            <a:endParaRPr lang="ru-RU" sz="1100" b="1" dirty="0" smtClean="0"/>
          </a:p>
          <a:p>
            <a:pPr>
              <a:lnSpc>
                <a:spcPct val="75000"/>
              </a:lnSpc>
            </a:pPr>
            <a:r>
              <a:rPr lang="ru-RU" sz="1100" dirty="0" smtClean="0"/>
              <a:t>Действия:</a:t>
            </a:r>
            <a:endParaRPr lang="en-US" sz="1100" dirty="0" smtClean="0"/>
          </a:p>
          <a:p>
            <a:pPr>
              <a:lnSpc>
                <a:spcPct val="75000"/>
              </a:lnSpc>
            </a:pPr>
            <a:endParaRPr lang="ru-RU" sz="1100" dirty="0" smtClean="0"/>
          </a:p>
          <a:p>
            <a:pPr marL="228600" indent="-228600">
              <a:lnSpc>
                <a:spcPct val="75000"/>
              </a:lnSpc>
              <a:buAutoNum type="arabicPeriod"/>
            </a:pPr>
            <a:r>
              <a:rPr lang="ru-RU" sz="1100" dirty="0" smtClean="0"/>
              <a:t>Замечает </a:t>
            </a:r>
            <a:r>
              <a:rPr lang="ru-RU" sz="1100" dirty="0"/>
              <a:t>лавочку </a:t>
            </a:r>
            <a:r>
              <a:rPr lang="en-US" sz="1100" dirty="0"/>
              <a:t>“</a:t>
            </a:r>
            <a:r>
              <a:rPr lang="ru-RU" sz="1100" dirty="0"/>
              <a:t>Тёплое место</a:t>
            </a:r>
            <a:r>
              <a:rPr lang="en-US" sz="1100" dirty="0" smtClean="0"/>
              <a:t>”</a:t>
            </a:r>
            <a:endParaRPr lang="ru-RU" sz="1100" dirty="0" smtClean="0"/>
          </a:p>
          <a:p>
            <a:pPr marL="228600" indent="-228600">
              <a:lnSpc>
                <a:spcPct val="75000"/>
              </a:lnSpc>
              <a:buFontTx/>
              <a:buAutoNum type="arabicPeriod"/>
            </a:pPr>
            <a:r>
              <a:rPr lang="ru-RU" sz="1100" dirty="0"/>
              <a:t>Следуя понятной инструкции </a:t>
            </a:r>
            <a:r>
              <a:rPr lang="ru-RU" sz="1100" dirty="0" smtClean="0"/>
              <a:t>продублированной на английском языке, авторизуется</a:t>
            </a:r>
          </a:p>
          <a:p>
            <a:pPr marL="228600" indent="-228600">
              <a:lnSpc>
                <a:spcPct val="75000"/>
              </a:lnSpc>
              <a:buFontTx/>
              <a:buAutoNum type="arabicPeriod"/>
            </a:pPr>
            <a:r>
              <a:rPr lang="ru-RU" sz="1100" dirty="0" smtClean="0"/>
              <a:t>Наслаждается теплом </a:t>
            </a:r>
            <a:r>
              <a:rPr lang="ru-RU" sz="1100" dirty="0" smtClean="0"/>
              <a:t>и включает экскурсионную запись об окружающей его архитектуре</a:t>
            </a:r>
            <a:endParaRPr lang="ru-RU" sz="1100" dirty="0" smtClean="0"/>
          </a:p>
          <a:p>
            <a:pPr marL="228600" indent="-228600">
              <a:lnSpc>
                <a:spcPct val="75000"/>
              </a:lnSpc>
              <a:buFontTx/>
              <a:buAutoNum type="arabicPeriod"/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465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3180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материалов</a:t>
            </a:r>
          </a:p>
          <a:p>
            <a:r>
              <a:rPr lang="ru-RU" sz="2000" dirty="0">
                <a:solidFill>
                  <a:srgbClr val="3F1800"/>
                </a:solidFill>
              </a:rPr>
              <a:t> </a:t>
            </a:r>
            <a:r>
              <a:rPr lang="ru-RU" sz="2000" dirty="0" smtClean="0">
                <a:solidFill>
                  <a:srgbClr val="3F1800"/>
                </a:solidFill>
              </a:rPr>
              <a:t>   </a:t>
            </a:r>
            <a:r>
              <a:rPr lang="ru-RU" dirty="0" smtClean="0">
                <a:solidFill>
                  <a:srgbClr val="3F1800"/>
                </a:solidFill>
              </a:rPr>
              <a:t>Сидение и спинка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485346"/>
              </p:ext>
            </p:extLst>
          </p:nvPr>
        </p:nvGraphicFramePr>
        <p:xfrm>
          <a:off x="467544" y="915567"/>
          <a:ext cx="8136904" cy="3816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1944216"/>
                <a:gridCol w="1872208"/>
                <a:gridCol w="1368152"/>
                <a:gridCol w="1656184"/>
              </a:tblGrid>
              <a:tr h="48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Древесина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Стоимость (</a:t>
                      </a:r>
                      <a:r>
                        <a:rPr lang="ru-RU" sz="16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руб</a:t>
                      </a: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/м³)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Плотность</a:t>
                      </a:r>
                      <a:r>
                        <a:rPr lang="ru-RU" sz="1600" baseline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(кг</a:t>
                      </a: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/ м³)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ysClr val="windowText" lastClr="000000"/>
                          </a:solidFill>
                          <a:effectLst/>
                        </a:rPr>
                        <a:t>Обработка</a:t>
                      </a:r>
                      <a:endParaRPr lang="ru-RU" sz="16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Влагостойкость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Лиственница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30 000 – 45 000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665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Сложная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Высокая 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ysClr val="windowText" lastClr="000000"/>
                          </a:solidFill>
                          <a:effectLst/>
                        </a:rPr>
                        <a:t>Сосна</a:t>
                      </a:r>
                      <a:endParaRPr lang="ru-RU" sz="16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18 000 – 20 000  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520 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chemeClr val="accent3">
                            <a:lumMod val="50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Дуб 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60 000 – 120 000  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690 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Сложная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Ясень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50 000 – 90 000 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710</a:t>
                      </a: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6600"/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Бук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45 000 – 80 000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690</a:t>
                      </a: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ysClr val="windowText" lastClr="000000"/>
                          </a:solidFill>
                          <a:effectLst/>
                        </a:rPr>
                        <a:t>Клён</a:t>
                      </a:r>
                      <a:endParaRPr lang="ru-RU" sz="16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40 000 – 70 000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650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8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Береза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25 000 – 40 000 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620 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Очень 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F1800"/>
                </a:solidFill>
              </a:rPr>
              <a:t>7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5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259711"/>
              </p:ext>
            </p:extLst>
          </p:nvPr>
        </p:nvGraphicFramePr>
        <p:xfrm>
          <a:off x="467544" y="921736"/>
          <a:ext cx="8136904" cy="3843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5390"/>
                <a:gridCol w="1215390"/>
                <a:gridCol w="1385644"/>
                <a:gridCol w="1296144"/>
                <a:gridCol w="3024336"/>
              </a:tblGrid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Материал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Стоимость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Надежность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Обработка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Стойкость к погодным условиям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Чугун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Дорого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Очень 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Сложная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Очень 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6600"/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Бетон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Недорого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Сталь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Дерево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Низкая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Пластик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Легкая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6600"/>
                          </a:solidFill>
                          <a:effectLst/>
                        </a:rPr>
                        <a:t>Высокая</a:t>
                      </a:r>
                      <a:endParaRPr lang="ru-RU" sz="160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4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Гранит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Очень дорого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Очень 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Очень сложная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600"/>
                          </a:solidFill>
                          <a:effectLst/>
                        </a:rPr>
                        <a:t>Очень  высокая</a:t>
                      </a:r>
                      <a:endParaRPr lang="ru-RU" sz="16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51470"/>
            <a:ext cx="3180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материалов</a:t>
            </a:r>
          </a:p>
          <a:p>
            <a:r>
              <a:rPr lang="ru-RU" sz="2000" dirty="0">
                <a:solidFill>
                  <a:srgbClr val="3F1800"/>
                </a:solidFill>
              </a:rPr>
              <a:t> </a:t>
            </a:r>
            <a:r>
              <a:rPr lang="ru-RU" sz="2000" dirty="0" smtClean="0">
                <a:solidFill>
                  <a:srgbClr val="3F1800"/>
                </a:solidFill>
              </a:rPr>
              <a:t>   </a:t>
            </a:r>
            <a:r>
              <a:rPr lang="ru-RU" dirty="0" smtClean="0">
                <a:solidFill>
                  <a:srgbClr val="3F1800"/>
                </a:solidFill>
              </a:rPr>
              <a:t>Основание и ножки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F1800"/>
                </a:solidFill>
              </a:rPr>
              <a:t>8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3180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материалов</a:t>
            </a:r>
          </a:p>
          <a:p>
            <a:r>
              <a:rPr lang="ru-RU" sz="2000" dirty="0" smtClean="0">
                <a:solidFill>
                  <a:srgbClr val="3F1800"/>
                </a:solidFill>
              </a:rPr>
              <a:t>Нагревательный элемент</a:t>
            </a:r>
            <a:endParaRPr lang="ru-RU" dirty="0" smtClean="0">
              <a:solidFill>
                <a:srgbClr val="3F18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43558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Обычный </a:t>
            </a:r>
            <a:r>
              <a:rPr lang="ru-RU" dirty="0" smtClean="0"/>
              <a:t>электрический нагреватель</a:t>
            </a:r>
            <a:endParaRPr lang="ru-RU" dirty="0"/>
          </a:p>
        </p:txBody>
      </p:sp>
      <p:pic>
        <p:nvPicPr>
          <p:cNvPr id="5" name="Рисунок 4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21" y="1220556"/>
            <a:ext cx="2433125" cy="1907048"/>
          </a:xfrm>
          <a:prstGeom prst="roundRect">
            <a:avLst>
              <a:gd name="adj" fmla="val 10605"/>
            </a:avLst>
          </a:prstGeom>
          <a:noFill/>
          <a:ln w="19050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716016" y="851655"/>
            <a:ext cx="3819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Нагреватели из </a:t>
            </a:r>
            <a:r>
              <a:rPr lang="ru-RU" dirty="0" smtClean="0"/>
              <a:t>углеродных </a:t>
            </a:r>
            <a:r>
              <a:rPr lang="ru-RU" dirty="0"/>
              <a:t>волокон </a:t>
            </a:r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9854" r="4464" b="9854"/>
          <a:stretch/>
        </p:blipFill>
        <p:spPr bwMode="auto">
          <a:xfrm>
            <a:off x="5436096" y="1200660"/>
            <a:ext cx="2433125" cy="1907048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39552" y="3127604"/>
            <a:ext cx="4248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ru-RU" sz="1400" dirty="0"/>
              <a:t>Может быть изготовлен только в виде пластины;</a:t>
            </a:r>
          </a:p>
          <a:p>
            <a:pPr marL="342900" indent="-34290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ru-RU" sz="1400" dirty="0" err="1"/>
              <a:t>Пожароопасен</a:t>
            </a:r>
            <a:r>
              <a:rPr lang="ru-RU" sz="1400" dirty="0"/>
              <a:t>;</a:t>
            </a:r>
          </a:p>
          <a:p>
            <a:pPr marL="342900" indent="-34290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ru-RU" sz="1400" dirty="0"/>
              <a:t>Быстро выходит из строя;</a:t>
            </a:r>
          </a:p>
          <a:p>
            <a:pPr marL="342900" indent="-34290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ru-RU" sz="1400" dirty="0"/>
              <a:t>Сложен в монтаже;</a:t>
            </a:r>
          </a:p>
          <a:p>
            <a:pPr marL="342900" indent="-342900"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ru-RU" sz="1400" dirty="0"/>
              <a:t>Для равномерного нагревания требуется изготовление нагревателя конкретной </a:t>
            </a:r>
            <a:r>
              <a:rPr lang="ru-RU" sz="1400" dirty="0" smtClean="0"/>
              <a:t>формы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88024" y="3147814"/>
            <a:ext cx="41764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C</a:t>
            </a:r>
            <a:r>
              <a:rPr lang="ru-RU" sz="1400" dirty="0" err="1"/>
              <a:t>овместимость</a:t>
            </a:r>
            <a:r>
              <a:rPr lang="ru-RU" sz="1400" dirty="0"/>
              <a:t> с какими </a:t>
            </a:r>
            <a:r>
              <a:rPr lang="ru-RU" sz="1400" dirty="0" smtClean="0"/>
              <a:t>угодно источниками </a:t>
            </a:r>
            <a:r>
              <a:rPr lang="ru-RU" sz="1400" dirty="0"/>
              <a:t>питания</a:t>
            </a:r>
            <a:r>
              <a:rPr lang="en-US" sz="1400" dirty="0"/>
              <a:t>;</a:t>
            </a:r>
          </a:p>
          <a:p>
            <a:pPr marL="342900" lvl="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1400" dirty="0"/>
              <a:t>Простота монтажа;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1400" dirty="0"/>
              <a:t> Совместимость с любыми терморегуляторами;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1400" dirty="0"/>
              <a:t>Стойкость к перегибам;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1400" dirty="0"/>
              <a:t>Равномерное распределение тепла по поверхности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F1800"/>
                </a:solidFill>
              </a:rPr>
              <a:t>9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575153"/>
              </p:ext>
            </p:extLst>
          </p:nvPr>
        </p:nvGraphicFramePr>
        <p:xfrm>
          <a:off x="611560" y="987572"/>
          <a:ext cx="7848872" cy="3600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529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Месяц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Инсоляция, кВт·ч/м²·сут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Солнце, ч/сут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Температура, °C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Январь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1.38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-7.5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Февраль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2.42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2.4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-7.2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Март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3.52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5.2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-2.3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Апрель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4.38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8.8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5.7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Май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5.42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11.5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12.7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Июнь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5.49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12.0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16.6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Июль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5.48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11.6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19.6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Август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4.64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9.5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17.6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Сентябрь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3.16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6.1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12.1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Октябрь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2.23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3.3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5.4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Ноябрь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1.48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-0.3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Декабрь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1.01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  <a:effectLst/>
                        </a:rPr>
                        <a:t>1.0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-4.2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51470"/>
            <a:ext cx="6008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источника энергии</a:t>
            </a:r>
          </a:p>
          <a:p>
            <a:r>
              <a:rPr lang="ru-RU" sz="2000" dirty="0" smtClean="0">
                <a:solidFill>
                  <a:srgbClr val="3F1800"/>
                </a:solidFill>
              </a:rPr>
              <a:t>Показатели, влияющие на работу солнечных батарей</a:t>
            </a:r>
            <a:endParaRPr lang="ru-RU" dirty="0" smtClean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5296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F18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0611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4235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источника энергии</a:t>
            </a:r>
          </a:p>
          <a:p>
            <a:r>
              <a:rPr lang="ru-RU" sz="2000" dirty="0" smtClean="0">
                <a:solidFill>
                  <a:srgbClr val="3F1800"/>
                </a:solidFill>
              </a:rPr>
              <a:t>Анализ погодных условий в Твери</a:t>
            </a:r>
            <a:endParaRPr lang="ru-RU" dirty="0" smtClean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1</a:t>
            </a:r>
            <a:endParaRPr lang="ru-RU" dirty="0">
              <a:solidFill>
                <a:srgbClr val="3F18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234511"/>
              </p:ext>
            </p:extLst>
          </p:nvPr>
        </p:nvGraphicFramePr>
        <p:xfrm>
          <a:off x="467544" y="1059582"/>
          <a:ext cx="8136904" cy="33940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4096"/>
                <a:gridCol w="576064"/>
                <a:gridCol w="648072"/>
                <a:gridCol w="432048"/>
                <a:gridCol w="576064"/>
                <a:gridCol w="432048"/>
                <a:gridCol w="504056"/>
                <a:gridCol w="504056"/>
                <a:gridCol w="504056"/>
                <a:gridCol w="720080"/>
                <a:gridCol w="720080"/>
                <a:gridCol w="576064"/>
                <a:gridCol w="648072"/>
                <a:gridCol w="432048"/>
              </a:tblGrid>
              <a:tr h="678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Месяц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Январь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Февраль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Март 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Апрель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Май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Июнь 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Июль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Август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Сентябрь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Октябрь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Ноябрь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Декабрь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Всего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50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Количество солнечных дней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14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5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50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Количество дождливых дней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10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8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109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4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Количество ветряных дней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15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14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10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9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11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13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15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ysClr val="windowText" lastClr="000000"/>
                          </a:solidFill>
                          <a:effectLst/>
                        </a:rPr>
                        <a:t>16</a:t>
                      </a:r>
                      <a:endParaRPr lang="ru-RU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148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95" marR="482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10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70603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источника энергии</a:t>
            </a:r>
          </a:p>
          <a:p>
            <a:r>
              <a:rPr lang="ru-RU" sz="2000" dirty="0" smtClean="0">
                <a:solidFill>
                  <a:srgbClr val="3F1800"/>
                </a:solidFill>
              </a:rPr>
              <a:t>Месячная инсоляция и продолжительность солнечного сияния</a:t>
            </a:r>
            <a:endParaRPr lang="ru-RU" dirty="0" smtClean="0">
              <a:solidFill>
                <a:srgbClr val="3F1800"/>
              </a:solidFill>
            </a:endParaRPr>
          </a:p>
        </p:txBody>
      </p:sp>
      <p:pic>
        <p:nvPicPr>
          <p:cNvPr id="3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640" y="987574"/>
            <a:ext cx="6480720" cy="3861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 smtClean="0">
                <a:solidFill>
                  <a:srgbClr val="3F1800"/>
                </a:solidFill>
              </a:rPr>
              <a:t>2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0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5980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3F1800"/>
                </a:solidFill>
              </a:rPr>
              <a:t>Выбор источника энергии</a:t>
            </a:r>
          </a:p>
          <a:p>
            <a:r>
              <a:rPr lang="ru-RU" sz="2000" dirty="0" smtClean="0">
                <a:solidFill>
                  <a:srgbClr val="3F1800"/>
                </a:solidFill>
              </a:rPr>
              <a:t>Сравнение с альтернативными источниками энергии</a:t>
            </a:r>
            <a:endParaRPr lang="ru-RU" dirty="0" smtClean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3</a:t>
            </a:r>
            <a:endParaRPr lang="ru-RU" dirty="0">
              <a:solidFill>
                <a:srgbClr val="3F18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861068"/>
              </p:ext>
            </p:extLst>
          </p:nvPr>
        </p:nvGraphicFramePr>
        <p:xfrm>
          <a:off x="251520" y="1059582"/>
          <a:ext cx="8712968" cy="3456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936104"/>
                <a:gridCol w="1152128"/>
                <a:gridCol w="1224136"/>
                <a:gridCol w="936104"/>
                <a:gridCol w="1080120"/>
                <a:gridCol w="1224136"/>
                <a:gridCol w="936104"/>
              </a:tblGrid>
              <a:tr h="8485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Тип источника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Начальная стоимость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Необходимость в аккумуляторе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Зависимость от погодных условий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Вред при производстве и утилизации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Визуальное воздействие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Пожароопасность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Занимаемое пространство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641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6600"/>
                        </a:buClr>
                        <a:buFont typeface="Wingdings" panose="05000000000000000000" pitchFamily="2" charset="2"/>
                        <a:buChar char="ü"/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Городская подземная электросеть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Низкая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Нет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Независима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Низкий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Минимальное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Низкая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Минимальное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ysClr val="windowText" lastClr="000000"/>
                          </a:solidFill>
                          <a:effectLst/>
                        </a:rPr>
                        <a:t>Солнечный батареи</a:t>
                      </a:r>
                      <a:endParaRPr lang="ru-RU" sz="10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Высокая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Да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Зависима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Высокий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Значительное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0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Значительное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Ветрогенератор (малый)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0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Да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Зависима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Средний</a:t>
                      </a:r>
                      <a:endParaRPr lang="ru-RU" sz="10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Значительное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Средняя</a:t>
                      </a:r>
                      <a:endParaRPr lang="ru-RU" sz="10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Значительное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ysClr val="windowText" lastClr="000000"/>
                          </a:solidFill>
                          <a:effectLst/>
                        </a:rPr>
                        <a:t>Пьезоэлементы (под тротуаром)</a:t>
                      </a:r>
                      <a:endParaRPr lang="ru-RU" sz="10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Высокая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Да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Зависима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Высокий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Минимальное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Низкая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6600"/>
                          </a:solidFill>
                          <a:effectLst/>
                        </a:rPr>
                        <a:t>Минимальное</a:t>
                      </a:r>
                      <a:endParaRPr lang="ru-RU" sz="10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9" marR="60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47278"/>
            <a:ext cx="49075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Чем наше решение лучше аналогов?</a:t>
            </a:r>
            <a:endParaRPr lang="ru-RU" sz="2800" b="1" dirty="0">
              <a:solidFill>
                <a:srgbClr val="3F18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84710"/>
              </p:ext>
            </p:extLst>
          </p:nvPr>
        </p:nvGraphicFramePr>
        <p:xfrm>
          <a:off x="539552" y="1131590"/>
          <a:ext cx="7920880" cy="3640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7725"/>
                <a:gridCol w="876590"/>
                <a:gridCol w="1011881"/>
                <a:gridCol w="926332"/>
                <a:gridCol w="1584176"/>
                <a:gridCol w="1584176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Название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</a:rPr>
                        <a:t>Подогрев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</a:rPr>
                        <a:t>Зарядные устройства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</a:rPr>
                        <a:t>Кнопка вызова скорой помощи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Возможность отслеживать посещаемость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Цена</a:t>
                      </a:r>
                      <a:r>
                        <a:rPr lang="ru-RU" sz="1400" kern="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400" kern="1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руб</a:t>
                      </a:r>
                      <a:r>
                        <a:rPr lang="ru-RU" sz="1400" kern="100" baseline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“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Теплое место </a:t>
                      </a:r>
                      <a:r>
                        <a:rPr lang="en-US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”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 </a:t>
                      </a:r>
                      <a:r>
                        <a:rPr lang="ru-RU" sz="2000" kern="100" dirty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30 300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2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Скамейка стальная с подогревом «Модерн»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 err="1">
                          <a:solidFill>
                            <a:schemeClr val="tx1"/>
                          </a:solidFill>
                          <a:effectLst/>
                        </a:rPr>
                        <a:t>Хоббика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rgbClr val="006600"/>
                          </a:solidFill>
                          <a:effectLst/>
                        </a:rPr>
                        <a:t> </a:t>
                      </a: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117 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</a:rPr>
                        <a:t>СкамейкиУрныРФ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solidFill>
                            <a:srgbClr val="006600"/>
                          </a:solidFill>
                          <a:effectLst/>
                        </a:rPr>
                        <a:t> </a:t>
                      </a: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60 000 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8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chemeClr val="tx1"/>
                          </a:solidFill>
                          <a:effectLst/>
                        </a:rPr>
                        <a:t>Скамья парковая с подогревом GRAVEL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475 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01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Умная скамья от </a:t>
                      </a:r>
                      <a:r>
                        <a:rPr lang="ru-RU" sz="1400" kern="100" dirty="0" err="1" smtClean="0">
                          <a:solidFill>
                            <a:schemeClr val="tx1"/>
                          </a:solidFill>
                          <a:effectLst/>
                        </a:rPr>
                        <a:t>Shenzhen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chemeClr val="tx1"/>
                          </a:solidFill>
                          <a:effectLst/>
                        </a:rPr>
                        <a:t>Weiyin</a:t>
                      </a: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chemeClr val="tx1"/>
                          </a:solidFill>
                          <a:effectLst/>
                        </a:rPr>
                        <a:t>Intelligent</a:t>
                      </a: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chemeClr val="tx1"/>
                          </a:solidFill>
                          <a:effectLst/>
                        </a:rPr>
                        <a:t>Technology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kern="100" dirty="0" smtClean="0">
                          <a:solidFill>
                            <a:srgbClr val="006600"/>
                          </a:solidFill>
                          <a:effectLst/>
                        </a:rPr>
                        <a:t>+</a:t>
                      </a:r>
                      <a:endParaRPr lang="ru-RU" sz="1100" kern="100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 smtClean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1100" kern="1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</a:rPr>
                        <a:t>80 </a:t>
                      </a:r>
                      <a:r>
                        <a:rPr lang="ru-RU" sz="1400" kern="100" dirty="0" smtClean="0">
                          <a:solidFill>
                            <a:schemeClr val="tx1"/>
                          </a:solidFill>
                          <a:effectLst/>
                        </a:rPr>
                        <a:t>000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34" marR="673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4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3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278"/>
            <a:ext cx="490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Устройство </a:t>
            </a:r>
            <a:r>
              <a:rPr lang="en-US" sz="2800" b="1" dirty="0" smtClean="0">
                <a:solidFill>
                  <a:srgbClr val="3F1800"/>
                </a:solidFill>
              </a:rPr>
              <a:t>“</a:t>
            </a:r>
            <a:r>
              <a:rPr lang="ru-RU" sz="2800" b="1" dirty="0" smtClean="0">
                <a:solidFill>
                  <a:srgbClr val="3F1800"/>
                </a:solidFill>
              </a:rPr>
              <a:t>Тёплого места</a:t>
            </a:r>
            <a:r>
              <a:rPr lang="en-US" sz="2800" b="1" dirty="0" smtClean="0">
                <a:solidFill>
                  <a:srgbClr val="3F1800"/>
                </a:solidFill>
              </a:rPr>
              <a:t>”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 smtClean="0">
                <a:solidFill>
                  <a:srgbClr val="3F1800"/>
                </a:solidFill>
              </a:rPr>
              <a:t>5</a:t>
            </a:r>
            <a:endParaRPr lang="ru-RU" dirty="0">
              <a:solidFill>
                <a:srgbClr val="3F1800"/>
              </a:solidFill>
            </a:endParaRPr>
          </a:p>
        </p:txBody>
      </p:sp>
      <p:pic>
        <p:nvPicPr>
          <p:cNvPr id="4098" name="Picture 2" descr="C:\Users\Соня\Desktop\блок схем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515989"/>
            <a:ext cx="6696743" cy="446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278"/>
            <a:ext cx="490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Рынок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 smtClean="0">
                <a:solidFill>
                  <a:srgbClr val="3F1800"/>
                </a:solidFill>
              </a:rPr>
              <a:t>6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872" y="1059582"/>
            <a:ext cx="82155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PAM (</a:t>
            </a:r>
            <a:r>
              <a:rPr lang="ru-RU" dirty="0" smtClean="0"/>
              <a:t>доступный объем рынка продукта) = объём рынка уличной мебели + объём выделяемых денежных средств в рамках программы </a:t>
            </a:r>
            <a:r>
              <a:rPr lang="en-US" dirty="0" smtClean="0"/>
              <a:t>“</a:t>
            </a:r>
            <a:r>
              <a:rPr lang="ru-RU" dirty="0" smtClean="0"/>
              <a:t>Умный город</a:t>
            </a:r>
            <a:r>
              <a:rPr lang="en-US" dirty="0" smtClean="0"/>
              <a:t>”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/>
              <a:t>TAM (</a:t>
            </a:r>
            <a:r>
              <a:rPr lang="ru-RU" dirty="0" smtClean="0"/>
              <a:t>общий объём рынка) = число крупных городов (населении более  250 000) в средней полосе России * количество потенциальных мест где можно установить наши лавочки * количество лавочек для одного места = 40 * 35 * 5 = 7000 лавочек;</a:t>
            </a:r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SAM (</a:t>
            </a:r>
            <a:r>
              <a:rPr lang="ru-RU" dirty="0" smtClean="0"/>
              <a:t>обслуживаемый доступный рынок) = </a:t>
            </a:r>
            <a:r>
              <a:rPr lang="ru-RU" dirty="0"/>
              <a:t>количество потенциальных мест где можно установить наши лавочки </a:t>
            </a:r>
            <a:r>
              <a:rPr lang="ru-RU" dirty="0" smtClean="0"/>
              <a:t>в Твери и Тверской области * </a:t>
            </a:r>
            <a:r>
              <a:rPr lang="ru-RU" dirty="0"/>
              <a:t>количество лавочек для одного </a:t>
            </a:r>
            <a:r>
              <a:rPr lang="ru-RU" dirty="0" smtClean="0"/>
              <a:t>места = 31 * 5 = 155 лавочек; </a:t>
            </a:r>
            <a:endParaRPr lang="ru-RU" dirty="0"/>
          </a:p>
          <a:p>
            <a:pPr marL="342900" indent="-342900">
              <a:buAutoNum type="arabicPeriod"/>
            </a:pPr>
            <a:r>
              <a:rPr lang="en-US" dirty="0" smtClean="0"/>
              <a:t>SOM (</a:t>
            </a:r>
            <a:r>
              <a:rPr lang="ru-RU" dirty="0" smtClean="0"/>
              <a:t>достижимый объём рынка) = число лавочек, которые мы рассчитываем производить в месяц * цена одной лавочки = 70 * 33 300 = 2 331 000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00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278"/>
            <a:ext cx="490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Как формируется цена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25296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7</a:t>
            </a:r>
            <a:endParaRPr lang="ru-RU" dirty="0">
              <a:solidFill>
                <a:srgbClr val="3F18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46612"/>
              </p:ext>
            </p:extLst>
          </p:nvPr>
        </p:nvGraphicFramePr>
        <p:xfrm>
          <a:off x="444376" y="789153"/>
          <a:ext cx="8280920" cy="4093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720"/>
                <a:gridCol w="1800200"/>
              </a:tblGrid>
              <a:tr h="482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Рассчитанная цена (руб)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4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Траты на расходники  (материалы, которые используются непосредственно в производстве лавочек, при расчете на продажу около 70 лавочек в месяц)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1 212 800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Траты на заработные платы  сотрудникам  (8 человек)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400 000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Траты на оборудование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200 000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Аренда помещения и коммунальные услуги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120 000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Амортизация на оборудование (в месяц)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3 500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Все операционные траты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1 773 600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Единовременные траты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500 000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Себестоимость одной лавочки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20 200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Цена продажи одной лавочки (+30% к себестоимости)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30 300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Прибыль с учетом УСН (при учете продажи около 70 лавочек)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2 333 000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Чистая прибыль в месяц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559 300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077" marR="670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27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C:\Users\Соня\Desktop\инновтика проект\труба экспертов картинки\кто наш покупатель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514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7278"/>
            <a:ext cx="490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Кто наш покупатель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61808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8</a:t>
            </a:r>
            <a:endParaRPr lang="ru-RU" dirty="0">
              <a:solidFill>
                <a:srgbClr val="3F18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931790"/>
            <a:ext cx="23042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Муниципальные и городские администрации</a:t>
            </a:r>
          </a:p>
          <a:p>
            <a:pPr algn="ctr"/>
            <a:r>
              <a:rPr lang="ru-RU" sz="1400" dirty="0" smtClean="0"/>
              <a:t>Закупка и установка умных лавочек в парках, скверах, на набережных и других общественных пространствах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456384" y="2931790"/>
            <a:ext cx="230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Застройщики жилых комплексов</a:t>
            </a:r>
          </a:p>
          <a:p>
            <a:pPr algn="ctr"/>
            <a:r>
              <a:rPr lang="ru-RU" sz="1400" dirty="0" smtClean="0"/>
              <a:t>Интеграция теплого места в новые жилые комплексы для повышения их конкурентоспособности и создания комфортной среды для жителей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2931790"/>
            <a:ext cx="230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Коммерческие организации (торговые центры, бизнес-центры, туристические базы)</a:t>
            </a:r>
          </a:p>
          <a:p>
            <a:pPr algn="ctr"/>
            <a:r>
              <a:rPr lang="ru-RU" sz="1400" dirty="0" smtClean="0"/>
              <a:t>Установка умных </a:t>
            </a:r>
            <a:r>
              <a:rPr lang="ru-RU" sz="1400" dirty="0"/>
              <a:t>л</a:t>
            </a:r>
            <a:r>
              <a:rPr lang="ru-RU" sz="1400" dirty="0" smtClean="0"/>
              <a:t>авочек на прилегающей территории для привлечения посетителей</a:t>
            </a:r>
          </a:p>
        </p:txBody>
      </p:sp>
    </p:spTree>
    <p:extLst>
      <p:ext uri="{BB962C8B-B14F-4D97-AF65-F5344CB8AC3E}">
        <p14:creationId xmlns:p14="http://schemas.microsoft.com/office/powerpoint/2010/main" val="62652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1470"/>
            <a:ext cx="490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Как о нас узнают</a:t>
            </a:r>
            <a:endParaRPr lang="ru-RU" sz="2800" b="1" dirty="0">
              <a:solidFill>
                <a:srgbClr val="3F1800"/>
              </a:solidFill>
            </a:endParaRPr>
          </a:p>
        </p:txBody>
      </p:sp>
      <p:pic>
        <p:nvPicPr>
          <p:cNvPr id="13314" name="Picture 2" descr="C:\Users\Соня\Desktop\инновтика проект\труба экспертов картинки\бан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5185"/>
            <a:ext cx="2905888" cy="424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1293604"/>
            <a:ext cx="590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 smtClean="0"/>
              <a:t>Участие в тендерах и государственных закупках;</a:t>
            </a:r>
          </a:p>
          <a:p>
            <a:pPr marL="285750" indent="-285750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/>
              <a:t>Участие в отраслевых рейтингах и конкурсах, посвященных инновациям и благоустройствам городской </a:t>
            </a:r>
            <a:r>
              <a:rPr lang="ru-RU" dirty="0" smtClean="0"/>
              <a:t>среды;</a:t>
            </a:r>
          </a:p>
          <a:p>
            <a:pPr marL="285750" indent="-285750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 smtClean="0"/>
              <a:t>Публикации в СМИ о реализации проектов </a:t>
            </a:r>
            <a:r>
              <a:rPr lang="en-US" dirty="0" smtClean="0"/>
              <a:t>“</a:t>
            </a:r>
            <a:r>
              <a:rPr lang="ru-RU" dirty="0" smtClean="0"/>
              <a:t>Тёплого места</a:t>
            </a:r>
            <a:r>
              <a:rPr lang="en-US" dirty="0" smtClean="0"/>
              <a:t>”</a:t>
            </a:r>
            <a:r>
              <a:rPr lang="ru-RU" dirty="0" smtClean="0"/>
              <a:t> в городах;</a:t>
            </a:r>
          </a:p>
          <a:p>
            <a:pPr marL="285750" indent="-285750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 smtClean="0"/>
              <a:t>Участие в специализированных выставках и конференциях для застройщиков и представителей бизнеса;</a:t>
            </a:r>
          </a:p>
          <a:p>
            <a:pPr marL="285750" indent="-285750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dirty="0" smtClean="0"/>
              <a:t>Создание сайта и социальных сетей.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5296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F1800"/>
                </a:solidFill>
              </a:rPr>
              <a:t>1</a:t>
            </a:r>
            <a:r>
              <a:rPr lang="ru-RU" dirty="0">
                <a:solidFill>
                  <a:srgbClr val="3F1800"/>
                </a:solidFill>
              </a:rPr>
              <a:t>9</a:t>
            </a:r>
            <a:endParaRPr lang="ru-RU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-20538"/>
            <a:ext cx="2238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F1800"/>
                </a:solidFill>
              </a:rPr>
              <a:t>Команда</a:t>
            </a:r>
            <a:endParaRPr lang="ru-RU" sz="2800" b="1" dirty="0">
              <a:solidFill>
                <a:srgbClr val="3F18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04039" y="827622"/>
            <a:ext cx="1701027" cy="36157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36096" y="924272"/>
            <a:ext cx="18722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Григорьева </a:t>
            </a:r>
            <a:r>
              <a:rPr lang="ru-RU" sz="1200" b="1" dirty="0" smtClean="0">
                <a:solidFill>
                  <a:srgbClr val="3F1800"/>
                </a:solidFill>
              </a:rPr>
              <a:t>Алена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 smtClean="0">
                <a:solidFill>
                  <a:srgbClr val="3F1800"/>
                </a:solidFill>
              </a:rPr>
              <a:t>– </a:t>
            </a:r>
            <a:r>
              <a:rPr lang="ru-RU" sz="1200" dirty="0" smtClean="0">
                <a:solidFill>
                  <a:srgbClr val="3F1800"/>
                </a:solidFill>
              </a:rPr>
              <a:t>студентка </a:t>
            </a:r>
            <a:r>
              <a:rPr lang="ru-RU" sz="1200" dirty="0">
                <a:solidFill>
                  <a:srgbClr val="3F1800"/>
                </a:solidFill>
              </a:rPr>
              <a:t>1 курса магистратуры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физико-технического </a:t>
            </a:r>
            <a:r>
              <a:rPr lang="ru-RU" sz="1200" dirty="0">
                <a:solidFill>
                  <a:srgbClr val="3F1800"/>
                </a:solidFill>
              </a:rPr>
              <a:t>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>
                <a:solidFill>
                  <a:srgbClr val="3F1800"/>
                </a:solidFill>
              </a:rPr>
              <a:t>Радиофизика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Физическая электроника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Программирование </a:t>
            </a:r>
            <a:r>
              <a:rPr lang="ru-RU" sz="1200" dirty="0">
                <a:solidFill>
                  <a:srgbClr val="3F1800"/>
                </a:solidFill>
              </a:rPr>
              <a:t>микроконтроллеров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цифровой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аналоговой электроники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Преобразователи </a:t>
            </a:r>
            <a:r>
              <a:rPr lang="ru-RU" sz="1200" dirty="0">
                <a:solidFill>
                  <a:srgbClr val="3F1800"/>
                </a:solidFill>
              </a:rPr>
              <a:t>физических величин </a:t>
            </a:r>
            <a:endParaRPr lang="ru-RU" sz="1200" dirty="0" smtClean="0">
              <a:solidFill>
                <a:srgbClr val="3F18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6677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996280"/>
            <a:ext cx="18722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 err="1">
                <a:solidFill>
                  <a:srgbClr val="3F1800"/>
                </a:solidFill>
              </a:rPr>
              <a:t>Сметанникова</a:t>
            </a:r>
            <a:r>
              <a:rPr lang="ru-RU" sz="1200" b="1" dirty="0">
                <a:solidFill>
                  <a:srgbClr val="3F1800"/>
                </a:solidFill>
              </a:rPr>
              <a:t> Софья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– лидер команды,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студентка 2 курса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r>
              <a:rPr lang="en-US" sz="1200" dirty="0" smtClean="0">
                <a:solidFill>
                  <a:srgbClr val="3F1800"/>
                </a:solidFill>
              </a:rPr>
              <a:t> </a:t>
            </a: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Экономическая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62034" y="771550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62861" y="987574"/>
            <a:ext cx="18722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Худенко Полина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 </a:t>
            </a:r>
            <a:r>
              <a:rPr lang="ru-RU" sz="1200" dirty="0">
                <a:solidFill>
                  <a:srgbClr val="3F1800"/>
                </a:solidFill>
              </a:rPr>
              <a:t>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направление</a:t>
            </a:r>
            <a:r>
              <a:rPr lang="en-US" sz="1200" dirty="0">
                <a:solidFill>
                  <a:srgbClr val="3F1800"/>
                </a:solidFill>
              </a:rPr>
              <a:t> 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Экономическая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35069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5896" y="987574"/>
            <a:ext cx="18722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Архипова Дарья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</a:t>
            </a:r>
            <a:r>
              <a:rPr lang="ru-RU" sz="1200" dirty="0">
                <a:solidFill>
                  <a:srgbClr val="3F1800"/>
                </a:solidFill>
              </a:rPr>
              <a:t> студентка 2 курса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физико-технического факультета,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направление</a:t>
            </a:r>
            <a:r>
              <a:rPr lang="en-US" sz="1200" dirty="0">
                <a:solidFill>
                  <a:srgbClr val="3F1800"/>
                </a:solidFill>
              </a:rPr>
              <a:t> “</a:t>
            </a:r>
            <a:r>
              <a:rPr lang="ru-RU" sz="1200" dirty="0" err="1">
                <a:solidFill>
                  <a:srgbClr val="3F1800"/>
                </a:solidFill>
              </a:rPr>
              <a:t>Инноватика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Введение в </a:t>
            </a:r>
            <a:r>
              <a:rPr lang="ru-RU" sz="1200" dirty="0" err="1">
                <a:solidFill>
                  <a:srgbClr val="3F1800"/>
                </a:solidFill>
              </a:rPr>
              <a:t>инноватику</a:t>
            </a:r>
            <a:r>
              <a:rPr lang="ru-RU" sz="1200" dirty="0">
                <a:solidFill>
                  <a:srgbClr val="3F1800"/>
                </a:solidFill>
              </a:rPr>
              <a:t>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Объекты интеллектуальной собственности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Экономическая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100000"/>
            </a:pPr>
            <a:r>
              <a:rPr lang="ru-RU" sz="1200" dirty="0" smtClean="0">
                <a:solidFill>
                  <a:srgbClr val="3F1800"/>
                </a:solidFill>
              </a:rPr>
              <a:t>теория </a:t>
            </a:r>
            <a:endParaRPr lang="ru-RU" sz="1200" dirty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Технологии защиты окружающей среды</a:t>
            </a: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6336" y="786386"/>
            <a:ext cx="1701027" cy="36466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endParaRPr lang="en-US" sz="1200" dirty="0">
              <a:solidFill>
                <a:srgbClr val="3F18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64288" y="915566"/>
            <a:ext cx="18722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Савельев Ярослав </a:t>
            </a: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b="1" dirty="0">
                <a:solidFill>
                  <a:srgbClr val="3F1800"/>
                </a:solidFill>
              </a:rPr>
              <a:t>–  </a:t>
            </a:r>
            <a:r>
              <a:rPr lang="ru-RU" sz="1200" dirty="0">
                <a:solidFill>
                  <a:srgbClr val="3F1800"/>
                </a:solidFill>
              </a:rPr>
              <a:t>студент 4 курса физико-технического факультета, </a:t>
            </a:r>
            <a:endParaRPr lang="ru-RU" sz="1200" dirty="0" smtClean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 smtClean="0">
                <a:solidFill>
                  <a:srgbClr val="3F1800"/>
                </a:solidFill>
              </a:rPr>
              <a:t>направление</a:t>
            </a:r>
            <a:r>
              <a:rPr lang="en-US" sz="1200" dirty="0" smtClean="0">
                <a:solidFill>
                  <a:srgbClr val="3F1800"/>
                </a:solidFill>
              </a:rPr>
              <a:t> </a:t>
            </a:r>
            <a:r>
              <a:rPr lang="en-US" sz="1200" dirty="0">
                <a:solidFill>
                  <a:srgbClr val="3F1800"/>
                </a:solidFill>
              </a:rPr>
              <a:t>“</a:t>
            </a:r>
            <a:r>
              <a:rPr lang="ru-RU" sz="1200" dirty="0">
                <a:solidFill>
                  <a:srgbClr val="3F1800"/>
                </a:solidFill>
              </a:rPr>
              <a:t>Радиофизика</a:t>
            </a:r>
            <a:r>
              <a:rPr lang="en-US" sz="1200" dirty="0">
                <a:solidFill>
                  <a:srgbClr val="3F1800"/>
                </a:solidFill>
              </a:rPr>
              <a:t>”</a:t>
            </a:r>
            <a:endParaRPr lang="ru-RU" sz="1200" dirty="0">
              <a:solidFill>
                <a:srgbClr val="3F1800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  <a:buSzPct val="200000"/>
            </a:pPr>
            <a:r>
              <a:rPr lang="ru-RU" sz="1200" dirty="0">
                <a:solidFill>
                  <a:srgbClr val="3F1800"/>
                </a:solidFill>
              </a:rPr>
              <a:t>Аттестация по курсам: </a:t>
            </a: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3F1800"/>
                </a:solidFill>
              </a:rPr>
              <a:t>Физическая электроника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Программирование </a:t>
            </a:r>
            <a:r>
              <a:rPr lang="ru-RU" sz="1200" dirty="0">
                <a:solidFill>
                  <a:srgbClr val="3F1800"/>
                </a:solidFill>
              </a:rPr>
              <a:t>микроконтроллеров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цифровой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Основы </a:t>
            </a:r>
            <a:r>
              <a:rPr lang="ru-RU" sz="1200" dirty="0">
                <a:solidFill>
                  <a:srgbClr val="3F1800"/>
                </a:solidFill>
              </a:rPr>
              <a:t>аналоговой электроники </a:t>
            </a:r>
            <a:endParaRPr lang="ru-RU" sz="1200" dirty="0" smtClean="0">
              <a:solidFill>
                <a:srgbClr val="3F1800"/>
              </a:solidFill>
            </a:endParaRPr>
          </a:p>
          <a:p>
            <a:pPr marL="171450" indent="-171450" algn="ctr"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3F1800"/>
                </a:solidFill>
              </a:rPr>
              <a:t>Преобразователи </a:t>
            </a:r>
            <a:r>
              <a:rPr lang="ru-RU" sz="1200" dirty="0">
                <a:solidFill>
                  <a:srgbClr val="3F1800"/>
                </a:solidFill>
              </a:rPr>
              <a:t>физических </a:t>
            </a:r>
            <a:r>
              <a:rPr lang="ru-RU" sz="1200" dirty="0" smtClean="0">
                <a:solidFill>
                  <a:srgbClr val="3F1800"/>
                </a:solidFill>
              </a:rPr>
              <a:t>величин</a:t>
            </a:r>
            <a:endParaRPr lang="en-US" sz="1200" dirty="0">
              <a:solidFill>
                <a:srgbClr val="3F1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8535"/>
            <a:ext cx="3523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Вопросы к экспертам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904528"/>
            <a:ext cx="7776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 smtClean="0"/>
              <a:t>На </a:t>
            </a:r>
            <a:r>
              <a:rPr lang="ru-RU" sz="1600" dirty="0"/>
              <a:t>что еще обратить </a:t>
            </a:r>
            <a:r>
              <a:rPr lang="ru-RU" sz="1600" dirty="0" smtClean="0"/>
              <a:t>внимание, рассчитывая бюджет проекта? </a:t>
            </a:r>
            <a:r>
              <a:rPr lang="ru-RU" sz="1600" dirty="0"/>
              <a:t>Мы посчитали основные расходы на производство, </a:t>
            </a:r>
            <a:r>
              <a:rPr lang="ru-RU" sz="1600" dirty="0" smtClean="0"/>
              <a:t>но есть ли </a:t>
            </a:r>
            <a:r>
              <a:rPr lang="ru-RU" sz="1600" dirty="0"/>
              <a:t>какие-то затраты, которые обычно забывают учесть при запуске своего </a:t>
            </a:r>
            <a:r>
              <a:rPr lang="ru-RU" sz="1600" dirty="0" smtClean="0"/>
              <a:t>производства? </a:t>
            </a:r>
            <a:r>
              <a:rPr lang="ru-RU" sz="1600" dirty="0"/>
              <a:t>Может быть, есть какие-то скрытые платежи или неочевидные траты, которые </a:t>
            </a:r>
            <a:r>
              <a:rPr lang="ru-RU" sz="1600" dirty="0" smtClean="0"/>
              <a:t>мы могли не учесть?</a:t>
            </a:r>
          </a:p>
          <a:p>
            <a:pPr marL="285750" indent="-285750" algn="just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 smtClean="0"/>
              <a:t>Где </a:t>
            </a:r>
            <a:r>
              <a:rPr lang="ru-RU" sz="1600" dirty="0"/>
              <a:t>еще рассказать о “Теплом месте”? Кроме сайтов, газет и личных встреч, какие </a:t>
            </a:r>
            <a:r>
              <a:rPr lang="ru-RU" sz="1600" dirty="0" smtClean="0"/>
              <a:t>есть еще способы рассказать о нас, </a:t>
            </a:r>
            <a:r>
              <a:rPr lang="ru-RU" sz="1600" dirty="0"/>
              <a:t>чтобы </a:t>
            </a:r>
            <a:r>
              <a:rPr lang="ru-RU" sz="1600" dirty="0" smtClean="0"/>
              <a:t>заинтересовать городские </a:t>
            </a:r>
            <a:r>
              <a:rPr lang="ru-RU" sz="1600" dirty="0"/>
              <a:t>власти, строительные компании и другие организации? </a:t>
            </a:r>
            <a:r>
              <a:rPr lang="ru-RU" sz="1600" dirty="0" smtClean="0"/>
              <a:t>Какие есть специальные </a:t>
            </a:r>
            <a:r>
              <a:rPr lang="ru-RU" sz="1600" dirty="0"/>
              <a:t>мероприятия или платформы, где мы могли бы показать свой проект</a:t>
            </a:r>
            <a:r>
              <a:rPr lang="ru-RU" sz="1600" dirty="0" smtClean="0"/>
              <a:t>?</a:t>
            </a:r>
          </a:p>
          <a:p>
            <a:pPr marL="285750" indent="-285750" algn="just">
              <a:buClr>
                <a:srgbClr val="3F1800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Мы столкнулись с определенными сложностями при сборе информации о государственных закупках в Твери и Тверской области, в частности, касательно уличной мебели и проектов благоустройства. Это затрудняет более точную оценку нашей доли рынка и прогнозирование объемов продаж. Какие источники информации или методы исследования вы могли бы порекомендовать для получения более полных и актуальных данных о </a:t>
            </a:r>
            <a:r>
              <a:rPr lang="ru-RU" sz="1600" dirty="0" err="1"/>
              <a:t>госзакупках</a:t>
            </a:r>
            <a:r>
              <a:rPr lang="ru-RU" sz="1600" dirty="0"/>
              <a:t> в </a:t>
            </a:r>
            <a:r>
              <a:rPr lang="ru-RU" sz="1600" dirty="0" smtClean="0"/>
              <a:t>регионе?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8043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21849</TotalTime>
  <Words>1560</Words>
  <Application>Microsoft Office PowerPoint</Application>
  <PresentationFormat>Экран (16:9)</PresentationFormat>
  <Paragraphs>470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Теплое место</dc:title>
  <dc:creator>Соня</dc:creator>
  <cp:lastModifiedBy>Соня</cp:lastModifiedBy>
  <cp:revision>71</cp:revision>
  <dcterms:created xsi:type="dcterms:W3CDTF">2025-04-05T14:55:35Z</dcterms:created>
  <dcterms:modified xsi:type="dcterms:W3CDTF">2025-05-29T15:51:43Z</dcterms:modified>
</cp:coreProperties>
</file>