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156" r:id="rId3"/>
    <p:sldId id="4160" r:id="rId4"/>
    <p:sldId id="4183" r:id="rId5"/>
    <p:sldId id="4182" r:id="rId6"/>
    <p:sldId id="4142" r:id="rId8"/>
    <p:sldId id="4178" r:id="rId9"/>
    <p:sldId id="4135" r:id="rId10"/>
    <p:sldId id="4170" r:id="rId11"/>
    <p:sldId id="4175" r:id="rId12"/>
  </p:sldIdLst>
  <p:sldSz cx="24377650" cy="13716000"/>
  <p:notesSz cx="6858000" cy="9144000"/>
  <p:defaultTextStyle>
    <a:defPPr>
      <a:defRPr lang="en-US"/>
    </a:defPPr>
    <a:lvl1pPr marL="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1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5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9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3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2E6"/>
    <a:srgbClr val="2A1E04"/>
    <a:srgbClr val="2C1E06"/>
    <a:srgbClr val="DCDFE1"/>
    <a:srgbClr val="E2ECF1"/>
    <a:srgbClr val="F1F6F8"/>
    <a:srgbClr val="DBE9F0"/>
    <a:srgbClr val="073B4C"/>
    <a:srgbClr val="335FFE"/>
    <a:srgbClr val="ECF3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23" autoAdjust="0"/>
    <p:restoredTop sz="95887" autoAdjust="0"/>
  </p:normalViewPr>
  <p:slideViewPr>
    <p:cSldViewPr snapToGrid="0" snapToObjects="1">
      <p:cViewPr varScale="1">
        <p:scale>
          <a:sx n="41" d="100"/>
          <a:sy n="41" d="100"/>
        </p:scale>
        <p:origin x="658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ebo" pitchFamily="2" charset="-79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ebo" pitchFamily="2" charset="-79"/>
              </a:defRPr>
            </a:lvl1pPr>
          </a:lstStyle>
          <a:p>
            <a:fld id="{EFC10EE1-B198-C942-8235-326C972CBB30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ebo" pitchFamily="2" charset="-79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ebo" pitchFamily="2" charset="-79"/>
              </a:defRPr>
            </a:lvl1pPr>
          </a:lstStyle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1pPr>
    <a:lvl2pPr marL="914400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2pPr>
    <a:lvl3pPr marL="1828165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3pPr>
    <a:lvl4pPr marL="2742565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4pPr>
    <a:lvl5pPr marL="3656965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5pPr>
    <a:lvl6pPr marL="4571365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/>
          <p:cNvSpPr>
            <a:spLocks noGrp="1"/>
          </p:cNvSpPr>
          <p:nvPr>
            <p:ph type="pic" sz="quarter" idx="12"/>
          </p:nvPr>
        </p:nvSpPr>
        <p:spPr>
          <a:xfrm>
            <a:off x="16847504" y="4220307"/>
            <a:ext cx="5465116" cy="4173972"/>
          </a:xfrm>
          <a:custGeom>
            <a:avLst/>
            <a:gdLst>
              <a:gd name="connsiteX0" fmla="*/ 695676 w 5465116"/>
              <a:gd name="connsiteY0" fmla="*/ 0 h 4173972"/>
              <a:gd name="connsiteX1" fmla="*/ 4769440 w 5465116"/>
              <a:gd name="connsiteY1" fmla="*/ 0 h 4173972"/>
              <a:gd name="connsiteX2" fmla="*/ 5465116 w 5465116"/>
              <a:gd name="connsiteY2" fmla="*/ 695676 h 4173972"/>
              <a:gd name="connsiteX3" fmla="*/ 5465116 w 5465116"/>
              <a:gd name="connsiteY3" fmla="*/ 3478296 h 4173972"/>
              <a:gd name="connsiteX4" fmla="*/ 4769440 w 5465116"/>
              <a:gd name="connsiteY4" fmla="*/ 4173972 h 4173972"/>
              <a:gd name="connsiteX5" fmla="*/ 695676 w 5465116"/>
              <a:gd name="connsiteY5" fmla="*/ 4173972 h 4173972"/>
              <a:gd name="connsiteX6" fmla="*/ 0 w 5465116"/>
              <a:gd name="connsiteY6" fmla="*/ 3478296 h 4173972"/>
              <a:gd name="connsiteX7" fmla="*/ 0 w 5465116"/>
              <a:gd name="connsiteY7" fmla="*/ 695676 h 4173972"/>
              <a:gd name="connsiteX8" fmla="*/ 695676 w 5465116"/>
              <a:gd name="connsiteY8" fmla="*/ 0 h 417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6" h="4173972">
                <a:moveTo>
                  <a:pt x="695676" y="0"/>
                </a:moveTo>
                <a:lnTo>
                  <a:pt x="4769440" y="0"/>
                </a:lnTo>
                <a:cubicBezTo>
                  <a:pt x="5153650" y="0"/>
                  <a:pt x="5465116" y="311465"/>
                  <a:pt x="5465116" y="695676"/>
                </a:cubicBezTo>
                <a:lnTo>
                  <a:pt x="5465116" y="3478296"/>
                </a:lnTo>
                <a:cubicBezTo>
                  <a:pt x="5465116" y="3862507"/>
                  <a:pt x="5153650" y="4173972"/>
                  <a:pt x="4769440" y="4173972"/>
                </a:cubicBezTo>
                <a:lnTo>
                  <a:pt x="695676" y="4173972"/>
                </a:lnTo>
                <a:cubicBezTo>
                  <a:pt x="311464" y="4173972"/>
                  <a:pt x="0" y="3862507"/>
                  <a:pt x="0" y="3478296"/>
                </a:cubicBezTo>
                <a:lnTo>
                  <a:pt x="0" y="695676"/>
                </a:lnTo>
                <a:cubicBezTo>
                  <a:pt x="0" y="311465"/>
                  <a:pt x="311464" y="0"/>
                  <a:pt x="6956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" name="Freeform: Shape 8"/>
          <p:cNvSpPr>
            <a:spLocks noGrp="1"/>
          </p:cNvSpPr>
          <p:nvPr>
            <p:ph type="pic" sz="quarter" idx="11"/>
          </p:nvPr>
        </p:nvSpPr>
        <p:spPr>
          <a:xfrm>
            <a:off x="9363561" y="4220307"/>
            <a:ext cx="5465115" cy="4173972"/>
          </a:xfrm>
          <a:custGeom>
            <a:avLst/>
            <a:gdLst>
              <a:gd name="connsiteX0" fmla="*/ 695676 w 5465115"/>
              <a:gd name="connsiteY0" fmla="*/ 0 h 4173972"/>
              <a:gd name="connsiteX1" fmla="*/ 4769439 w 5465115"/>
              <a:gd name="connsiteY1" fmla="*/ 0 h 4173972"/>
              <a:gd name="connsiteX2" fmla="*/ 5465115 w 5465115"/>
              <a:gd name="connsiteY2" fmla="*/ 695676 h 4173972"/>
              <a:gd name="connsiteX3" fmla="*/ 5465115 w 5465115"/>
              <a:gd name="connsiteY3" fmla="*/ 3478296 h 4173972"/>
              <a:gd name="connsiteX4" fmla="*/ 4769439 w 5465115"/>
              <a:gd name="connsiteY4" fmla="*/ 4173972 h 4173972"/>
              <a:gd name="connsiteX5" fmla="*/ 695676 w 5465115"/>
              <a:gd name="connsiteY5" fmla="*/ 4173972 h 4173972"/>
              <a:gd name="connsiteX6" fmla="*/ 0 w 5465115"/>
              <a:gd name="connsiteY6" fmla="*/ 3478296 h 4173972"/>
              <a:gd name="connsiteX7" fmla="*/ 0 w 5465115"/>
              <a:gd name="connsiteY7" fmla="*/ 695676 h 4173972"/>
              <a:gd name="connsiteX8" fmla="*/ 695676 w 5465115"/>
              <a:gd name="connsiteY8" fmla="*/ 0 h 417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5" h="4173972">
                <a:moveTo>
                  <a:pt x="695676" y="0"/>
                </a:moveTo>
                <a:lnTo>
                  <a:pt x="4769439" y="0"/>
                </a:lnTo>
                <a:cubicBezTo>
                  <a:pt x="5153650" y="0"/>
                  <a:pt x="5465115" y="311465"/>
                  <a:pt x="5465115" y="695676"/>
                </a:cubicBezTo>
                <a:lnTo>
                  <a:pt x="5465115" y="3478296"/>
                </a:lnTo>
                <a:cubicBezTo>
                  <a:pt x="5465115" y="3862507"/>
                  <a:pt x="5153650" y="4173972"/>
                  <a:pt x="4769439" y="4173972"/>
                </a:cubicBezTo>
                <a:lnTo>
                  <a:pt x="695676" y="4173972"/>
                </a:lnTo>
                <a:cubicBezTo>
                  <a:pt x="311465" y="4173972"/>
                  <a:pt x="0" y="3862507"/>
                  <a:pt x="0" y="3478296"/>
                </a:cubicBezTo>
                <a:lnTo>
                  <a:pt x="0" y="695676"/>
                </a:lnTo>
                <a:cubicBezTo>
                  <a:pt x="0" y="311465"/>
                  <a:pt x="311465" y="0"/>
                  <a:pt x="6956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" name="Freeform: Shape 7"/>
          <p:cNvSpPr>
            <a:spLocks noGrp="1"/>
          </p:cNvSpPr>
          <p:nvPr>
            <p:ph type="pic" sz="quarter" idx="10"/>
          </p:nvPr>
        </p:nvSpPr>
        <p:spPr>
          <a:xfrm>
            <a:off x="1873531" y="4220307"/>
            <a:ext cx="5465115" cy="4173972"/>
          </a:xfrm>
          <a:custGeom>
            <a:avLst/>
            <a:gdLst>
              <a:gd name="connsiteX0" fmla="*/ 695676 w 5465115"/>
              <a:gd name="connsiteY0" fmla="*/ 0 h 4173972"/>
              <a:gd name="connsiteX1" fmla="*/ 4769439 w 5465115"/>
              <a:gd name="connsiteY1" fmla="*/ 0 h 4173972"/>
              <a:gd name="connsiteX2" fmla="*/ 5465115 w 5465115"/>
              <a:gd name="connsiteY2" fmla="*/ 695676 h 4173972"/>
              <a:gd name="connsiteX3" fmla="*/ 5465115 w 5465115"/>
              <a:gd name="connsiteY3" fmla="*/ 3478296 h 4173972"/>
              <a:gd name="connsiteX4" fmla="*/ 4769439 w 5465115"/>
              <a:gd name="connsiteY4" fmla="*/ 4173972 h 4173972"/>
              <a:gd name="connsiteX5" fmla="*/ 695676 w 5465115"/>
              <a:gd name="connsiteY5" fmla="*/ 4173972 h 4173972"/>
              <a:gd name="connsiteX6" fmla="*/ 0 w 5465115"/>
              <a:gd name="connsiteY6" fmla="*/ 3478296 h 4173972"/>
              <a:gd name="connsiteX7" fmla="*/ 0 w 5465115"/>
              <a:gd name="connsiteY7" fmla="*/ 695676 h 4173972"/>
              <a:gd name="connsiteX8" fmla="*/ 695676 w 5465115"/>
              <a:gd name="connsiteY8" fmla="*/ 0 h 417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5" h="4173972">
                <a:moveTo>
                  <a:pt x="695676" y="0"/>
                </a:moveTo>
                <a:lnTo>
                  <a:pt x="4769439" y="0"/>
                </a:lnTo>
                <a:cubicBezTo>
                  <a:pt x="5153650" y="0"/>
                  <a:pt x="5465115" y="311465"/>
                  <a:pt x="5465115" y="695676"/>
                </a:cubicBezTo>
                <a:lnTo>
                  <a:pt x="5465115" y="3478296"/>
                </a:lnTo>
                <a:cubicBezTo>
                  <a:pt x="5465115" y="3862507"/>
                  <a:pt x="5153650" y="4173972"/>
                  <a:pt x="4769439" y="4173972"/>
                </a:cubicBezTo>
                <a:lnTo>
                  <a:pt x="695676" y="4173972"/>
                </a:lnTo>
                <a:cubicBezTo>
                  <a:pt x="311465" y="4173972"/>
                  <a:pt x="0" y="3862507"/>
                  <a:pt x="0" y="3478296"/>
                </a:cubicBezTo>
                <a:lnTo>
                  <a:pt x="0" y="695676"/>
                </a:lnTo>
                <a:cubicBezTo>
                  <a:pt x="0" y="311465"/>
                  <a:pt x="311465" y="0"/>
                  <a:pt x="6956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>
            <a:spLocks noGrp="1"/>
          </p:cNvSpPr>
          <p:nvPr>
            <p:ph type="pic" sz="quarter" idx="10"/>
          </p:nvPr>
        </p:nvSpPr>
        <p:spPr>
          <a:xfrm>
            <a:off x="1520825" y="762000"/>
            <a:ext cx="8631360" cy="8182986"/>
          </a:xfrm>
          <a:custGeom>
            <a:avLst/>
            <a:gdLst>
              <a:gd name="connsiteX0" fmla="*/ 1363858 w 8631360"/>
              <a:gd name="connsiteY0" fmla="*/ 0 h 8182986"/>
              <a:gd name="connsiteX1" fmla="*/ 7267502 w 8631360"/>
              <a:gd name="connsiteY1" fmla="*/ 0 h 8182986"/>
              <a:gd name="connsiteX2" fmla="*/ 8631360 w 8631360"/>
              <a:gd name="connsiteY2" fmla="*/ 1363858 h 8182986"/>
              <a:gd name="connsiteX3" fmla="*/ 8631360 w 8631360"/>
              <a:gd name="connsiteY3" fmla="*/ 6819128 h 8182986"/>
              <a:gd name="connsiteX4" fmla="*/ 7267502 w 8631360"/>
              <a:gd name="connsiteY4" fmla="*/ 8182986 h 8182986"/>
              <a:gd name="connsiteX5" fmla="*/ 1363858 w 8631360"/>
              <a:gd name="connsiteY5" fmla="*/ 8182986 h 8182986"/>
              <a:gd name="connsiteX6" fmla="*/ 0 w 8631360"/>
              <a:gd name="connsiteY6" fmla="*/ 6819128 h 8182986"/>
              <a:gd name="connsiteX7" fmla="*/ 0 w 8631360"/>
              <a:gd name="connsiteY7" fmla="*/ 1363858 h 8182986"/>
              <a:gd name="connsiteX8" fmla="*/ 1363858 w 8631360"/>
              <a:gd name="connsiteY8" fmla="*/ 0 h 818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31360" h="8182986">
                <a:moveTo>
                  <a:pt x="1363858" y="0"/>
                </a:moveTo>
                <a:lnTo>
                  <a:pt x="7267502" y="0"/>
                </a:lnTo>
                <a:cubicBezTo>
                  <a:pt x="8020740" y="0"/>
                  <a:pt x="8631360" y="610620"/>
                  <a:pt x="8631360" y="1363858"/>
                </a:cubicBezTo>
                <a:lnTo>
                  <a:pt x="8631360" y="6819128"/>
                </a:lnTo>
                <a:cubicBezTo>
                  <a:pt x="8631360" y="7572366"/>
                  <a:pt x="8020740" y="8182986"/>
                  <a:pt x="7267502" y="8182986"/>
                </a:cubicBezTo>
                <a:lnTo>
                  <a:pt x="1363858" y="8182986"/>
                </a:lnTo>
                <a:cubicBezTo>
                  <a:pt x="610620" y="8182986"/>
                  <a:pt x="0" y="7572366"/>
                  <a:pt x="0" y="6819128"/>
                </a:cubicBezTo>
                <a:lnTo>
                  <a:pt x="0" y="1363858"/>
                </a:lnTo>
                <a:cubicBezTo>
                  <a:pt x="0" y="610620"/>
                  <a:pt x="610620" y="0"/>
                  <a:pt x="136385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/>
          <p:cNvSpPr>
            <a:spLocks noGrp="1"/>
          </p:cNvSpPr>
          <p:nvPr>
            <p:ph type="pic" sz="quarter" idx="10"/>
          </p:nvPr>
        </p:nvSpPr>
        <p:spPr>
          <a:xfrm>
            <a:off x="13036062" y="1029602"/>
            <a:ext cx="9820762" cy="11467198"/>
          </a:xfrm>
          <a:custGeom>
            <a:avLst/>
            <a:gdLst>
              <a:gd name="connsiteX0" fmla="*/ 1636827 w 9820762"/>
              <a:gd name="connsiteY0" fmla="*/ 0 h 11467198"/>
              <a:gd name="connsiteX1" fmla="*/ 8183938 w 9820762"/>
              <a:gd name="connsiteY1" fmla="*/ 0 h 11467198"/>
              <a:gd name="connsiteX2" fmla="*/ 9820762 w 9820762"/>
              <a:gd name="connsiteY2" fmla="*/ 1636827 h 11467198"/>
              <a:gd name="connsiteX3" fmla="*/ 9820762 w 9820762"/>
              <a:gd name="connsiteY3" fmla="*/ 9830371 h 11467198"/>
              <a:gd name="connsiteX4" fmla="*/ 8183938 w 9820762"/>
              <a:gd name="connsiteY4" fmla="*/ 11467198 h 11467198"/>
              <a:gd name="connsiteX5" fmla="*/ 1636827 w 9820762"/>
              <a:gd name="connsiteY5" fmla="*/ 11467198 h 11467198"/>
              <a:gd name="connsiteX6" fmla="*/ 0 w 9820762"/>
              <a:gd name="connsiteY6" fmla="*/ 9830371 h 11467198"/>
              <a:gd name="connsiteX7" fmla="*/ 0 w 9820762"/>
              <a:gd name="connsiteY7" fmla="*/ 1636827 h 11467198"/>
              <a:gd name="connsiteX8" fmla="*/ 1636827 w 9820762"/>
              <a:gd name="connsiteY8" fmla="*/ 0 h 1146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0762" h="11467198">
                <a:moveTo>
                  <a:pt x="1636827" y="0"/>
                </a:moveTo>
                <a:lnTo>
                  <a:pt x="8183938" y="0"/>
                </a:lnTo>
                <a:cubicBezTo>
                  <a:pt x="9087930" y="0"/>
                  <a:pt x="9820762" y="732832"/>
                  <a:pt x="9820762" y="1636827"/>
                </a:cubicBezTo>
                <a:lnTo>
                  <a:pt x="9820762" y="9830371"/>
                </a:lnTo>
                <a:cubicBezTo>
                  <a:pt x="9820762" y="10734366"/>
                  <a:pt x="9087930" y="11467198"/>
                  <a:pt x="8183938" y="11467198"/>
                </a:cubicBezTo>
                <a:lnTo>
                  <a:pt x="1636827" y="11467198"/>
                </a:lnTo>
                <a:cubicBezTo>
                  <a:pt x="732832" y="11467198"/>
                  <a:pt x="0" y="10734366"/>
                  <a:pt x="0" y="9830371"/>
                </a:cubicBezTo>
                <a:lnTo>
                  <a:pt x="0" y="1636827"/>
                </a:lnTo>
                <a:cubicBezTo>
                  <a:pt x="0" y="732832"/>
                  <a:pt x="732832" y="0"/>
                  <a:pt x="163682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/>
          <p:cNvSpPr>
            <a:spLocks noGrp="1"/>
          </p:cNvSpPr>
          <p:nvPr>
            <p:ph type="pic" sz="quarter" idx="12"/>
          </p:nvPr>
        </p:nvSpPr>
        <p:spPr>
          <a:xfrm>
            <a:off x="16682052" y="5138857"/>
            <a:ext cx="5465116" cy="3256219"/>
          </a:xfrm>
          <a:custGeom>
            <a:avLst/>
            <a:gdLst>
              <a:gd name="connsiteX0" fmla="*/ 542714 w 5465116"/>
              <a:gd name="connsiteY0" fmla="*/ 0 h 3256219"/>
              <a:gd name="connsiteX1" fmla="*/ 4922400 w 5465116"/>
              <a:gd name="connsiteY1" fmla="*/ 0 h 3256219"/>
              <a:gd name="connsiteX2" fmla="*/ 5465116 w 5465116"/>
              <a:gd name="connsiteY2" fmla="*/ 542714 h 3256219"/>
              <a:gd name="connsiteX3" fmla="*/ 5465116 w 5465116"/>
              <a:gd name="connsiteY3" fmla="*/ 2713505 h 3256219"/>
              <a:gd name="connsiteX4" fmla="*/ 4922400 w 5465116"/>
              <a:gd name="connsiteY4" fmla="*/ 3256219 h 3256219"/>
              <a:gd name="connsiteX5" fmla="*/ 542714 w 5465116"/>
              <a:gd name="connsiteY5" fmla="*/ 3256219 h 3256219"/>
              <a:gd name="connsiteX6" fmla="*/ 0 w 5465116"/>
              <a:gd name="connsiteY6" fmla="*/ 2713505 h 3256219"/>
              <a:gd name="connsiteX7" fmla="*/ 0 w 5465116"/>
              <a:gd name="connsiteY7" fmla="*/ 542714 h 3256219"/>
              <a:gd name="connsiteX8" fmla="*/ 542714 w 5465116"/>
              <a:gd name="connsiteY8" fmla="*/ 0 h 32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6" h="3256219">
                <a:moveTo>
                  <a:pt x="542714" y="0"/>
                </a:moveTo>
                <a:lnTo>
                  <a:pt x="4922400" y="0"/>
                </a:lnTo>
                <a:cubicBezTo>
                  <a:pt x="5222134" y="0"/>
                  <a:pt x="5465116" y="242981"/>
                  <a:pt x="5465116" y="542714"/>
                </a:cubicBezTo>
                <a:lnTo>
                  <a:pt x="5465116" y="2713505"/>
                </a:lnTo>
                <a:cubicBezTo>
                  <a:pt x="5465116" y="3013238"/>
                  <a:pt x="5222134" y="3256219"/>
                  <a:pt x="4922400" y="3256219"/>
                </a:cubicBezTo>
                <a:lnTo>
                  <a:pt x="542714" y="3256219"/>
                </a:lnTo>
                <a:cubicBezTo>
                  <a:pt x="242980" y="3256219"/>
                  <a:pt x="0" y="3013238"/>
                  <a:pt x="0" y="2713505"/>
                </a:cubicBezTo>
                <a:lnTo>
                  <a:pt x="0" y="542714"/>
                </a:lnTo>
                <a:cubicBezTo>
                  <a:pt x="0" y="242981"/>
                  <a:pt x="242980" y="0"/>
                  <a:pt x="5427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" name="Freeform: Shape 8"/>
          <p:cNvSpPr>
            <a:spLocks noGrp="1"/>
          </p:cNvSpPr>
          <p:nvPr>
            <p:ph type="pic" sz="quarter" idx="11"/>
          </p:nvPr>
        </p:nvSpPr>
        <p:spPr>
          <a:xfrm>
            <a:off x="9456267" y="5138856"/>
            <a:ext cx="5465115" cy="3256219"/>
          </a:xfrm>
          <a:custGeom>
            <a:avLst/>
            <a:gdLst>
              <a:gd name="connsiteX0" fmla="*/ 542714 w 5465115"/>
              <a:gd name="connsiteY0" fmla="*/ 0 h 3256219"/>
              <a:gd name="connsiteX1" fmla="*/ 4922401 w 5465115"/>
              <a:gd name="connsiteY1" fmla="*/ 0 h 3256219"/>
              <a:gd name="connsiteX2" fmla="*/ 5465115 w 5465115"/>
              <a:gd name="connsiteY2" fmla="*/ 542714 h 3256219"/>
              <a:gd name="connsiteX3" fmla="*/ 5465115 w 5465115"/>
              <a:gd name="connsiteY3" fmla="*/ 2713505 h 3256219"/>
              <a:gd name="connsiteX4" fmla="*/ 4922401 w 5465115"/>
              <a:gd name="connsiteY4" fmla="*/ 3256219 h 3256219"/>
              <a:gd name="connsiteX5" fmla="*/ 542714 w 5465115"/>
              <a:gd name="connsiteY5" fmla="*/ 3256219 h 3256219"/>
              <a:gd name="connsiteX6" fmla="*/ 0 w 5465115"/>
              <a:gd name="connsiteY6" fmla="*/ 2713505 h 3256219"/>
              <a:gd name="connsiteX7" fmla="*/ 0 w 5465115"/>
              <a:gd name="connsiteY7" fmla="*/ 542714 h 3256219"/>
              <a:gd name="connsiteX8" fmla="*/ 542714 w 5465115"/>
              <a:gd name="connsiteY8" fmla="*/ 0 h 32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5" h="3256219">
                <a:moveTo>
                  <a:pt x="542714" y="0"/>
                </a:moveTo>
                <a:lnTo>
                  <a:pt x="4922401" y="0"/>
                </a:lnTo>
                <a:cubicBezTo>
                  <a:pt x="5222134" y="0"/>
                  <a:pt x="5465115" y="242981"/>
                  <a:pt x="5465115" y="542714"/>
                </a:cubicBezTo>
                <a:lnTo>
                  <a:pt x="5465115" y="2713505"/>
                </a:lnTo>
                <a:cubicBezTo>
                  <a:pt x="5465115" y="3013238"/>
                  <a:pt x="5222134" y="3256219"/>
                  <a:pt x="4922401" y="3256219"/>
                </a:cubicBezTo>
                <a:lnTo>
                  <a:pt x="542714" y="3256219"/>
                </a:lnTo>
                <a:cubicBezTo>
                  <a:pt x="242981" y="3256219"/>
                  <a:pt x="0" y="3013238"/>
                  <a:pt x="0" y="2713505"/>
                </a:cubicBezTo>
                <a:lnTo>
                  <a:pt x="0" y="542714"/>
                </a:lnTo>
                <a:cubicBezTo>
                  <a:pt x="0" y="242981"/>
                  <a:pt x="242981" y="0"/>
                  <a:pt x="5427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" name="Freeform: Shape 7"/>
          <p:cNvSpPr>
            <a:spLocks noGrp="1"/>
          </p:cNvSpPr>
          <p:nvPr>
            <p:ph type="pic" sz="quarter" idx="10"/>
          </p:nvPr>
        </p:nvSpPr>
        <p:spPr>
          <a:xfrm>
            <a:off x="2002084" y="5138857"/>
            <a:ext cx="5465115" cy="3256219"/>
          </a:xfrm>
          <a:custGeom>
            <a:avLst/>
            <a:gdLst>
              <a:gd name="connsiteX0" fmla="*/ 542714 w 5465115"/>
              <a:gd name="connsiteY0" fmla="*/ 0 h 3256219"/>
              <a:gd name="connsiteX1" fmla="*/ 4922401 w 5465115"/>
              <a:gd name="connsiteY1" fmla="*/ 0 h 3256219"/>
              <a:gd name="connsiteX2" fmla="*/ 5465115 w 5465115"/>
              <a:gd name="connsiteY2" fmla="*/ 542714 h 3256219"/>
              <a:gd name="connsiteX3" fmla="*/ 5465115 w 5465115"/>
              <a:gd name="connsiteY3" fmla="*/ 2713505 h 3256219"/>
              <a:gd name="connsiteX4" fmla="*/ 4922401 w 5465115"/>
              <a:gd name="connsiteY4" fmla="*/ 3256219 h 3256219"/>
              <a:gd name="connsiteX5" fmla="*/ 542714 w 5465115"/>
              <a:gd name="connsiteY5" fmla="*/ 3256219 h 3256219"/>
              <a:gd name="connsiteX6" fmla="*/ 0 w 5465115"/>
              <a:gd name="connsiteY6" fmla="*/ 2713505 h 3256219"/>
              <a:gd name="connsiteX7" fmla="*/ 0 w 5465115"/>
              <a:gd name="connsiteY7" fmla="*/ 542714 h 3256219"/>
              <a:gd name="connsiteX8" fmla="*/ 542714 w 5465115"/>
              <a:gd name="connsiteY8" fmla="*/ 0 h 32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5" h="3256219">
                <a:moveTo>
                  <a:pt x="542714" y="0"/>
                </a:moveTo>
                <a:lnTo>
                  <a:pt x="4922401" y="0"/>
                </a:lnTo>
                <a:cubicBezTo>
                  <a:pt x="5222134" y="0"/>
                  <a:pt x="5465115" y="242981"/>
                  <a:pt x="5465115" y="542714"/>
                </a:cubicBezTo>
                <a:lnTo>
                  <a:pt x="5465115" y="2713505"/>
                </a:lnTo>
                <a:cubicBezTo>
                  <a:pt x="5465115" y="3013238"/>
                  <a:pt x="5222134" y="3256219"/>
                  <a:pt x="4922401" y="3256219"/>
                </a:cubicBezTo>
                <a:lnTo>
                  <a:pt x="542714" y="3256219"/>
                </a:lnTo>
                <a:cubicBezTo>
                  <a:pt x="242981" y="3256219"/>
                  <a:pt x="0" y="3013238"/>
                  <a:pt x="0" y="2713505"/>
                </a:cubicBezTo>
                <a:lnTo>
                  <a:pt x="0" y="542714"/>
                </a:lnTo>
                <a:cubicBezTo>
                  <a:pt x="0" y="242981"/>
                  <a:pt x="242981" y="0"/>
                  <a:pt x="5427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>
            <a:spLocks noGrp="1"/>
          </p:cNvSpPr>
          <p:nvPr>
            <p:ph type="pic" sz="quarter" idx="10"/>
          </p:nvPr>
        </p:nvSpPr>
        <p:spPr>
          <a:xfrm>
            <a:off x="1520824" y="762001"/>
            <a:ext cx="10422359" cy="15054290"/>
          </a:xfrm>
          <a:custGeom>
            <a:avLst/>
            <a:gdLst>
              <a:gd name="connsiteX0" fmla="*/ 1737096 w 10422359"/>
              <a:gd name="connsiteY0" fmla="*/ 0 h 15054290"/>
              <a:gd name="connsiteX1" fmla="*/ 8685264 w 10422359"/>
              <a:gd name="connsiteY1" fmla="*/ 0 h 15054290"/>
              <a:gd name="connsiteX2" fmla="*/ 10422359 w 10422359"/>
              <a:gd name="connsiteY2" fmla="*/ 1737095 h 15054290"/>
              <a:gd name="connsiteX3" fmla="*/ 10422359 w 10422359"/>
              <a:gd name="connsiteY3" fmla="*/ 13317195 h 15054290"/>
              <a:gd name="connsiteX4" fmla="*/ 8685264 w 10422359"/>
              <a:gd name="connsiteY4" fmla="*/ 15054290 h 15054290"/>
              <a:gd name="connsiteX5" fmla="*/ 1737096 w 10422359"/>
              <a:gd name="connsiteY5" fmla="*/ 15054290 h 15054290"/>
              <a:gd name="connsiteX6" fmla="*/ 0 w 10422359"/>
              <a:gd name="connsiteY6" fmla="*/ 13317195 h 15054290"/>
              <a:gd name="connsiteX7" fmla="*/ 0 w 10422359"/>
              <a:gd name="connsiteY7" fmla="*/ 1737095 h 15054290"/>
              <a:gd name="connsiteX8" fmla="*/ 1737096 w 10422359"/>
              <a:gd name="connsiteY8" fmla="*/ 0 h 1505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22359" h="15054290">
                <a:moveTo>
                  <a:pt x="1737096" y="0"/>
                </a:moveTo>
                <a:lnTo>
                  <a:pt x="8685264" y="0"/>
                </a:lnTo>
                <a:cubicBezTo>
                  <a:pt x="9644635" y="0"/>
                  <a:pt x="10422359" y="777724"/>
                  <a:pt x="10422359" y="1737095"/>
                </a:cubicBezTo>
                <a:lnTo>
                  <a:pt x="10422359" y="13317195"/>
                </a:lnTo>
                <a:cubicBezTo>
                  <a:pt x="10422359" y="14276566"/>
                  <a:pt x="9644635" y="15054290"/>
                  <a:pt x="8685264" y="15054290"/>
                </a:cubicBezTo>
                <a:lnTo>
                  <a:pt x="1737096" y="15054290"/>
                </a:lnTo>
                <a:cubicBezTo>
                  <a:pt x="777725" y="15054290"/>
                  <a:pt x="0" y="14276566"/>
                  <a:pt x="0" y="13317195"/>
                </a:cubicBezTo>
                <a:lnTo>
                  <a:pt x="0" y="1737095"/>
                </a:lnTo>
                <a:cubicBezTo>
                  <a:pt x="0" y="777724"/>
                  <a:pt x="777725" y="0"/>
                  <a:pt x="17370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>
            <a:spLocks noGrp="1"/>
          </p:cNvSpPr>
          <p:nvPr>
            <p:ph type="pic" sz="quarter" idx="10"/>
          </p:nvPr>
        </p:nvSpPr>
        <p:spPr>
          <a:xfrm>
            <a:off x="1561574" y="762001"/>
            <a:ext cx="10422359" cy="5555091"/>
          </a:xfrm>
          <a:custGeom>
            <a:avLst/>
            <a:gdLst>
              <a:gd name="connsiteX0" fmla="*/ 925867 w 10422359"/>
              <a:gd name="connsiteY0" fmla="*/ 0 h 5555091"/>
              <a:gd name="connsiteX1" fmla="*/ 9496492 w 10422359"/>
              <a:gd name="connsiteY1" fmla="*/ 0 h 5555091"/>
              <a:gd name="connsiteX2" fmla="*/ 10422359 w 10422359"/>
              <a:gd name="connsiteY2" fmla="*/ 925867 h 5555091"/>
              <a:gd name="connsiteX3" fmla="*/ 10422359 w 10422359"/>
              <a:gd name="connsiteY3" fmla="*/ 4629224 h 5555091"/>
              <a:gd name="connsiteX4" fmla="*/ 9496492 w 10422359"/>
              <a:gd name="connsiteY4" fmla="*/ 5555091 h 5555091"/>
              <a:gd name="connsiteX5" fmla="*/ 925867 w 10422359"/>
              <a:gd name="connsiteY5" fmla="*/ 5555091 h 5555091"/>
              <a:gd name="connsiteX6" fmla="*/ 0 w 10422359"/>
              <a:gd name="connsiteY6" fmla="*/ 4629224 h 5555091"/>
              <a:gd name="connsiteX7" fmla="*/ 0 w 10422359"/>
              <a:gd name="connsiteY7" fmla="*/ 925867 h 5555091"/>
              <a:gd name="connsiteX8" fmla="*/ 925867 w 10422359"/>
              <a:gd name="connsiteY8" fmla="*/ 0 h 5555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22359" h="5555091">
                <a:moveTo>
                  <a:pt x="925867" y="0"/>
                </a:moveTo>
                <a:lnTo>
                  <a:pt x="9496492" y="0"/>
                </a:lnTo>
                <a:cubicBezTo>
                  <a:pt x="10007834" y="0"/>
                  <a:pt x="10422359" y="414525"/>
                  <a:pt x="10422359" y="925867"/>
                </a:cubicBezTo>
                <a:lnTo>
                  <a:pt x="10422359" y="4629224"/>
                </a:lnTo>
                <a:cubicBezTo>
                  <a:pt x="10422359" y="5140566"/>
                  <a:pt x="10007834" y="5555091"/>
                  <a:pt x="9496492" y="5555091"/>
                </a:cubicBezTo>
                <a:lnTo>
                  <a:pt x="925867" y="5555091"/>
                </a:lnTo>
                <a:cubicBezTo>
                  <a:pt x="414525" y="5555091"/>
                  <a:pt x="0" y="5140566"/>
                  <a:pt x="0" y="4629224"/>
                </a:cubicBezTo>
                <a:lnTo>
                  <a:pt x="0" y="925867"/>
                </a:lnTo>
                <a:cubicBezTo>
                  <a:pt x="0" y="414525"/>
                  <a:pt x="414525" y="0"/>
                  <a:pt x="92586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830291" y="5189087"/>
            <a:ext cx="4942464" cy="359908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944949" y="5189087"/>
            <a:ext cx="4942464" cy="359908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7751077" y="5189087"/>
            <a:ext cx="4942464" cy="359908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976600" y="5082735"/>
            <a:ext cx="9939176" cy="7612503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773025" y="1744663"/>
            <a:ext cx="9490075" cy="457041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781175" y="6069013"/>
            <a:ext cx="9490075" cy="617061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13716000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1828165" rtl="0" eaLnBrk="1" latinLnBrk="0" hangingPunct="1">
        <a:lnSpc>
          <a:spcPct val="90000"/>
        </a:lnSpc>
        <a:spcBef>
          <a:spcPct val="0"/>
        </a:spcBef>
        <a:buNone/>
        <a:defRPr lang="en-US" sz="8000" b="1" i="0" kern="1200" spc="-100" baseline="0">
          <a:solidFill>
            <a:schemeClr val="tx2"/>
          </a:solidFill>
          <a:latin typeface="Heebo" pitchFamily="2" charset="-79"/>
          <a:ea typeface="Open Sans Light" panose="020B0306030504020204" pitchFamily="34" charset="0"/>
          <a:cs typeface="Heebo" pitchFamily="2" charset="-79"/>
        </a:defRPr>
      </a:lvl1pPr>
    </p:titleStyle>
    <p:bodyStyle>
      <a:lvl1pPr marL="457200" indent="-457200" algn="l" defTabSz="1828165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4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1pPr>
      <a:lvl2pPr marL="137160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2pPr>
      <a:lvl3pPr marL="22853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3pPr>
      <a:lvl4pPr marL="31997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4pPr>
      <a:lvl5pPr marL="41141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5pPr>
      <a:lvl6pPr marL="50279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3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7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1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1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5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9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3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1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9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5;p13"/>
          <p:cNvSpPr txBox="1"/>
          <p:nvPr/>
        </p:nvSpPr>
        <p:spPr>
          <a:xfrm>
            <a:off x="1520826" y="2410042"/>
            <a:ext cx="11444897" cy="5639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r>
              <a:rPr lang="ru-RU" u="sng" dirty="0">
                <a:solidFill>
                  <a:srgbClr val="2C1E06"/>
                </a:solidFill>
                <a:latin typeface="Montserrat Medium" panose="00000600000000000000" pitchFamily="2" charset="-52"/>
              </a:rPr>
              <a:t>Инициативная разработка</a:t>
            </a:r>
            <a:endParaRPr lang="en-US" u="sng" dirty="0">
              <a:solidFill>
                <a:srgbClr val="2C1E06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4" name="Google Shape;55;p13"/>
          <p:cNvSpPr txBox="1"/>
          <p:nvPr/>
        </p:nvSpPr>
        <p:spPr>
          <a:xfrm>
            <a:off x="1520826" y="11652661"/>
            <a:ext cx="11444897" cy="6206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lvl="0">
              <a:spcBef>
                <a:spcPts val="0"/>
              </a:spcBef>
            </a:pPr>
            <a:r>
              <a:rPr lang="ru-RU" sz="2800" dirty="0">
                <a:solidFill>
                  <a:srgbClr val="2C1E06"/>
                </a:solidFill>
                <a:latin typeface="Montserrat Medium" panose="00000600000000000000" pitchFamily="2" charset="-52"/>
              </a:rPr>
              <a:t>Выполнили студенты КИПУ имени </a:t>
            </a:r>
            <a:r>
              <a:rPr lang="ru-RU" sz="2800" dirty="0" err="1">
                <a:solidFill>
                  <a:srgbClr val="2C1E06"/>
                </a:solidFill>
                <a:latin typeface="Montserrat Medium" panose="00000600000000000000" pitchFamily="2" charset="-52"/>
              </a:rPr>
              <a:t>Февзи</a:t>
            </a:r>
            <a:r>
              <a:rPr lang="ru-RU" sz="2800" dirty="0">
                <a:solidFill>
                  <a:srgbClr val="2C1E06"/>
                </a:solidFill>
                <a:latin typeface="Montserrat Medium" panose="00000600000000000000" pitchFamily="2" charset="-52"/>
              </a:rPr>
              <a:t> Якубова</a:t>
            </a:r>
            <a:endParaRPr lang="ru-RU" sz="2800" dirty="0">
              <a:solidFill>
                <a:srgbClr val="2C1E06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0826" y="3693713"/>
            <a:ext cx="11666854" cy="67392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telegram-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бот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для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управления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плейлистами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из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музыкальных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платформ</a:t>
            </a:r>
            <a:r>
              <a:rPr 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«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TuneBot</a:t>
            </a:r>
            <a:r>
              <a:rPr 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»</a:t>
            </a:r>
            <a:endParaRPr lang="en-US" sz="8000" b="1" dirty="0">
              <a:solidFill>
                <a:srgbClr val="2C1E06"/>
              </a:solidFill>
              <a:latin typeface="Montserrat Medium" panose="00000600000000000000" pitchFamily="2" charset="-52"/>
              <a:ea typeface="Open Sans ExtraBold" pitchFamily="2" charset="0"/>
              <a:cs typeface="Poppins" pitchFamily="2" charset="77"/>
            </a:endParaRPr>
          </a:p>
        </p:txBody>
      </p:sp>
      <p:sp>
        <p:nvSpPr>
          <p:cNvPr id="6" name="Rectangle: Rounded Corners 4"/>
          <p:cNvSpPr/>
          <p:nvPr/>
        </p:nvSpPr>
        <p:spPr>
          <a:xfrm>
            <a:off x="14730144" y="1157124"/>
            <a:ext cx="11443286" cy="11116156"/>
          </a:xfrm>
          <a:prstGeom prst="roundRect">
            <a:avLst/>
          </a:prstGeom>
          <a:blipFill dpi="0" rotWithShape="1"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17441555" y="2774070"/>
            <a:ext cx="8091091" cy="9560170"/>
          </a:xfrm>
          <a:prstGeom prst="round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50919" y="7195061"/>
            <a:ext cx="6530041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Низкое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качество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звука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или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несоответствие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треков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ожиданиям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endParaRPr lang="en-US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  <a:p>
            <a:endParaRPr 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0920" y="4174577"/>
            <a:ext cx="6286201" cy="1660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Пользователи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могут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найти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все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нужные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треки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одной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платформе</a:t>
            </a:r>
            <a:endParaRPr lang="en-US" alt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0920" y="6357689"/>
            <a:ext cx="4978777" cy="7714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</a:lstStyle>
          <a:p>
            <a:r>
              <a:rPr lang="ru-RU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Проблема 3</a:t>
            </a:r>
            <a:endParaRPr lang="en-US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50920" y="3265016"/>
            <a:ext cx="5730813" cy="7714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</a:lstStyle>
          <a:p>
            <a:r>
              <a:rPr lang="ru-RU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Проблема 1</a:t>
            </a:r>
            <a:endParaRPr lang="en-US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6" name="TITLE"/>
          <p:cNvSpPr txBox="1"/>
          <p:nvPr/>
        </p:nvSpPr>
        <p:spPr>
          <a:xfrm>
            <a:off x="1150920" y="1012368"/>
            <a:ext cx="13662360" cy="1615314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Проблемы клиентов</a:t>
            </a:r>
            <a:endParaRPr 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69135" y="7195061"/>
            <a:ext cx="7018215" cy="1660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Подписки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платформы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дорогие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а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доступ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к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новым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трекам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/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плейлистам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может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быть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медленным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69135" y="6357689"/>
            <a:ext cx="5730813" cy="7714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</a:lstStyle>
          <a:p>
            <a:r>
              <a:rPr lang="ru-RU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Проблема 4</a:t>
            </a:r>
            <a:endParaRPr lang="en-US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69135" y="4074654"/>
            <a:ext cx="7018215" cy="1660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Интерфейсы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платформ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сложны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поиск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треков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или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плейлистов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занимает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время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особенно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веб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-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версиях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69135" y="3237282"/>
            <a:ext cx="5730813" cy="7714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</a:lstStyle>
          <a:p>
            <a:r>
              <a:rPr lang="ru-RU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Проблема 2</a:t>
            </a:r>
            <a:endParaRPr lang="en-US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 txBox="1"/>
          <p:nvPr/>
        </p:nvSpPr>
        <p:spPr>
          <a:xfrm>
            <a:off x="1150620" y="911860"/>
            <a:ext cx="21455380" cy="171577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altLang="en-US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Как уже решается проблема</a:t>
            </a:r>
            <a:endParaRPr lang="ru-RU" alt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69135" y="7195061"/>
            <a:ext cx="7018215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151255" y="2564765"/>
            <a:ext cx="12115165" cy="10788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ru-RU" altLang="en-US" sz="4000"/>
              <a:t>Ф</a:t>
            </a:r>
            <a:r>
              <a:rPr lang="en-US" altLang="en-US" sz="4000"/>
              <a:t>рагментации</a:t>
            </a:r>
            <a:r>
              <a:rPr lang="en-US" altLang="ru-RU" sz="4000"/>
              <a:t> </a:t>
            </a:r>
            <a:r>
              <a:rPr lang="en-US" altLang="en-US" sz="4000"/>
              <a:t>музыкального</a:t>
            </a:r>
            <a:r>
              <a:rPr lang="en-US" altLang="ru-RU" sz="4000"/>
              <a:t> </a:t>
            </a:r>
            <a:r>
              <a:rPr lang="en-US" altLang="en-US" sz="4000"/>
              <a:t>контента</a:t>
            </a:r>
            <a:r>
              <a:rPr lang="en-US" altLang="ru-RU" sz="4000"/>
              <a:t> </a:t>
            </a:r>
            <a:r>
              <a:rPr lang="en-US" altLang="en-US" sz="4000"/>
              <a:t>между</a:t>
            </a:r>
            <a:r>
              <a:rPr lang="en-US" altLang="ru-RU" sz="4000"/>
              <a:t> </a:t>
            </a:r>
            <a:r>
              <a:rPr lang="en-US" altLang="en-US" sz="4000"/>
              <a:t>платформами</a:t>
            </a:r>
            <a:r>
              <a:rPr lang="en-US" altLang="ru-RU" sz="4000"/>
              <a:t> </a:t>
            </a:r>
            <a:r>
              <a:rPr lang="en-US" altLang="en-US" sz="4000"/>
              <a:t>решается</a:t>
            </a:r>
            <a:r>
              <a:rPr lang="en-US" altLang="ru-RU" sz="4000"/>
              <a:t> </a:t>
            </a:r>
            <a:r>
              <a:rPr lang="en-US" altLang="en-US" sz="4000"/>
              <a:t>на</a:t>
            </a:r>
            <a:r>
              <a:rPr lang="en-US" altLang="ru-RU" sz="4000"/>
              <a:t> </a:t>
            </a:r>
            <a:r>
              <a:rPr lang="en-US" altLang="en-US" sz="4000"/>
              <a:t>рынке</a:t>
            </a:r>
            <a:r>
              <a:rPr lang="en-US" altLang="ru-RU" sz="4000"/>
              <a:t> </a:t>
            </a:r>
            <a:r>
              <a:rPr lang="en-US" altLang="en-US" sz="4000"/>
              <a:t>следующими</a:t>
            </a:r>
            <a:r>
              <a:rPr lang="en-US" altLang="ru-RU" sz="4000"/>
              <a:t> </a:t>
            </a:r>
            <a:r>
              <a:rPr lang="en-US" altLang="en-US" sz="4000"/>
              <a:t>способами</a:t>
            </a:r>
            <a:r>
              <a:rPr lang="en-US" altLang="ru-RU" sz="4000"/>
              <a:t>: </a:t>
            </a:r>
            <a:r>
              <a:rPr lang="en-US" altLang="en-US" sz="4000"/>
              <a:t>сервисы</a:t>
            </a:r>
            <a:r>
              <a:rPr lang="en-US" altLang="ru-RU" sz="4000"/>
              <a:t> </a:t>
            </a:r>
            <a:r>
              <a:rPr lang="en-US" altLang="en-US" sz="4000"/>
              <a:t>вроде</a:t>
            </a:r>
            <a:r>
              <a:rPr lang="en-US" altLang="ru-RU" sz="4000"/>
              <a:t> Soundliz, TuneMyMusic </a:t>
            </a:r>
            <a:r>
              <a:rPr lang="en-US" altLang="en-US" sz="4000"/>
              <a:t>и</a:t>
            </a:r>
            <a:r>
              <a:rPr lang="en-US" altLang="ru-RU" sz="4000"/>
              <a:t> MusConv </a:t>
            </a:r>
            <a:r>
              <a:rPr lang="en-US" altLang="en-US" sz="4000"/>
              <a:t>позволяют</a:t>
            </a:r>
            <a:r>
              <a:rPr lang="en-US" altLang="ru-RU" sz="4000"/>
              <a:t> </a:t>
            </a:r>
            <a:r>
              <a:rPr lang="en-US" altLang="en-US" sz="4000"/>
              <a:t>переносить</a:t>
            </a:r>
            <a:r>
              <a:rPr lang="en-US" altLang="ru-RU" sz="4000"/>
              <a:t> </a:t>
            </a:r>
            <a:r>
              <a:rPr lang="en-US" altLang="en-US" sz="4000"/>
              <a:t>плейлисты</a:t>
            </a:r>
            <a:r>
              <a:rPr lang="en-US" altLang="ru-RU" sz="4000"/>
              <a:t> </a:t>
            </a:r>
            <a:r>
              <a:rPr lang="en-US" altLang="en-US" sz="4000"/>
              <a:t>между</a:t>
            </a:r>
            <a:r>
              <a:rPr lang="en-US" altLang="ru-RU" sz="4000"/>
              <a:t> </a:t>
            </a:r>
            <a:r>
              <a:rPr lang="en-US" altLang="en-US" sz="4000"/>
              <a:t>платформами</a:t>
            </a:r>
            <a:r>
              <a:rPr lang="en-US" altLang="ru-RU" sz="4000"/>
              <a:t> (Spotify, Apple Music, </a:t>
            </a:r>
            <a:r>
              <a:rPr lang="en-US" altLang="en-US" sz="4000"/>
              <a:t>Яндекс</a:t>
            </a:r>
            <a:r>
              <a:rPr lang="en-US" altLang="ru-RU" sz="4000"/>
              <a:t> </a:t>
            </a:r>
            <a:r>
              <a:rPr lang="en-US" altLang="en-US" sz="4000"/>
              <a:t>Музыка</a:t>
            </a:r>
            <a:r>
              <a:rPr lang="en-US" altLang="ru-RU" sz="4000"/>
              <a:t> </a:t>
            </a:r>
            <a:r>
              <a:rPr lang="en-US" altLang="en-US" sz="4000"/>
              <a:t>и</a:t>
            </a:r>
            <a:r>
              <a:rPr lang="en-US" altLang="ru-RU" sz="4000"/>
              <a:t> </a:t>
            </a:r>
            <a:r>
              <a:rPr lang="en-US" altLang="en-US" sz="4000"/>
              <a:t>др</a:t>
            </a:r>
            <a:r>
              <a:rPr lang="en-US" altLang="ru-RU" sz="4000"/>
              <a:t>.), </a:t>
            </a:r>
            <a:r>
              <a:rPr lang="en-US" altLang="en-US" sz="4000"/>
              <a:t>но</a:t>
            </a:r>
            <a:r>
              <a:rPr lang="en-US" altLang="ru-RU" sz="4000"/>
              <a:t> </a:t>
            </a:r>
            <a:r>
              <a:rPr lang="en-US" altLang="en-US" sz="4000"/>
              <a:t>это</a:t>
            </a:r>
            <a:r>
              <a:rPr lang="en-US" altLang="ru-RU" sz="4000"/>
              <a:t> </a:t>
            </a:r>
            <a:r>
              <a:rPr lang="en-US" altLang="en-US" sz="4000"/>
              <a:t>часто</a:t>
            </a:r>
            <a:r>
              <a:rPr lang="en-US" altLang="ru-RU" sz="4000"/>
              <a:t> </a:t>
            </a:r>
            <a:r>
              <a:rPr lang="en-US" altLang="en-US" sz="4000"/>
              <a:t>платно</a:t>
            </a:r>
            <a:r>
              <a:rPr lang="en-US" altLang="ru-RU" sz="4000"/>
              <a:t>, </a:t>
            </a:r>
            <a:r>
              <a:rPr lang="en-US" altLang="en-US" sz="4000"/>
              <a:t>медленно</a:t>
            </a:r>
            <a:r>
              <a:rPr lang="en-US" altLang="ru-RU" sz="4000"/>
              <a:t> </a:t>
            </a:r>
            <a:r>
              <a:rPr lang="en-US" altLang="en-US" sz="4000"/>
              <a:t>и</a:t>
            </a:r>
            <a:r>
              <a:rPr lang="en-US" altLang="ru-RU" sz="4000"/>
              <a:t> </a:t>
            </a:r>
            <a:r>
              <a:rPr lang="en-US" altLang="en-US" sz="4000"/>
              <a:t>ограничено</a:t>
            </a:r>
            <a:r>
              <a:rPr lang="en-US" altLang="ru-RU" sz="4000"/>
              <a:t> </a:t>
            </a:r>
            <a:r>
              <a:rPr lang="en-US" altLang="en-US" sz="4000"/>
              <a:t>по</a:t>
            </a:r>
            <a:r>
              <a:rPr lang="en-US" altLang="ru-RU" sz="4000"/>
              <a:t> </a:t>
            </a:r>
            <a:r>
              <a:rPr lang="en-US" altLang="en-US" sz="4000"/>
              <a:t>количеству</a:t>
            </a:r>
            <a:r>
              <a:rPr lang="en-US" altLang="ru-RU" sz="4000"/>
              <a:t> </a:t>
            </a:r>
            <a:r>
              <a:rPr lang="en-US" altLang="en-US" sz="4000"/>
              <a:t>треков</a:t>
            </a:r>
            <a:r>
              <a:rPr lang="en-US" altLang="ru-RU" sz="4000"/>
              <a:t>. </a:t>
            </a:r>
            <a:r>
              <a:rPr lang="en-US" altLang="en-US" sz="4000"/>
              <a:t>Боты</a:t>
            </a:r>
            <a:r>
              <a:rPr lang="en-US" altLang="ru-RU" sz="4000"/>
              <a:t> </a:t>
            </a:r>
            <a:r>
              <a:rPr lang="en-US" altLang="en-US" sz="4000"/>
              <a:t>в</a:t>
            </a:r>
            <a:r>
              <a:rPr lang="en-US" altLang="ru-RU" sz="4000"/>
              <a:t> Telegram, </a:t>
            </a:r>
            <a:r>
              <a:rPr lang="en-US" altLang="en-US" sz="4000"/>
              <a:t>такие</a:t>
            </a:r>
            <a:r>
              <a:rPr lang="en-US" altLang="ru-RU" sz="4000"/>
              <a:t> </a:t>
            </a:r>
            <a:r>
              <a:rPr lang="en-US" altLang="en-US" sz="4000"/>
              <a:t>как</a:t>
            </a:r>
            <a:r>
              <a:rPr lang="en-US" altLang="ru-RU" sz="4000"/>
              <a:t> musicdownloaderbot, </a:t>
            </a:r>
            <a:r>
              <a:rPr lang="en-US" altLang="en-US" sz="4000"/>
              <a:t>дают</a:t>
            </a:r>
            <a:r>
              <a:rPr lang="en-US" altLang="ru-RU" sz="4000"/>
              <a:t> </a:t>
            </a:r>
            <a:r>
              <a:rPr lang="en-US" altLang="en-US" sz="4000"/>
              <a:t>доступ</a:t>
            </a:r>
            <a:r>
              <a:rPr lang="en-US" altLang="ru-RU" sz="4000"/>
              <a:t> </a:t>
            </a:r>
            <a:r>
              <a:rPr lang="en-US" altLang="en-US" sz="4000"/>
              <a:t>к</a:t>
            </a:r>
            <a:r>
              <a:rPr lang="en-US" altLang="ru-RU" sz="4000"/>
              <a:t> </a:t>
            </a:r>
            <a:r>
              <a:rPr lang="en-US" altLang="en-US" sz="4000"/>
              <a:t>музыке</a:t>
            </a:r>
            <a:r>
              <a:rPr lang="en-US" altLang="ru-RU" sz="4000"/>
              <a:t>, </a:t>
            </a:r>
            <a:r>
              <a:rPr lang="en-US" altLang="en-US" sz="4000"/>
              <a:t>но</a:t>
            </a:r>
            <a:r>
              <a:rPr lang="en-US" altLang="ru-RU" sz="4000"/>
              <a:t> </a:t>
            </a:r>
            <a:r>
              <a:rPr lang="en-US" altLang="en-US" sz="4000"/>
              <a:t>ориентированы</a:t>
            </a:r>
            <a:r>
              <a:rPr lang="en-US" altLang="ru-RU" sz="4000"/>
              <a:t> </a:t>
            </a:r>
            <a:r>
              <a:rPr lang="en-US" altLang="en-US" sz="4000"/>
              <a:t>на</a:t>
            </a:r>
            <a:r>
              <a:rPr lang="en-US" altLang="ru-RU" sz="4000"/>
              <a:t> </a:t>
            </a:r>
            <a:r>
              <a:rPr lang="en-US" altLang="en-US" sz="4000"/>
              <a:t>загрузку</a:t>
            </a:r>
            <a:r>
              <a:rPr lang="en-US" altLang="ru-RU" sz="4000"/>
              <a:t> </a:t>
            </a:r>
            <a:r>
              <a:rPr lang="en-US" altLang="en-US" sz="4000"/>
              <a:t>треков</a:t>
            </a:r>
            <a:r>
              <a:rPr lang="en-US" altLang="ru-RU" sz="4000"/>
              <a:t>, </a:t>
            </a:r>
            <a:r>
              <a:rPr lang="en-US" altLang="en-US" sz="4000"/>
              <a:t>а</a:t>
            </a:r>
            <a:r>
              <a:rPr lang="en-US" altLang="ru-RU" sz="4000"/>
              <a:t> </a:t>
            </a:r>
            <a:r>
              <a:rPr lang="en-US" altLang="en-US" sz="4000"/>
              <a:t>не</a:t>
            </a:r>
            <a:r>
              <a:rPr lang="en-US" altLang="ru-RU" sz="4000"/>
              <a:t> </a:t>
            </a:r>
            <a:r>
              <a:rPr lang="en-US" altLang="en-US" sz="4000"/>
              <a:t>на</a:t>
            </a:r>
            <a:r>
              <a:rPr lang="en-US" altLang="ru-RU" sz="4000"/>
              <a:t> </a:t>
            </a:r>
            <a:r>
              <a:rPr lang="en-US" altLang="en-US" sz="4000"/>
              <a:t>управление</a:t>
            </a:r>
            <a:r>
              <a:rPr lang="en-US" altLang="ru-RU" sz="4000"/>
              <a:t> </a:t>
            </a:r>
            <a:r>
              <a:rPr lang="en-US" altLang="en-US" sz="4000"/>
              <a:t>плейлистами</a:t>
            </a:r>
            <a:r>
              <a:rPr lang="en-US" altLang="ru-RU" sz="4000"/>
              <a:t>, </a:t>
            </a:r>
            <a:r>
              <a:rPr lang="en-US" altLang="en-US" sz="4000"/>
              <a:t>с</a:t>
            </a:r>
            <a:r>
              <a:rPr lang="en-US" altLang="ru-RU" sz="4000"/>
              <a:t> </a:t>
            </a:r>
            <a:r>
              <a:rPr lang="en-US" altLang="en-US" sz="4000"/>
              <a:t>ограничениями</a:t>
            </a:r>
            <a:r>
              <a:rPr lang="en-US" altLang="ru-RU" sz="4000"/>
              <a:t> </a:t>
            </a:r>
            <a:r>
              <a:rPr lang="en-US" altLang="en-US" sz="4000"/>
              <a:t>по</a:t>
            </a:r>
            <a:r>
              <a:rPr lang="en-US" altLang="ru-RU" sz="4000"/>
              <a:t> </a:t>
            </a:r>
            <a:r>
              <a:rPr lang="en-US" altLang="en-US" sz="4000"/>
              <a:t>скорости</a:t>
            </a:r>
            <a:r>
              <a:rPr lang="en-US" altLang="ru-RU" sz="4000"/>
              <a:t> </a:t>
            </a:r>
            <a:r>
              <a:rPr lang="en-US" altLang="en-US" sz="4000"/>
              <a:t>и</a:t>
            </a:r>
            <a:r>
              <a:rPr lang="en-US" altLang="ru-RU" sz="4000"/>
              <a:t> </a:t>
            </a:r>
            <a:r>
              <a:rPr lang="en-US" altLang="en-US" sz="4000"/>
              <a:t>качеству</a:t>
            </a:r>
            <a:r>
              <a:rPr lang="en-US" altLang="ru-RU" sz="4000"/>
              <a:t>. </a:t>
            </a:r>
            <a:r>
              <a:rPr lang="en-US" altLang="en-US" sz="4000"/>
              <a:t>Универсальные</a:t>
            </a:r>
            <a:r>
              <a:rPr lang="en-US" altLang="ru-RU" sz="4000"/>
              <a:t> </a:t>
            </a:r>
            <a:r>
              <a:rPr lang="en-US" altLang="en-US" sz="4000"/>
              <a:t>платформы</a:t>
            </a:r>
            <a:r>
              <a:rPr lang="en-US" altLang="ru-RU" sz="4000"/>
              <a:t>, </a:t>
            </a:r>
            <a:r>
              <a:rPr lang="en-US" altLang="en-US" sz="4000"/>
              <a:t>такие</a:t>
            </a:r>
            <a:r>
              <a:rPr lang="en-US" altLang="ru-RU" sz="4000"/>
              <a:t> </a:t>
            </a:r>
            <a:r>
              <a:rPr lang="en-US" altLang="en-US" sz="4000"/>
              <a:t>как</a:t>
            </a:r>
            <a:r>
              <a:rPr lang="en-US" altLang="ru-RU" sz="4000"/>
              <a:t> YouTube Music, </a:t>
            </a:r>
            <a:r>
              <a:rPr lang="en-US" altLang="en-US" sz="4000"/>
              <a:t>пытаются</a:t>
            </a:r>
            <a:r>
              <a:rPr lang="en-US" altLang="ru-RU" sz="4000"/>
              <a:t> </a:t>
            </a:r>
            <a:r>
              <a:rPr lang="en-US" altLang="en-US" sz="4000"/>
              <a:t>объединить</a:t>
            </a:r>
            <a:r>
              <a:rPr lang="en-US" altLang="ru-RU" sz="4000"/>
              <a:t> </a:t>
            </a:r>
            <a:r>
              <a:rPr lang="en-US" altLang="en-US" sz="4000"/>
              <a:t>контент</a:t>
            </a:r>
            <a:r>
              <a:rPr lang="en-US" altLang="ru-RU" sz="4000"/>
              <a:t> </a:t>
            </a:r>
            <a:r>
              <a:rPr lang="en-US" altLang="en-US" sz="4000"/>
              <a:t>из</a:t>
            </a:r>
            <a:r>
              <a:rPr lang="en-US" altLang="ru-RU" sz="4000"/>
              <a:t> </a:t>
            </a:r>
            <a:r>
              <a:rPr lang="en-US" altLang="en-US" sz="4000"/>
              <a:t>разных</a:t>
            </a:r>
            <a:r>
              <a:rPr lang="en-US" altLang="ru-RU" sz="4000"/>
              <a:t> </a:t>
            </a:r>
            <a:r>
              <a:rPr lang="en-US" altLang="en-US" sz="4000"/>
              <a:t>источников</a:t>
            </a:r>
            <a:r>
              <a:rPr lang="en-US" altLang="ru-RU" sz="4000"/>
              <a:t>, </a:t>
            </a:r>
            <a:r>
              <a:rPr lang="en-US" altLang="en-US" sz="4000"/>
              <a:t>включая</a:t>
            </a:r>
            <a:r>
              <a:rPr lang="en-US" altLang="ru-RU" sz="4000"/>
              <a:t> </a:t>
            </a:r>
            <a:r>
              <a:rPr lang="en-US" altLang="en-US" sz="4000"/>
              <a:t>локальные</a:t>
            </a:r>
            <a:r>
              <a:rPr lang="en-US" altLang="ru-RU" sz="4000"/>
              <a:t> </a:t>
            </a:r>
            <a:r>
              <a:rPr lang="en-US" altLang="en-US" sz="4000"/>
              <a:t>файлы</a:t>
            </a:r>
            <a:r>
              <a:rPr lang="en-US" altLang="ru-RU" sz="4000"/>
              <a:t> </a:t>
            </a:r>
            <a:r>
              <a:rPr lang="en-US" altLang="en-US" sz="4000"/>
              <a:t>и</a:t>
            </a:r>
            <a:r>
              <a:rPr lang="en-US" altLang="ru-RU" sz="4000"/>
              <a:t> </a:t>
            </a:r>
            <a:r>
              <a:rPr lang="en-US" altLang="en-US" sz="4000"/>
              <a:t>стриминговые</a:t>
            </a:r>
            <a:r>
              <a:rPr lang="en-US" altLang="ru-RU" sz="4000"/>
              <a:t> </a:t>
            </a:r>
            <a:r>
              <a:rPr lang="en-US" altLang="en-US" sz="4000"/>
              <a:t>сервисы</a:t>
            </a:r>
            <a:r>
              <a:rPr lang="en-US" altLang="ru-RU" sz="4000"/>
              <a:t>, </a:t>
            </a:r>
            <a:r>
              <a:rPr lang="en-US" altLang="en-US" sz="4000"/>
              <a:t>но</a:t>
            </a:r>
            <a:r>
              <a:rPr lang="en-US" altLang="ru-RU" sz="4000"/>
              <a:t> </a:t>
            </a:r>
            <a:r>
              <a:rPr lang="en-US" altLang="en-US" sz="4000"/>
              <a:t>требуют</a:t>
            </a:r>
            <a:r>
              <a:rPr lang="en-US" altLang="ru-RU" sz="4000"/>
              <a:t> </a:t>
            </a:r>
            <a:r>
              <a:rPr lang="en-US" altLang="en-US" sz="4000"/>
              <a:t>переключения</a:t>
            </a:r>
            <a:r>
              <a:rPr lang="en-US" altLang="ru-RU" sz="4000"/>
              <a:t> </a:t>
            </a:r>
            <a:r>
              <a:rPr lang="en-US" altLang="en-US" sz="4000"/>
              <a:t>между</a:t>
            </a:r>
            <a:r>
              <a:rPr lang="en-US" altLang="ru-RU" sz="4000"/>
              <a:t> </a:t>
            </a:r>
            <a:r>
              <a:rPr lang="en-US" altLang="en-US" sz="4000"/>
              <a:t>приложениями</a:t>
            </a:r>
            <a:r>
              <a:rPr lang="en-US" altLang="ru-RU" sz="4000"/>
              <a:t>. Spotify </a:t>
            </a:r>
            <a:r>
              <a:rPr lang="en-US" altLang="en-US" sz="4000"/>
              <a:t>и</a:t>
            </a:r>
            <a:r>
              <a:rPr lang="en-US" altLang="ru-RU" sz="4000"/>
              <a:t> </a:t>
            </a:r>
            <a:r>
              <a:rPr lang="en-US" altLang="en-US" sz="4000"/>
              <a:t>другие</a:t>
            </a:r>
            <a:r>
              <a:rPr lang="en-US" altLang="ru-RU" sz="4000"/>
              <a:t> </a:t>
            </a:r>
            <a:r>
              <a:rPr lang="en-US" altLang="en-US" sz="4000"/>
              <a:t>используют</a:t>
            </a:r>
            <a:r>
              <a:rPr lang="en-US" altLang="ru-RU" sz="4000"/>
              <a:t> </a:t>
            </a:r>
            <a:r>
              <a:rPr lang="en-US" altLang="en-US" sz="4000"/>
              <a:t>алгоритмы</a:t>
            </a:r>
            <a:r>
              <a:rPr lang="en-US" altLang="ru-RU" sz="4000"/>
              <a:t> </a:t>
            </a:r>
            <a:r>
              <a:rPr lang="en-US" altLang="en-US" sz="4000"/>
              <a:t>для</a:t>
            </a:r>
            <a:r>
              <a:rPr lang="en-US" altLang="ru-RU" sz="4000"/>
              <a:t> </a:t>
            </a:r>
            <a:r>
              <a:rPr lang="en-US" altLang="en-US" sz="4000"/>
              <a:t>рекомендаций</a:t>
            </a:r>
            <a:r>
              <a:rPr lang="en-US" altLang="ru-RU" sz="4000"/>
              <a:t>, </a:t>
            </a:r>
            <a:r>
              <a:rPr lang="en-US" altLang="en-US" sz="4000"/>
              <a:t>но</a:t>
            </a:r>
            <a:r>
              <a:rPr lang="en-US" altLang="ru-RU" sz="4000"/>
              <a:t> </a:t>
            </a:r>
            <a:r>
              <a:rPr lang="en-US" altLang="en-US" sz="4000"/>
              <a:t>ограничены</a:t>
            </a:r>
            <a:r>
              <a:rPr lang="en-US" altLang="ru-RU" sz="4000"/>
              <a:t> </a:t>
            </a:r>
            <a:r>
              <a:rPr lang="en-US" altLang="en-US" sz="4000"/>
              <a:t>своей</a:t>
            </a:r>
            <a:r>
              <a:rPr lang="en-US" altLang="ru-RU" sz="4000"/>
              <a:t> </a:t>
            </a:r>
            <a:r>
              <a:rPr lang="en-US" altLang="en-US" sz="4000"/>
              <a:t>экосистемой</a:t>
            </a:r>
            <a:r>
              <a:rPr lang="en-US" altLang="ru-RU" sz="4000"/>
              <a:t>.</a:t>
            </a:r>
            <a:endParaRPr lang="en-US" altLang="ru-RU" sz="4000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13871575" y="2587625"/>
            <a:ext cx="10062845" cy="10852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0919" y="7195061"/>
            <a:ext cx="6530041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endParaRPr lang="en-US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  <a:p>
            <a:endParaRPr 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6" name="TITLE"/>
          <p:cNvSpPr txBox="1"/>
          <p:nvPr/>
        </p:nvSpPr>
        <p:spPr>
          <a:xfrm>
            <a:off x="1150620" y="911860"/>
            <a:ext cx="20134580" cy="171577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altLang="en-US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Сравнение с конкуренами</a:t>
            </a:r>
            <a:endParaRPr lang="ru-RU" alt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736600" y="2278380"/>
          <a:ext cx="21911310" cy="11521440"/>
        </p:xfrm>
        <a:graphic>
          <a:graphicData uri="http://schemas.openxmlformats.org/drawingml/2006/table">
            <a:tbl>
              <a:tblPr/>
              <a:tblGrid>
                <a:gridCol w="3651885"/>
                <a:gridCol w="3651885"/>
                <a:gridCol w="3651885"/>
                <a:gridCol w="3651885"/>
                <a:gridCol w="3651885"/>
                <a:gridCol w="3651885"/>
              </a:tblGrid>
              <a:tr h="1086485">
                <a:tc>
                  <a:txBody>
                    <a:bodyPr/>
                    <a:p>
                      <a:r>
                        <a:rPr sz="3600"/>
                        <a:t>Критерий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TuneBot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Soundliz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TuneMyMusic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MusConv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musicdownloaderbot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1) </a:t>
                      </a:r>
                      <a:r>
                        <a:rPr sz="3600"/>
                        <a:t>Широкая поддержка платформ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2)</a:t>
                      </a:r>
                      <a:r>
                        <a:rPr sz="3600"/>
                        <a:t>Многофункциональность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97280">
                <a:tc>
                  <a:txBody>
                    <a:bodyPr/>
                    <a:p>
                      <a:r>
                        <a:rPr lang="ru-RU" sz="3600"/>
                        <a:t>3) </a:t>
                      </a:r>
                      <a:r>
                        <a:rPr sz="3600"/>
                        <a:t>Простой интерфейс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 (Telegram)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 (Telegram)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4) </a:t>
                      </a:r>
                      <a:r>
                        <a:rPr sz="3600"/>
                        <a:t>Поддержка локальных файлов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5) </a:t>
                      </a:r>
                      <a:r>
                        <a:rPr sz="3600"/>
                        <a:t>Ограниченная база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6) </a:t>
                      </a:r>
                      <a:r>
                        <a:rPr sz="3600"/>
                        <a:t>Медленная скорость переноса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7) </a:t>
                      </a:r>
                      <a:r>
                        <a:rPr sz="3600"/>
                        <a:t>Ограничение функций редактирования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8) </a:t>
                      </a:r>
                      <a:r>
                        <a:rPr lang="en-US" altLang="en-US" sz="3600"/>
                        <a:t>Все</a:t>
                      </a:r>
                      <a:r>
                        <a:rPr lang="en-US" altLang="ru-RU" sz="3600"/>
                        <a:t>-</a:t>
                      </a:r>
                      <a:r>
                        <a:rPr lang="en-US" altLang="en-US" sz="3600"/>
                        <a:t>интерфейс</a:t>
                      </a:r>
                      <a:r>
                        <a:rPr lang="en-US" altLang="ru-RU" sz="3600"/>
                        <a:t> </a:t>
                      </a:r>
                      <a:r>
                        <a:rPr lang="en-US" altLang="en-US" sz="3600"/>
                        <a:t>без</a:t>
                      </a:r>
                      <a:r>
                        <a:rPr lang="en-US" altLang="ru-RU" sz="3600"/>
                        <a:t> </a:t>
                      </a:r>
                      <a:r>
                        <a:rPr lang="en-US" altLang="en-US" sz="3600"/>
                        <a:t>нативных</a:t>
                      </a:r>
                      <a:r>
                        <a:rPr lang="en-US" altLang="ru-RU" sz="3600"/>
                        <a:t> </a:t>
                      </a:r>
                      <a:r>
                        <a:rPr lang="en-US" altLang="en-US" sz="3600"/>
                        <a:t>приложений</a:t>
                      </a:r>
                      <a:endParaRPr lang="en-US" altLang="en-US"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 (Telegram)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 (Telegram)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15104745" y="1711432"/>
            <a:ext cx="9272948" cy="11779060"/>
          </a:xfrm>
          <a:prstGeom prst="round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0" y="1313815"/>
            <a:ext cx="10550525" cy="12176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sz="2700" b="1" dirty="0">
                <a:latin typeface="Montserrat Medium" panose="00000600000000000000" pitchFamily="2" charset="-52"/>
              </a:rPr>
              <a:t>Проблема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1: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пользователи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могут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найти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все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нужные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треки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одной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платформе</a:t>
            </a:r>
            <a:endParaRPr lang="en-US" altLang="en-US" sz="2700" b="1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ru-RU" sz="2700" dirty="0">
                <a:latin typeface="Montserrat Medium" panose="00000600000000000000" pitchFamily="2" charset="-52"/>
              </a:rPr>
              <a:t>TuneBot </a:t>
            </a:r>
            <a:r>
              <a:rPr lang="en-US" altLang="en-US" sz="2700" dirty="0">
                <a:latin typeface="Montserrat Medium" panose="00000600000000000000" pitchFamily="2" charset="-52"/>
              </a:rPr>
              <a:t>импортирует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плейлисты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из</a:t>
            </a:r>
            <a:r>
              <a:rPr lang="en-US" altLang="ru-RU" sz="2700" dirty="0">
                <a:latin typeface="Montserrat Medium" panose="00000600000000000000" pitchFamily="2" charset="-52"/>
              </a:rPr>
              <a:t> Spotify, </a:t>
            </a:r>
            <a:r>
              <a:rPr lang="en-US" altLang="en-US" sz="2700" dirty="0">
                <a:latin typeface="Montserrat Medium" panose="00000600000000000000" pitchFamily="2" charset="-52"/>
              </a:rPr>
              <a:t>Яндекс</a:t>
            </a:r>
            <a:r>
              <a:rPr lang="en-US" altLang="ru-RU" sz="2700" dirty="0">
                <a:latin typeface="Montserrat Medium" panose="00000600000000000000" pitchFamily="2" charset="-52"/>
              </a:rPr>
              <a:t>.</a:t>
            </a:r>
            <a:r>
              <a:rPr lang="en-US" altLang="en-US" sz="2700" dirty="0">
                <a:latin typeface="Montserrat Medium" panose="00000600000000000000" pitchFamily="2" charset="-52"/>
              </a:rPr>
              <a:t>Музыки</a:t>
            </a:r>
            <a:r>
              <a:rPr lang="en-US" altLang="ru-RU" sz="2700" dirty="0">
                <a:latin typeface="Montserrat Medium" panose="00000600000000000000" pitchFamily="2" charset="-52"/>
              </a:rPr>
              <a:t>, Apple Music </a:t>
            </a:r>
            <a:r>
              <a:rPr lang="en-US" altLang="en-US" sz="2700" dirty="0">
                <a:latin typeface="Montserrat Medium" panose="00000600000000000000" pitchFamily="2" charset="-52"/>
              </a:rPr>
              <a:t>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др</a:t>
            </a:r>
            <a:r>
              <a:rPr lang="en-US" altLang="ru-RU" sz="2700" dirty="0">
                <a:latin typeface="Montserrat Medium" panose="00000600000000000000" pitchFamily="2" charset="-52"/>
              </a:rPr>
              <a:t>. </a:t>
            </a:r>
            <a:r>
              <a:rPr lang="en-US" altLang="en-US" sz="2700" dirty="0">
                <a:latin typeface="Montserrat Medium" panose="00000600000000000000" pitchFamily="2" charset="-52"/>
              </a:rPr>
              <a:t>через</a:t>
            </a:r>
            <a:r>
              <a:rPr lang="en-US" altLang="ru-RU" sz="2700" dirty="0">
                <a:latin typeface="Montserrat Medium" panose="00000600000000000000" pitchFamily="2" charset="-52"/>
              </a:rPr>
              <a:t> API, </a:t>
            </a:r>
            <a:r>
              <a:rPr lang="en-US" altLang="en-US" sz="2700" dirty="0">
                <a:latin typeface="Montserrat Medium" panose="00000600000000000000" pitchFamily="2" charset="-52"/>
              </a:rPr>
              <a:t>объединяя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в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единую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библиотеку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в</a:t>
            </a:r>
            <a:r>
              <a:rPr lang="en-US" altLang="ru-RU" sz="2700" dirty="0">
                <a:latin typeface="Montserrat Medium" panose="00000600000000000000" pitchFamily="2" charset="-52"/>
              </a:rPr>
              <a:t> Telegram.</a:t>
            </a:r>
            <a:endParaRPr lang="en-US" altLang="ru-RU" sz="2700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en-US" sz="2700" b="1" dirty="0">
                <a:latin typeface="Montserrat Medium" panose="00000600000000000000" pitchFamily="2" charset="-52"/>
              </a:rPr>
              <a:t>Проблема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2: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Единый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простой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интерфейс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Telegram</a:t>
            </a:r>
            <a:endParaRPr lang="en-US" altLang="ru-RU" sz="2700" b="1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ru-RU" sz="2700" dirty="0">
                <a:latin typeface="Montserrat Medium" panose="00000600000000000000" pitchFamily="2" charset="-52"/>
              </a:rPr>
              <a:t>TuneBot </a:t>
            </a:r>
            <a:r>
              <a:rPr lang="en-US" altLang="en-US" sz="2700" dirty="0">
                <a:latin typeface="Montserrat Medium" panose="00000600000000000000" pitchFamily="2" charset="-52"/>
              </a:rPr>
              <a:t>предлагает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удобный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интерфейс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в</a:t>
            </a:r>
            <a:r>
              <a:rPr lang="en-US" altLang="ru-RU" sz="2700" dirty="0">
                <a:latin typeface="Montserrat Medium" panose="00000600000000000000" pitchFamily="2" charset="-52"/>
              </a:rPr>
              <a:t> Telegram </a:t>
            </a:r>
            <a:r>
              <a:rPr lang="en-US" altLang="en-US" sz="2700" dirty="0">
                <a:latin typeface="Montserrat Medium" panose="00000600000000000000" pitchFamily="2" charset="-52"/>
              </a:rPr>
              <a:t>для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управления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плейлистами</a:t>
            </a:r>
            <a:r>
              <a:rPr lang="en-US" altLang="ru-RU" sz="2700" dirty="0">
                <a:latin typeface="Montserrat Medium" panose="00000600000000000000" pitchFamily="2" charset="-52"/>
              </a:rPr>
              <a:t>: </a:t>
            </a:r>
            <a:r>
              <a:rPr lang="en-US" altLang="en-US" sz="2700" dirty="0">
                <a:latin typeface="Montserrat Medium" panose="00000600000000000000" pitchFamily="2" charset="-52"/>
              </a:rPr>
              <a:t>просмотр</a:t>
            </a:r>
            <a:r>
              <a:rPr lang="en-US" altLang="ru-RU" sz="2700" dirty="0">
                <a:latin typeface="Montserrat Medium" panose="00000600000000000000" pitchFamily="2" charset="-52"/>
              </a:rPr>
              <a:t>, </a:t>
            </a:r>
            <a:r>
              <a:rPr lang="en-US" altLang="en-US" sz="2700" dirty="0">
                <a:latin typeface="Montserrat Medium" panose="00000600000000000000" pitchFamily="2" charset="-52"/>
              </a:rPr>
              <a:t>воспроизведение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публикация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без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переключения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между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приложениями</a:t>
            </a:r>
            <a:r>
              <a:rPr lang="en-US" altLang="ru-RU" sz="2700" dirty="0">
                <a:latin typeface="Montserrat Medium" panose="00000600000000000000" pitchFamily="2" charset="-52"/>
              </a:rPr>
              <a:t>.</a:t>
            </a:r>
            <a:endParaRPr lang="en-US" altLang="ru-RU" sz="2700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en-US" sz="2700" b="1" dirty="0">
                <a:latin typeface="Montserrat Medium" panose="00000600000000000000" pitchFamily="2" charset="-52"/>
              </a:rPr>
              <a:t>Проблема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3: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Низкое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качество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звука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или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несоответствие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треков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ожиданиям</a:t>
            </a:r>
            <a:endParaRPr lang="en-US" altLang="en-US" sz="2700" b="1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ru-RU" sz="2700" dirty="0">
                <a:latin typeface="Montserrat Medium" panose="00000600000000000000" pitchFamily="2" charset="-52"/>
              </a:rPr>
              <a:t>TuneBot </a:t>
            </a:r>
            <a:r>
              <a:rPr lang="en-US" altLang="en-US" sz="2700" dirty="0">
                <a:latin typeface="Montserrat Medium" panose="00000600000000000000" pitchFamily="2" charset="-52"/>
              </a:rPr>
              <a:t>обеспечивает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оригинальное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качество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треков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через</a:t>
            </a:r>
            <a:r>
              <a:rPr lang="en-US" altLang="ru-RU" sz="2700" dirty="0">
                <a:latin typeface="Montserrat Medium" panose="00000600000000000000" pitchFamily="2" charset="-52"/>
              </a:rPr>
              <a:t> API </a:t>
            </a:r>
            <a:r>
              <a:rPr lang="en-US" altLang="en-US" sz="2700" dirty="0">
                <a:latin typeface="Montserrat Medium" panose="00000600000000000000" pitchFamily="2" charset="-52"/>
              </a:rPr>
              <a:t>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планирует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добавить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фильтры</a:t>
            </a:r>
            <a:r>
              <a:rPr lang="en-US" altLang="ru-RU" sz="2700" dirty="0">
                <a:latin typeface="Montserrat Medium" panose="00000600000000000000" pitchFamily="2" charset="-52"/>
              </a:rPr>
              <a:t>/</a:t>
            </a:r>
            <a:r>
              <a:rPr lang="en-US" altLang="en-US" sz="2700" dirty="0">
                <a:latin typeface="Montserrat Medium" panose="00000600000000000000" pitchFamily="2" charset="-52"/>
              </a:rPr>
              <a:t>рекомендации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по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жанрам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или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настроению</a:t>
            </a:r>
            <a:r>
              <a:rPr lang="en-US" altLang="ru-RU" sz="2700" dirty="0">
                <a:latin typeface="Montserrat Medium" panose="00000600000000000000" pitchFamily="2" charset="-52"/>
              </a:rPr>
              <a:t>.</a:t>
            </a:r>
            <a:endParaRPr lang="en-US" altLang="ru-RU" sz="2700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en-US" sz="2700" b="1" dirty="0">
                <a:latin typeface="Montserrat Medium" panose="00000600000000000000" pitchFamily="2" charset="-52"/>
              </a:rPr>
              <a:t>Проблема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4: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Поиск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платный</a:t>
            </a:r>
            <a:r>
              <a:rPr lang="en-US" altLang="ru-RU" sz="2700" b="1" dirty="0">
                <a:latin typeface="Montserrat Medium" panose="00000600000000000000" pitchFamily="2" charset="-52"/>
              </a:rPr>
              <a:t>,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доступ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к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новинкам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медленный</a:t>
            </a:r>
            <a:endParaRPr lang="en-US" altLang="en-US" sz="2700" b="1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ru-RU" sz="2700" dirty="0">
                <a:latin typeface="Montserrat Medium" panose="00000600000000000000" pitchFamily="2" charset="-52"/>
              </a:rPr>
              <a:t>TuneBot </a:t>
            </a:r>
            <a:r>
              <a:rPr lang="en-US" altLang="en-US" sz="2700" dirty="0">
                <a:latin typeface="Montserrat Medium" panose="00000600000000000000" pitchFamily="2" charset="-52"/>
              </a:rPr>
              <a:t>упрощает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поиск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с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помощью</a:t>
            </a:r>
            <a:r>
              <a:rPr lang="ru-RU" altLang="en-US" sz="2700" dirty="0">
                <a:latin typeface="Montserrat Medium" panose="00000600000000000000" pitchFamily="2" charset="-52"/>
              </a:rPr>
              <a:t> одной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команды</a:t>
            </a:r>
            <a:r>
              <a:rPr lang="ru-RU" altLang="en-US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на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всех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платформах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уведомляет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о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новых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треках</a:t>
            </a:r>
            <a:r>
              <a:rPr lang="en-US" altLang="ru-RU" sz="2700" dirty="0">
                <a:latin typeface="Montserrat Medium" panose="00000600000000000000" pitchFamily="2" charset="-52"/>
              </a:rPr>
              <a:t>/</a:t>
            </a:r>
            <a:r>
              <a:rPr lang="en-US" altLang="en-US" sz="2700" dirty="0">
                <a:latin typeface="Montserrat Medium" panose="00000600000000000000" pitchFamily="2" charset="-52"/>
              </a:rPr>
              <a:t>плейлистах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для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мгновенного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доступа</a:t>
            </a:r>
            <a:r>
              <a:rPr lang="en-US" altLang="ru-RU" sz="2700" dirty="0">
                <a:latin typeface="Montserrat Medium" panose="00000600000000000000" pitchFamily="2" charset="-52"/>
              </a:rPr>
              <a:t>.</a:t>
            </a:r>
            <a:endParaRPr lang="en-US" altLang="ru-RU" sz="2700" dirty="0">
              <a:latin typeface="Montserrat Medium" panose="00000600000000000000" pitchFamily="2" charset="-52"/>
            </a:endParaRPr>
          </a:p>
        </p:txBody>
      </p:sp>
      <p:sp>
        <p:nvSpPr>
          <p:cNvPr id="15" name="TITLE"/>
          <p:cNvSpPr txBox="1"/>
          <p:nvPr/>
        </p:nvSpPr>
        <p:spPr>
          <a:xfrm>
            <a:off x="0" y="-6120"/>
            <a:ext cx="10508615" cy="1717393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Наше решение</a:t>
            </a:r>
            <a:endParaRPr 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15104745" y="1711432"/>
            <a:ext cx="9272948" cy="11779060"/>
          </a:xfrm>
          <a:prstGeom prst="round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47980" y="3458210"/>
            <a:ext cx="9314815" cy="100901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sz="3400" dirty="0">
                <a:latin typeface="Montserrat Medium" panose="00000600000000000000" pitchFamily="2" charset="-52"/>
              </a:rPr>
              <a:t>Пользователи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всё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чаще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распределяют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музыку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между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разными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стримингами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ru-RU" altLang="en-US" sz="3400" dirty="0">
                <a:latin typeface="Montserrat Medium" panose="00000600000000000000" pitchFamily="2" charset="-52"/>
              </a:rPr>
              <a:t>платформами,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что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приводит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к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неудобству</a:t>
            </a:r>
            <a:r>
              <a:rPr lang="en-US" altLang="ru-RU" sz="3400" dirty="0">
                <a:latin typeface="Montserrat Medium" panose="00000600000000000000" pitchFamily="2" charset="-52"/>
              </a:rPr>
              <a:t>: </a:t>
            </a:r>
            <a:r>
              <a:rPr lang="en-US" altLang="en-US" sz="3400" dirty="0">
                <a:latin typeface="Montserrat Medium" panose="00000600000000000000" pitchFamily="2" charset="-52"/>
              </a:rPr>
              <a:t>треки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разбросаны</a:t>
            </a:r>
            <a:r>
              <a:rPr lang="en-US" altLang="ru-RU" sz="3400" dirty="0">
                <a:latin typeface="Montserrat Medium" panose="00000600000000000000" pitchFamily="2" charset="-52"/>
              </a:rPr>
              <a:t>, </a:t>
            </a:r>
            <a:r>
              <a:rPr lang="en-US" altLang="en-US" sz="3400" dirty="0">
                <a:latin typeface="Montserrat Medium" panose="00000600000000000000" pitchFamily="2" charset="-52"/>
              </a:rPr>
              <a:t>приходится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переключаться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между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приложениями</a:t>
            </a:r>
            <a:r>
              <a:rPr lang="en-US" altLang="ru-RU" sz="3400" dirty="0">
                <a:latin typeface="Montserrat Medium" panose="00000600000000000000" pitchFamily="2" charset="-52"/>
              </a:rPr>
              <a:t>. Telegram </a:t>
            </a:r>
            <a:r>
              <a:rPr lang="en-US" altLang="en-US" sz="3400" dirty="0">
                <a:latin typeface="Montserrat Medium" panose="00000600000000000000" pitchFamily="2" charset="-52"/>
              </a:rPr>
              <a:t>стал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центром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цифровой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жизни</a:t>
            </a:r>
            <a:r>
              <a:rPr lang="en-US" altLang="ru-RU" sz="3400" dirty="0">
                <a:latin typeface="Montserrat Medium" panose="00000600000000000000" pitchFamily="2" charset="-52"/>
              </a:rPr>
              <a:t>, </a:t>
            </a:r>
            <a:r>
              <a:rPr lang="en-US" altLang="en-US" sz="3400" dirty="0">
                <a:latin typeface="Montserrat Medium" panose="00000600000000000000" pitchFamily="2" charset="-52"/>
              </a:rPr>
              <a:t>но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в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нём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нет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единого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музыкального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решения</a:t>
            </a:r>
            <a:r>
              <a:rPr lang="en-US" altLang="ru-RU" sz="3400" dirty="0">
                <a:latin typeface="Montserrat Medium" panose="00000600000000000000" pitchFamily="2" charset="-52"/>
              </a:rPr>
              <a:t>. </a:t>
            </a:r>
            <a:r>
              <a:rPr lang="en-US" altLang="en-US" sz="3400" dirty="0">
                <a:latin typeface="Montserrat Medium" panose="00000600000000000000" pitchFamily="2" charset="-52"/>
              </a:rPr>
              <a:t>Требуется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инструмент</a:t>
            </a:r>
            <a:r>
              <a:rPr lang="en-US" altLang="ru-RU" sz="3400" dirty="0">
                <a:latin typeface="Montserrat Medium" panose="00000600000000000000" pitchFamily="2" charset="-52"/>
              </a:rPr>
              <a:t>, </a:t>
            </a:r>
            <a:r>
              <a:rPr lang="en-US" altLang="en-US" sz="3400" dirty="0">
                <a:latin typeface="Montserrat Medium" panose="00000600000000000000" pitchFamily="2" charset="-52"/>
              </a:rPr>
              <a:t>который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объединит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музыку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из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разных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сервисов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в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одном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удобном</a:t>
            </a:r>
            <a:r>
              <a:rPr lang="en-US" altLang="ru-RU" sz="3400" dirty="0">
                <a:latin typeface="Montserrat Medium" panose="00000600000000000000" pitchFamily="2" charset="-52"/>
              </a:rPr>
              <a:t> </a:t>
            </a:r>
            <a:r>
              <a:rPr lang="en-US" altLang="en-US" sz="3400" dirty="0">
                <a:latin typeface="Montserrat Medium" panose="00000600000000000000" pitchFamily="2" charset="-52"/>
              </a:rPr>
              <a:t>интерфейсе</a:t>
            </a:r>
            <a:r>
              <a:rPr lang="en-US" altLang="ru-RU" sz="3400" dirty="0">
                <a:latin typeface="Montserrat Medium" panose="00000600000000000000" pitchFamily="2" charset="-52"/>
              </a:rPr>
              <a:t>.</a:t>
            </a:r>
            <a:endParaRPr lang="en-US" altLang="ru-RU" sz="3400" dirty="0">
              <a:latin typeface="Montserrat Medium" panose="00000600000000000000" pitchFamily="2" charset="-52"/>
            </a:endParaRPr>
          </a:p>
        </p:txBody>
      </p:sp>
      <p:sp>
        <p:nvSpPr>
          <p:cNvPr id="15" name="TITLE"/>
          <p:cNvSpPr txBox="1"/>
          <p:nvPr/>
        </p:nvSpPr>
        <p:spPr>
          <a:xfrm>
            <a:off x="327025" y="-52"/>
            <a:ext cx="10508615" cy="334073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altLang="en-US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Актуальность проблемы</a:t>
            </a:r>
            <a:endParaRPr lang="ru-RU" alt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50" y="2013871"/>
            <a:ext cx="9147125" cy="9179220"/>
          </a:xfrm>
          <a:prstGeom prst="roundRect">
            <a:avLst/>
          </a:prstGeom>
          <a:blipFill dpi="0" rotWithShape="1"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55;p13"/>
          <p:cNvSpPr txBox="1"/>
          <p:nvPr/>
        </p:nvSpPr>
        <p:spPr>
          <a:xfrm>
            <a:off x="12336893" y="4083328"/>
            <a:ext cx="10212102" cy="18472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Молодёжь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студенты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(16–25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лет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):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Социально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активные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пользователи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Telegram,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хотят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бесплатный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доступ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делиться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музыкой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с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друзьями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6" name="Google Shape;55;p13"/>
          <p:cNvSpPr txBox="1"/>
          <p:nvPr/>
        </p:nvSpPr>
        <p:spPr>
          <a:xfrm>
            <a:off x="12336893" y="7076119"/>
            <a:ext cx="10212102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Меломаны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(18–35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лет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):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Ценят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качество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ищут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редкие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треки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хотят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слушать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всё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в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одном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месте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8" name="Google Shape;55;p13"/>
          <p:cNvSpPr txBox="1"/>
          <p:nvPr/>
        </p:nvSpPr>
        <p:spPr>
          <a:xfrm>
            <a:off x="12336893" y="10055694"/>
            <a:ext cx="10212102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Русскоязычные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из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СНГ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(16–35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лет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):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Фанаты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музыки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ищут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локализацию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и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удобство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в</a:t>
            </a:r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Telegram.</a:t>
            </a:r>
            <a:endParaRPr lang="en-US" alt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" name="CuadroTexto 17"/>
          <p:cNvSpPr txBox="1"/>
          <p:nvPr/>
        </p:nvSpPr>
        <p:spPr>
          <a:xfrm>
            <a:off x="9891412" y="3379119"/>
            <a:ext cx="2123441" cy="229171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1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es-SV" sz="13000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1</a:t>
            </a:r>
            <a:endParaRPr lang="es-SV" sz="13000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7" name="CuadroTexto 17"/>
          <p:cNvSpPr txBox="1"/>
          <p:nvPr/>
        </p:nvSpPr>
        <p:spPr>
          <a:xfrm>
            <a:off x="9712960" y="6468123"/>
            <a:ext cx="2301893" cy="229171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1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es-SV" sz="13000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2</a:t>
            </a:r>
            <a:endParaRPr lang="es-SV" sz="13000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9" name="CuadroTexto 17"/>
          <p:cNvSpPr txBox="1"/>
          <p:nvPr/>
        </p:nvSpPr>
        <p:spPr>
          <a:xfrm>
            <a:off x="9712960" y="9557677"/>
            <a:ext cx="2301893" cy="229171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1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es-SV" sz="13000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3</a:t>
            </a:r>
            <a:endParaRPr lang="es-SV" sz="13000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0" name="TITLE"/>
          <p:cNvSpPr txBox="1"/>
          <p:nvPr/>
        </p:nvSpPr>
        <p:spPr>
          <a:xfrm>
            <a:off x="9891412" y="674782"/>
            <a:ext cx="13776990" cy="1615314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8800" b="1" spc="300">
                <a:solidFill>
                  <a:schemeClr val="bg2"/>
                </a:solidFill>
                <a:latin typeface="Poppins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Целевая аудитория</a:t>
            </a:r>
            <a:endParaRPr 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547225" y="7804667"/>
            <a:ext cx="5008316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Тимлид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47225" y="6722659"/>
            <a:ext cx="5008316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Рыбаченко Михаил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" name="TITLE"/>
          <p:cNvSpPr txBox="1"/>
          <p:nvPr/>
        </p:nvSpPr>
        <p:spPr>
          <a:xfrm>
            <a:off x="8394028" y="399148"/>
            <a:ext cx="800293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Наша команда</a:t>
            </a:r>
            <a:endParaRPr lang="en-US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61268" y="7805083"/>
            <a:ext cx="5008316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Участник интенсива</a:t>
            </a:r>
            <a:endParaRPr 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43133" y="6707200"/>
            <a:ext cx="5008316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Теличко Никита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96886" y="7804667"/>
            <a:ext cx="5008316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Наставник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551191" y="6722659"/>
            <a:ext cx="5008316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Музафаров Айдер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689568" y="6203926"/>
            <a:ext cx="5008316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endParaRPr 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2" name="Изображение 1" descr="free-icon-person-106432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8015" y="1845945"/>
            <a:ext cx="4876800" cy="4876800"/>
          </a:xfrm>
          <a:prstGeom prst="rect">
            <a:avLst/>
          </a:prstGeom>
        </p:spPr>
      </p:pic>
      <p:pic>
        <p:nvPicPr>
          <p:cNvPr id="3" name="Изображение 2" descr="free-icon-person-106432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0775" y="1608455"/>
            <a:ext cx="4876800" cy="4876800"/>
          </a:xfrm>
          <a:prstGeom prst="rect">
            <a:avLst/>
          </a:prstGeom>
        </p:spPr>
      </p:pic>
      <p:pic>
        <p:nvPicPr>
          <p:cNvPr id="4" name="Изображение 3" descr="free-icon-person-106432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255" y="1830705"/>
            <a:ext cx="48768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0826" y="4884271"/>
            <a:ext cx="11666854" cy="275152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96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Спасибо за внимание</a:t>
            </a:r>
            <a:endParaRPr lang="en-US" sz="9600" b="1" dirty="0">
              <a:solidFill>
                <a:srgbClr val="2C1E06"/>
              </a:solidFill>
              <a:latin typeface="Montserrat Medium" panose="00000600000000000000" pitchFamily="2" charset="-52"/>
              <a:ea typeface="Open Sans ExtraBold" pitchFamily="2" charset="0"/>
              <a:cs typeface="Poppins" pitchFamily="2" charset="77"/>
            </a:endParaRPr>
          </a:p>
        </p:txBody>
      </p:sp>
      <p:sp>
        <p:nvSpPr>
          <p:cNvPr id="6" name="Rectangle: Rounded Corners 4"/>
          <p:cNvSpPr/>
          <p:nvPr/>
        </p:nvSpPr>
        <p:spPr>
          <a:xfrm>
            <a:off x="14586634" y="1360324"/>
            <a:ext cx="11443286" cy="11116156"/>
          </a:xfrm>
          <a:prstGeom prst="roundRect">
            <a:avLst/>
          </a:prstGeom>
          <a:blipFill dpi="0" rotWithShape="1"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1725*769"/>
  <p:tag name="TABLE_ENDDRAG_RECT" val="59*210*1725*769"/>
</p:tagLst>
</file>

<file path=ppt/theme/theme1.xml><?xml version="1.0" encoding="utf-8"?>
<a:theme xmlns:a="http://schemas.openxmlformats.org/drawingml/2006/main" name="Default Theme">
  <a:themeElements>
    <a:clrScheme name="[DW3280] Flash Cannon Corporate Strategy Report Pr">
      <a:dk1>
        <a:srgbClr val="000000"/>
      </a:dk1>
      <a:lt1>
        <a:srgbClr val="FFFFFF"/>
      </a:lt1>
      <a:dk2>
        <a:srgbClr val="000000"/>
      </a:dk2>
      <a:lt2>
        <a:srgbClr val="99D1F4"/>
      </a:lt2>
      <a:accent1>
        <a:srgbClr val="000000"/>
      </a:accent1>
      <a:accent2>
        <a:srgbClr val="99D1F4"/>
      </a:accent2>
      <a:accent3>
        <a:srgbClr val="000000"/>
      </a:accent3>
      <a:accent4>
        <a:srgbClr val="FFFFFF"/>
      </a:accent4>
      <a:accent5>
        <a:srgbClr val="99D1F4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3307</Words>
  <Application>WPS Presentation</Application>
  <PresentationFormat>Произвольный</PresentationFormat>
  <Paragraphs>191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SimSun</vt:lpstr>
      <vt:lpstr>Wingdings</vt:lpstr>
      <vt:lpstr>Heebo</vt:lpstr>
      <vt:lpstr>Segoe Print</vt:lpstr>
      <vt:lpstr>Open Sans Light</vt:lpstr>
      <vt:lpstr>Times New Roman</vt:lpstr>
      <vt:lpstr>Open Sans</vt:lpstr>
      <vt:lpstr>Montserrat</vt:lpstr>
      <vt:lpstr>Montserrat Medium</vt:lpstr>
      <vt:lpstr>Heebo Medium</vt:lpstr>
      <vt:lpstr>Arimo</vt:lpstr>
      <vt:lpstr>Open Sans ExtraBold</vt:lpstr>
      <vt:lpstr>Poppins</vt:lpstr>
      <vt:lpstr>Calibri</vt:lpstr>
      <vt:lpstr>Microsoft YaHei</vt:lpstr>
      <vt:lpstr>Arial Unicode MS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Karina Hernández</dc:creator>
  <dc:subject>Templates</dc:subject>
  <cp:lastModifiedBy>AQUARIUS</cp:lastModifiedBy>
  <cp:revision>9958</cp:revision>
  <cp:lastPrinted>2019-09-18T23:04:00Z</cp:lastPrinted>
  <dcterms:created xsi:type="dcterms:W3CDTF">2014-11-12T21:47:00Z</dcterms:created>
  <dcterms:modified xsi:type="dcterms:W3CDTF">2025-05-24T06:25:11Z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0399C244F54340EBBA8E37DAFCF907A0_12</vt:lpwstr>
  </property>
  <property fmtid="{D5CDD505-2E9C-101B-9397-08002B2CF9AE}" pid="3" name="KSOProductBuildVer">
    <vt:lpwstr>1049-12.2.0.21179</vt:lpwstr>
  </property>
</Properties>
</file>