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211D80-2E89-4507-817C-AC02EEAB05CB}">
  <a:tblStyle styleId="{BD211D80-2E89-4507-817C-AC02EEAB05C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Relationship Id="rId4" Type="http://schemas.openxmlformats.org/officeDocument/2006/relationships/image" Target="../media/image3.jpg"/><Relationship Id="rId5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.me/ksenchikM" TargetMode="External"/><Relationship Id="rId4" Type="http://schemas.openxmlformats.org/officeDocument/2006/relationships/hyperlink" Target="https://vk.com/k.murtuzalieva" TargetMode="External"/><Relationship Id="rId5" Type="http://schemas.openxmlformats.org/officeDocument/2006/relationships/image" Target="../media/image18.png"/><Relationship Id="rId6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title"/>
          </p:nvPr>
        </p:nvSpPr>
        <p:spPr>
          <a:xfrm>
            <a:off x="124725" y="1257875"/>
            <a:ext cx="4987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100">
                <a:solidFill>
                  <a:schemeClr val="dk1"/>
                </a:solidFill>
              </a:rPr>
              <a:t>Календарь-оповещений Рамадан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000">
                <a:solidFill>
                  <a:schemeClr val="dk1"/>
                </a:solidFill>
              </a:rPr>
              <a:t>“Be Muslim”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316243" y="2202456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Рамадан - тренировка управления своей жизнью.</a:t>
            </a:r>
            <a:endParaRPr/>
          </a:p>
        </p:txBody>
      </p:sp>
      <p:sp>
        <p:nvSpPr>
          <p:cNvPr id="108" name="Google Shape;108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7831" y="397820"/>
            <a:ext cx="1322961" cy="302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24900" y="1027225"/>
            <a:ext cx="2832601" cy="411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456825" y="1883074"/>
            <a:ext cx="6153300" cy="13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5040"/>
              <a:buNone/>
            </a:pPr>
            <a:r>
              <a:rPr lang="ru" sz="1442">
                <a:latin typeface="Times New Roman"/>
                <a:ea typeface="Times New Roman"/>
                <a:cs typeface="Times New Roman"/>
                <a:sym typeface="Times New Roman"/>
              </a:rPr>
              <a:t>Актуальность проекта “Календарь-оповещений Рамадан” заключается в том, что многим пользователям трудно отслеживать все важные моменты соблюдения поста, такие как восход/заход солнце и т.д., пользователи нуждаются в сервисе, который будет легкий в использовании, экономить время и удобное в использовании. Также сервис поможет контролировать и оптимизировать свои действия.</a:t>
            </a:r>
            <a:endParaRPr sz="1442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" sz="3000" u="none" cap="none" strike="noStrik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ПРОЕКТА</a:t>
            </a:r>
            <a:endParaRPr i="0" sz="3000" u="none" cap="none" strike="noStrike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Сегмент 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Верующие: подписываются на сервис, для удобства различными данными, такими как молитвы, компас, питание и тд.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Сегмент В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Для тех кто недавно принял веру.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1413067" y="1217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1413068" y="743806"/>
            <a:ext cx="6568200" cy="44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132C40"/>
                </a:solidFill>
              </a:rPr>
              <a:t>Календарь-оповещений Рамадан имеет свои уникальные проблемы и вызовы, связанные с определением начала и окончания месяца Рамадан, а также с учетом географических и культурных различий. Вот некоторые из наиболее распространенных проблем, связанных с календарем-оповещения Рамадан:</a:t>
            </a:r>
            <a:endParaRPr sz="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413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ru" sz="800">
                <a:solidFill>
                  <a:srgbClr val="132C40"/>
                </a:solidFill>
              </a:rPr>
              <a:t>Определение начала месяца Рамадан: Определение точной даты начала Рамадана основано на наблюдении за луной и может различаться в разных странах и сообществах. Это может вызвать конфликты и разногласия при определении даты начала поста.</a:t>
            </a:r>
            <a:endParaRPr sz="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413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ru" sz="800">
                <a:solidFill>
                  <a:srgbClr val="132C40"/>
                </a:solidFill>
              </a:rPr>
              <a:t>Различия между календарями: Мусульманский календарь основан на лунном цикле, в то время как большинство гражданских календарей основаны на солнечных циклах. Это приводит к постоянному изменению даты начала Рамадана в гражданском календаре, что может создавать неудобства для организации мероприятий и событий.</a:t>
            </a:r>
            <a:endParaRPr sz="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413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ru" sz="800">
                <a:solidFill>
                  <a:srgbClr val="132C40"/>
                </a:solidFill>
              </a:rPr>
              <a:t>Различия в интерпретации: Существуют разные методы и критерии для определения даты начала Рамадана. Различные исламские общины и организации могут использовать разные методы, что может вызвать разногласия и недопонимание.</a:t>
            </a:r>
            <a:endParaRPr sz="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413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ru" sz="800">
                <a:solidFill>
                  <a:srgbClr val="132C40"/>
                </a:solidFill>
              </a:rPr>
              <a:t>Технические проблемы: Календари-оповещения Рамадан должны учитывать лунные фазы, временные зоны и географические координаты, чтобы предоставить точные уведомления. Технические сбои или недоразумения могут привести к неверным оповещениям.</a:t>
            </a:r>
            <a:endParaRPr sz="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-2413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ru" sz="800">
                <a:solidFill>
                  <a:srgbClr val="132C40"/>
                </a:solidFill>
              </a:rPr>
              <a:t>Соблюдение поста: Отсутствие точных данных о начале Рамадана может затруднить мусульманам соблюдение поста, поскольку они должны воздерживаться от еды и питья с рассвета до заката каждый день в течение месяца.</a:t>
            </a:r>
            <a:endParaRPr sz="800"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132C40"/>
                </a:solidFill>
              </a:rPr>
              <a:t>Для решения этих проблем необходимо сотрудничество и координация между различными мусульманскими организациями, а также использование современных технологий и астрономических расчетов для более точного определения даты начала Рамадана. Кроме того, важно соблюдать толерантность и уважение к различным методам и интерпретациям при определении этой даты.</a:t>
            </a:r>
            <a:endParaRPr sz="8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743" y="50826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1440017" y="2182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530793" y="797856"/>
            <a:ext cx="7993200" cy="46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7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</a:rPr>
              <a:t>Для улучшения календаря-оповещений Рамадан и решения связанных с ним проблем можно предпринять следующие шаги: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150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Глобальная координация: Мусульманские организации и ученые должны работать вместе для разработки глобальной системы координации определения начала Рамадана. Это может включать в себя создание международного комитета для наблюдения за луной и утверждения календарей.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Научные расчеты: Использование астрономических расчетов для определения начала Рамадана может уменьшить разногласия и обеспечить более точные даты. Современные технологии позволяют предсказывать лунные фазы с большой точностью.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Стандартизация методов: Мусульманские организации могут работать над стандартизацией методов определения начала Рамадана. Это поможет уменьшить разнообразие интерпретаций и методов.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Технологические решения: Разработка приложений и онлайн-сервисов, которые учитывают лунные фазы, географические координаты и временные зоны, может предоставить точные календари-оповещения для мусульман во всем мире.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Образование и информирование: Проведение образовательных программ и информационных кампаний, чтобы уведомить мусульман о методах определения начала Рамадана и важности соблюдения традиций.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Диалог и уважение: Важно поддерживать открытый диалог между различными мусульманскими сообществами и уважать различные традиции и интерпретации. Это поможет уменьшить конфликты и недоразумения.</a:t>
            </a:r>
            <a:endParaRPr sz="1000">
              <a:solidFill>
                <a:srgbClr val="132C4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AutoNum type="arabicPeriod"/>
            </a:pPr>
            <a:r>
              <a:rPr lang="ru" sz="1000">
                <a:solidFill>
                  <a:srgbClr val="132C40"/>
                </a:solidFill>
              </a:rPr>
              <a:t>Политическая поддержка: Государственные органы могут поддерживать усилия по решению этих проблем, обеспечивая правовую и инфраструктурную поддержку для проведения наблюдений за луной и определения даты начала Рамадана.</a:t>
            </a:r>
            <a:endParaRPr sz="10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7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132C40"/>
                </a:solidFill>
              </a:rPr>
              <a:t>Совместные усилия и уважение к разнообразию помогут улучшить календарь-оповещений Рамадан и обеспечить более точное определение даты начала этого важного месяца для мусульманского сообщества.</a:t>
            </a:r>
            <a:endParaRPr sz="11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164094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96" y="23808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93632" y="1935700"/>
            <a:ext cx="51189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“BeMuslim”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людям экономить время на поиск нужной информации, связанные с религией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когда не могут проследить за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графиком начала/конца поста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правильным питанием, с уделением времени на молитвы и образовательные материалы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Веб-приложения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удовлетворенных клиенты и партнерство с сервисами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7" name="Google Shape;197;p31"/>
          <p:cNvSpPr txBox="1"/>
          <p:nvPr>
            <p:ph idx="1" type="body"/>
          </p:nvPr>
        </p:nvSpPr>
        <p:spPr>
          <a:xfrm>
            <a:off x="488952" y="2897081"/>
            <a:ext cx="799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B2С (Индивидуальные клиенты)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3700000 верующих мусульман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100 рублей - это 370000000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 А - 10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Сегмент В - 5 рублей (доля от предыдущей суммы) 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- 380000000 рублей (доля от доли)</a:t>
            </a:r>
            <a:endParaRPr/>
          </a:p>
        </p:txBody>
      </p:sp>
      <p:sp>
        <p:nvSpPr>
          <p:cNvPr id="198" name="Google Shape;198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500851" y="1109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457201" y="726053"/>
            <a:ext cx="7709400" cy="38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Календарь-оповещений Рамадан имеет несколько конкурентов и альтернативных источников информации, которые также предоставляют информацию о датах начала Рамадана. Некоторые из них включают: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900"/>
              <a:buFont typeface="Raleway"/>
              <a:buChar char="●"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Местные мечети и ученые: Многие мусульманские сообщества обращаются к местным мечетям и религиозным ученым для определения даты начала Рамадана. Эти источники могут предоставить локально адаптированные календари и оповещения.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900"/>
              <a:buFont typeface="Raleway"/>
              <a:buChar char="●"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Национальные религиозные организации: В разных странах существуют национальные религиозные организации, которые определяют даты начала Рамадана на основе наблюдений за луной и утверждают календари для мусульманских сообществ.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900"/>
              <a:buFont typeface="Raleway"/>
              <a:buChar char="●"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Онлайн-календари и приложения: Существуют различные онлайн-календари и мобильные приложения, предоставляющие информацию о датах начала Рамадана. Эти ресурсы могут использовать астрономические расчеты и данные для определения дат.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900"/>
              <a:buFont typeface="Raleway"/>
              <a:buChar char="●"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Телевизионные и радиостанции: Некоторые мусульманские телевизионные и радиостанции предоставляют информацию о начале Рамадана на своих программах и в новостях.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900"/>
              <a:buFont typeface="Raleway"/>
              <a:buChar char="●"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Международные исламские организации: Международные исламские организации, такие как Мусульманская лига, также могут определять даты Рамадана и предоставлять информацию об этом мировому мусульманскому сообществу.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Конкуренция между этими источниками может привести к разногласиям и различиям в определении даты начала Рамадана. Поэтому важно для мусульман соблюдать традиции своего сообщества и придерживаться решений, которые наиболее соответствуют их убеждениям и практикам.</a:t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32"/>
          <p:cNvSpPr txBox="1"/>
          <p:nvPr>
            <p:ph type="title"/>
          </p:nvPr>
        </p:nvSpPr>
        <p:spPr>
          <a:xfrm>
            <a:off x="500850" y="1109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574218" y="37396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 txBox="1"/>
          <p:nvPr>
            <p:ph type="title"/>
          </p:nvPr>
        </p:nvSpPr>
        <p:spPr>
          <a:xfrm>
            <a:off x="488942" y="34803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141293" y="122715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разрабатываем и предлагаем приложение для оповещения важной информации в пост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Разработка и внедрение такого приложения потребует инвестиции в размере 1000000 рублей.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приложение предназначено для </a:t>
            </a:r>
            <a:r>
              <a:rPr lang="ru"/>
              <a:t>верующих</a:t>
            </a:r>
            <a:r>
              <a:rPr lang="ru"/>
              <a:t> </a:t>
            </a:r>
            <a:r>
              <a:rPr lang="ru"/>
              <a:t>мусульман и для тех кто недавно принял веру</a:t>
            </a:r>
            <a:r>
              <a:rPr lang="ru"/>
              <a:t>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бизнес-модель основывается на следующих источниках дохода: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1. Реклама </a:t>
            </a:r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456818" y="2340281"/>
            <a:ext cx="79932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Провели анализ уже существующих предложений и выявили недостатки. В своем приложении мы это учтем и некоторые моменты доработаем в процессе реализации. 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3" name="Google Shape;243;p35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{BD211D80-2E89-4507-817C-AC02EEAB05CB}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Муртузалиева Ксения Нуратиновна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Жданов Дмитрий Владимирович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Голов Кирилл Андреевич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6" name="Google Shape;246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 b="0" l="0" r="11433" t="31553"/>
          <a:stretch/>
        </p:blipFill>
        <p:spPr>
          <a:xfrm>
            <a:off x="5478150" y="2156025"/>
            <a:ext cx="798500" cy="8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5"/>
          <p:cNvPicPr preferRelativeResize="0"/>
          <p:nvPr/>
        </p:nvPicPr>
        <p:blipFill rotWithShape="1">
          <a:blip r:embed="rId4">
            <a:alphaModFix/>
          </a:blip>
          <a:srcRect b="0" l="0" r="6437" t="0"/>
          <a:stretch/>
        </p:blipFill>
        <p:spPr>
          <a:xfrm>
            <a:off x="5478150" y="1302625"/>
            <a:ext cx="798500" cy="8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5"/>
          <p:cNvPicPr preferRelativeResize="0"/>
          <p:nvPr/>
        </p:nvPicPr>
        <p:blipFill rotWithShape="1">
          <a:blip r:embed="rId5">
            <a:alphaModFix/>
          </a:blip>
          <a:srcRect b="26993" l="0" r="29348" t="23073"/>
          <a:stretch/>
        </p:blipFill>
        <p:spPr>
          <a:xfrm>
            <a:off x="5478150" y="3009425"/>
            <a:ext cx="798499" cy="85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{BD211D80-2E89-4507-817C-AC02EEAB05CB}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Изучение платформы, конкуретнов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 участники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Создание дизайн-макета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1 неделя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Жданов Дмитрий, Муртузалиева Ксения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Выбор инструментов разработки, начало разработки 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Все участники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Муртузалиева Ксения Нуратиновна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456822" y="282683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https://t.me/ksenchikM</a:t>
            </a:r>
            <a:endParaRPr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Ксения Муртузалиева (vk.com)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6" name="Google Shape;286;p37"/>
          <p:cNvPicPr preferRelativeResize="0"/>
          <p:nvPr/>
        </p:nvPicPr>
        <p:blipFill rotWithShape="1">
          <a:blip r:embed="rId6">
            <a:alphaModFix/>
          </a:blip>
          <a:srcRect b="0" l="0" r="0" t="30656"/>
          <a:stretch/>
        </p:blipFill>
        <p:spPr>
          <a:xfrm>
            <a:off x="5047600" y="920225"/>
            <a:ext cx="3088750" cy="33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