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9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media/image1.png" ContentType="image/png"/>
  <Override PartName="/ppt/media/image2.jpeg" ContentType="image/jpeg"/>
  <Override PartName="/ppt/media/image8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svg" ContentType="image/svg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slide4.xml" ContentType="application/vnd.openxmlformats-officedocument.presentationml.slide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</p:sldMasterIdLst>
  <p:sldIdLst>
    <p:sldId id="256" r:id="rId11"/>
    <p:sldId id="257" r:id="rId12"/>
    <p:sldId id="258" r:id="rId13"/>
    <p:sldId id="259" r:id="rId14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" Target="slides/slide1.xml"/><Relationship Id="rId12" Type="http://schemas.openxmlformats.org/officeDocument/2006/relationships/slide" Target="slides/slide2.xml"/><Relationship Id="rId13" Type="http://schemas.openxmlformats.org/officeDocument/2006/relationships/slide" Target="slides/slide3.xml"/><Relationship Id="rId14" Type="http://schemas.openxmlformats.org/officeDocument/2006/relationships/slide" Target="slides/slide4.xml"/><Relationship Id="rId1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94C82655-912D-4D04-ACB8-709E97777343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trike="noStrike" u="non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14A5744-E1ED-486A-BCCB-159F9C983FE6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trike="noStrike" u="non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46B5197-E34D-470E-8990-E39F2030D741}" type="slidenum">
              <a:t>&lt;#&gt;</a:t>
            </a:fld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trike="noStrike" u="non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600EBB5D-A621-441C-89AB-D98E07A31BB5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trike="noStrike" u="non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5B01D83-C4AF-495E-8ABA-CC6CB76814A2}" type="slidenum">
              <a:t>&lt;#&gt;</a:t>
            </a:fld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trike="noStrike" u="non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14F470BF-A148-4325-8A09-FDC077C6E6D8}" type="slidenum">
              <a:t>&lt;#&gt;</a:t>
            </a:fld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trike="noStrike" u="non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9C13A748-C710-4AAC-BB6B-37FAFCB045F2}" type="slidenum">
              <a:t>&lt;#&gt;</a:t>
            </a:fld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trike="noStrike" u="non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2B6C6BC7-00E3-4D20-B681-94851953F4D4}" type="slidenum">
              <a:t>&lt;#&gt;</a:t>
            </a:fld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trike="noStrike" u="non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1CB281F8-31B1-40AB-909E-931A3183DB72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2.jpe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6000" strike="noStrike" u="none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Текст заголовка</a:t>
            </a:r>
            <a:endParaRPr b="0" lang="ru-RU" sz="6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t">
            <a:noAutofit/>
          </a:bodyPr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1</a:t>
            </a:r>
            <a:endParaRPr b="0" lang="ru-RU" sz="2400" strike="noStrike" u="none">
              <a:solidFill>
                <a:srgbClr val="000000"/>
              </a:solidFill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2</a:t>
            </a:r>
            <a:endParaRPr b="0" lang="ru-RU" sz="2400" strike="noStrike" u="none">
              <a:solidFill>
                <a:srgbClr val="000000"/>
              </a:solidFill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3</a:t>
            </a:r>
            <a:endParaRPr b="0" lang="ru-RU" sz="2400" strike="noStrike" u="none">
              <a:solidFill>
                <a:srgbClr val="000000"/>
              </a:solidFill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4</a:t>
            </a:r>
            <a:endParaRPr b="0" lang="ru-RU" sz="2400" strike="noStrike" u="none">
              <a:solidFill>
                <a:srgbClr val="000000"/>
              </a:solidFill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5</a:t>
            </a:r>
            <a:endParaRPr b="0" lang="ru-RU" sz="2400" strike="noStrike" u="non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1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681AD0F-D35A-4621-83DA-A08D12E19B1C}" type="slidenum">
              <a: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3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Текст заголовка</a:t>
            </a: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trike="noStrike" u="non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1</a:t>
            </a:r>
            <a:endParaRPr b="0" lang="ru-RU" sz="2800" strike="noStrike" u="none">
              <a:solidFill>
                <a:srgbClr val="000000"/>
              </a:solidFill>
              <a:uFillTx/>
              <a:latin typeface="Calibri"/>
            </a:endParaRPr>
          </a:p>
          <a:p>
            <a:pPr lvl="1" marL="723960" indent="-26676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trike="noStrike" u="non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2</a:t>
            </a:r>
            <a:endParaRPr b="0" lang="ru-RU" sz="2800" strike="noStrike" u="none">
              <a:solidFill>
                <a:srgbClr val="000000"/>
              </a:solidFill>
              <a:uFillTx/>
              <a:latin typeface="Calibri"/>
            </a:endParaRPr>
          </a:p>
          <a:p>
            <a:pPr lvl="2" marL="1234440" indent="-32004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trike="noStrike" u="non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3</a:t>
            </a:r>
            <a:endParaRPr b="0" lang="ru-RU" sz="2800" strike="noStrike" u="none">
              <a:solidFill>
                <a:srgbClr val="000000"/>
              </a:solidFill>
              <a:uFillTx/>
              <a:latin typeface="Calibri"/>
            </a:endParaRPr>
          </a:p>
          <a:p>
            <a:pPr lvl="3" marL="1727280" indent="-35568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trike="noStrike" u="non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4</a:t>
            </a:r>
            <a:endParaRPr b="0" lang="ru-RU" sz="2800" strike="noStrike" u="none">
              <a:solidFill>
                <a:srgbClr val="000000"/>
              </a:solidFill>
              <a:uFillTx/>
              <a:latin typeface="Calibri"/>
            </a:endParaRPr>
          </a:p>
          <a:p>
            <a:pPr lvl="4" marL="2184480" indent="-35568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trike="noStrike" u="non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5</a:t>
            </a:r>
            <a:endParaRPr b="0" lang="ru-RU" sz="2800" strike="noStrike" u="non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D127E2AF-67D1-4D3C-9DC5-FB555EE31081}" type="slidenum">
              <a: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6000" strike="noStrike" u="none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Текст заголовка</a:t>
            </a:r>
            <a:endParaRPr b="0" lang="ru-RU" sz="6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Уровень текста 1</a:t>
            </a:r>
            <a:endParaRPr b="0" lang="ru-RU" sz="2400" strike="noStrike" u="none">
              <a:solidFill>
                <a:srgbClr val="000000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Уровень текста 2</a:t>
            </a:r>
            <a:endParaRPr b="0" lang="ru-RU" sz="2400" strike="noStrike" u="none">
              <a:solidFill>
                <a:srgbClr val="000000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Уровень текста 3</a:t>
            </a:r>
            <a:endParaRPr b="0" lang="ru-RU" sz="2400" strike="noStrike" u="none">
              <a:solidFill>
                <a:srgbClr val="000000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Уровень текста 4</a:t>
            </a:r>
            <a:endParaRPr b="0" lang="ru-RU" sz="2400" strike="noStrike" u="none">
              <a:solidFill>
                <a:srgbClr val="000000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Уровень текста 5</a:t>
            </a:r>
            <a:endParaRPr b="0" lang="ru-RU" sz="2400" strike="noStrike" u="non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sldNum" idx="3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DB52E4A0-D435-4B39-A787-E475E4D2E698}" type="slidenum">
              <a: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2"/>
          <p:cNvSpPr/>
          <p:nvPr/>
        </p:nvSpPr>
        <p:spPr>
          <a:xfrm>
            <a:off x="510840" y="1499400"/>
            <a:ext cx="6518520" cy="15537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4800" strike="noStrike" u="non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ЗАГОЛОВОК СЛАЙДА</a:t>
            </a:r>
            <a:endParaRPr b="0" lang="ru-RU" sz="4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" name="Текст 2"/>
          <p:cNvSpPr/>
          <p:nvPr/>
        </p:nvSpPr>
        <p:spPr>
          <a:xfrm>
            <a:off x="609120" y="3188520"/>
            <a:ext cx="4781880" cy="2040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к ответу! 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В целом, конечно, базовый вектор развития позволяет выполнить важные задания 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по разработке системы обучения кадров, соответствующей насущным потребностям 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" name="Текст 2"/>
          <p:cNvSpPr/>
          <p:nvPr/>
        </p:nvSpPr>
        <p:spPr>
          <a:xfrm>
            <a:off x="6945120" y="3175200"/>
            <a:ext cx="4345560" cy="11880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t">
            <a:spAutoFit/>
          </a:bodyPr>
          <a:p>
            <a:pPr marL="285840" indent="-285840" defTabSz="914400">
              <a:lnSpc>
                <a:spcPct val="100000"/>
              </a:lnSpc>
              <a:buClr>
                <a:srgbClr val="8f00ff"/>
              </a:buClr>
              <a:buFont typeface="Arial"/>
              <a:buChar char="•"/>
            </a:pPr>
            <a:r>
              <a:rPr b="0" lang="ru-RU" sz="1600" strike="noStrike" u="non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Плюсы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8f00ff"/>
              </a:buClr>
              <a:buFont typeface="Arial"/>
              <a:buChar char="•"/>
              <a:tabLst>
                <a:tab algn="l" pos="0"/>
              </a:tabLst>
            </a:pPr>
            <a:r>
              <a:rPr b="0" lang="ru-RU" sz="1600" strike="noStrike" u="non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Минусы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8f00ff"/>
              </a:buClr>
              <a:buFont typeface="Arial"/>
              <a:buChar char="•"/>
              <a:tabLst>
                <a:tab algn="l" pos="0"/>
              </a:tabLst>
            </a:pPr>
            <a:r>
              <a:rPr b="0" lang="ru-RU" sz="1600" strike="noStrike" u="non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Сомнительные моменты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" name="Прямоугольник 7"/>
          <p:cNvSpPr/>
          <p:nvPr/>
        </p:nvSpPr>
        <p:spPr>
          <a:xfrm>
            <a:off x="9478800" y="-9720"/>
            <a:ext cx="1857240" cy="1325880"/>
          </a:xfrm>
          <a:prstGeom prst="rect">
            <a:avLst/>
          </a:prstGeom>
          <a:solidFill>
            <a:srgbClr val="fcaf17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grpSp>
        <p:nvGrpSpPr>
          <p:cNvPr id="19" name="Прямоугольник 6"/>
          <p:cNvGrpSpPr/>
          <p:nvPr/>
        </p:nvGrpSpPr>
        <p:grpSpPr>
          <a:xfrm>
            <a:off x="9488520" y="6157440"/>
            <a:ext cx="2342880" cy="704880"/>
            <a:chOff x="9488520" y="6157440"/>
            <a:chExt cx="2342880" cy="704880"/>
          </a:xfrm>
        </p:grpSpPr>
        <p:sp>
          <p:nvSpPr>
            <p:cNvPr id="20" name="Прямоугольник"/>
            <p:cNvSpPr/>
            <p:nvPr/>
          </p:nvSpPr>
          <p:spPr>
            <a:xfrm>
              <a:off x="9488520" y="6157440"/>
              <a:ext cx="2342880" cy="704880"/>
            </a:xfrm>
            <a:prstGeom prst="rect">
              <a:avLst/>
            </a:prstGeom>
            <a:solidFill>
              <a:srgbClr val="8f00ff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800" strike="noStrike" u="non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21" name="НАЗВАНИЕ ДОКЛАДА"/>
            <p:cNvSpPr/>
            <p:nvPr/>
          </p:nvSpPr>
          <p:spPr>
            <a:xfrm>
              <a:off x="9534240" y="6342840"/>
              <a:ext cx="2251440" cy="3344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sp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0" lang="ru-RU" sz="1600" strike="noStrike" u="non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ДОКЛАДА</a:t>
              </a:r>
              <a:endParaRPr b="0" lang="ru-RU" sz="16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pic>
        <p:nvPicPr>
          <p:cNvPr id="22" name="Рисунок 9" descr="Рисунок 9"/>
          <p:cNvPicPr/>
          <p:nvPr/>
        </p:nvPicPr>
        <p:blipFill>
          <a:blip r:embed="rId2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grpSp>
        <p:nvGrpSpPr>
          <p:cNvPr id="23" name="Прямоугольник 16"/>
          <p:cNvGrpSpPr/>
          <p:nvPr/>
        </p:nvGrpSpPr>
        <p:grpSpPr>
          <a:xfrm>
            <a:off x="616680" y="6235200"/>
            <a:ext cx="668880" cy="624960"/>
            <a:chOff x="616680" y="6235200"/>
            <a:chExt cx="668880" cy="624960"/>
          </a:xfrm>
        </p:grpSpPr>
        <p:sp>
          <p:nvSpPr>
            <p:cNvPr id="24" name="Прямоугольник"/>
            <p:cNvSpPr/>
            <p:nvPr/>
          </p:nvSpPr>
          <p:spPr>
            <a:xfrm>
              <a:off x="616680" y="6235200"/>
              <a:ext cx="668880" cy="624960"/>
            </a:xfrm>
            <a:prstGeom prst="rect">
              <a:avLst/>
            </a:prstGeom>
            <a:solidFill>
              <a:srgbClr val="fd493d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800" strike="noStrike" u="non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25" name="3"/>
            <p:cNvSpPr/>
            <p:nvPr/>
          </p:nvSpPr>
          <p:spPr>
            <a:xfrm>
              <a:off x="662400" y="6365160"/>
              <a:ext cx="577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sp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0" lang="ru-RU" sz="1800" strike="noStrike" u="none">
                  <a:solidFill>
                    <a:srgbClr val="ffffff"/>
                  </a:solidFill>
                  <a:uFillTx/>
                  <a:latin typeface="Calibri"/>
                  <a:ea typeface="Calibri"/>
                </a:rPr>
                <a:t>3</a:t>
              </a:r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26" name="Прямоугольник 17"/>
          <p:cNvGrpSpPr/>
          <p:nvPr/>
        </p:nvGrpSpPr>
        <p:grpSpPr>
          <a:xfrm>
            <a:off x="629280" y="-2520"/>
            <a:ext cx="2729880" cy="506520"/>
            <a:chOff x="629280" y="-2520"/>
            <a:chExt cx="2729880" cy="506520"/>
          </a:xfrm>
        </p:grpSpPr>
        <p:sp>
          <p:nvSpPr>
            <p:cNvPr id="27" name="Прямоугольник"/>
            <p:cNvSpPr/>
            <p:nvPr/>
          </p:nvSpPr>
          <p:spPr>
            <a:xfrm>
              <a:off x="629280" y="-2520"/>
              <a:ext cx="2729880" cy="506520"/>
            </a:xfrm>
            <a:prstGeom prst="rect">
              <a:avLst/>
            </a:prstGeom>
            <a:solidFill>
              <a:srgbClr val="b5d8e1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800" strike="noStrike" u="none">
                <a:solidFill>
                  <a:srgbClr val="ffffff"/>
                </a:solidFill>
                <a:uFillTx/>
                <a:latin typeface="Gilroy-Light"/>
                <a:ea typeface="Gilroy-Light"/>
              </a:endParaRPr>
            </a:p>
          </p:txBody>
        </p:sp>
        <p:sp>
          <p:nvSpPr>
            <p:cNvPr id="28" name="НАЗВАНИЕ РАЗДЕЛА"/>
            <p:cNvSpPr/>
            <p:nvPr/>
          </p:nvSpPr>
          <p:spPr>
            <a:xfrm>
              <a:off x="675000" y="68400"/>
              <a:ext cx="2638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sp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0" lang="ru-RU" sz="1800" strike="noStrike" u="non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РАЗДЕЛА</a:t>
              </a:r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29" name="PlaceHolder 1"/>
          <p:cNvSpPr>
            <a:spLocks noGrp="1"/>
          </p:cNvSpPr>
          <p:nvPr>
            <p:ph type="sldNum" idx="4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91E923A-3F47-488B-9210-479F29B84FC1}" type="slidenum">
              <a: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1"/>
          <p:cNvSpPr/>
          <p:nvPr/>
        </p:nvSpPr>
        <p:spPr>
          <a:xfrm>
            <a:off x="5483160" y="0"/>
            <a:ext cx="6708240" cy="6872760"/>
          </a:xfrm>
          <a:prstGeom prst="rect">
            <a:avLst/>
          </a:prstGeom>
          <a:solidFill>
            <a:srgbClr val="b5d8e1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33" name="Текст 2"/>
          <p:cNvSpPr/>
          <p:nvPr/>
        </p:nvSpPr>
        <p:spPr>
          <a:xfrm>
            <a:off x="565920" y="1134000"/>
            <a:ext cx="3773520" cy="22852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4800" strike="noStrike" u="non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ЗАГОЛОВОК СЛАЙДА</a:t>
            </a:r>
            <a:endParaRPr b="0" lang="ru-RU" sz="4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4" name="Рисунок 9" descr="Рисунок 9"/>
          <p:cNvPicPr/>
          <p:nvPr/>
        </p:nvPicPr>
        <p:blipFill>
          <a:blip r:embed="rId2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sp>
        <p:nvSpPr>
          <p:cNvPr id="35" name="Текст 2"/>
          <p:cNvSpPr/>
          <p:nvPr/>
        </p:nvSpPr>
        <p:spPr>
          <a:xfrm>
            <a:off x="6249960" y="75240"/>
            <a:ext cx="759600" cy="19195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2000" strike="noStrike" u="non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1</a:t>
            </a:r>
            <a:endParaRPr b="0" lang="ru-RU" sz="1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" name="Текст 2"/>
          <p:cNvSpPr/>
          <p:nvPr/>
        </p:nvSpPr>
        <p:spPr>
          <a:xfrm>
            <a:off x="6141600" y="3012840"/>
            <a:ext cx="759600" cy="19195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2000" strike="noStrike" u="non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3</a:t>
            </a:r>
            <a:endParaRPr b="0" lang="ru-RU" sz="1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" name="Текст 2"/>
          <p:cNvSpPr/>
          <p:nvPr/>
        </p:nvSpPr>
        <p:spPr>
          <a:xfrm>
            <a:off x="9319680" y="1473480"/>
            <a:ext cx="759600" cy="19195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2000" strike="noStrike" u="non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2</a:t>
            </a:r>
            <a:endParaRPr b="0" lang="ru-RU" sz="1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8" name="Текст 2"/>
          <p:cNvSpPr/>
          <p:nvPr/>
        </p:nvSpPr>
        <p:spPr>
          <a:xfrm>
            <a:off x="9832680" y="3936240"/>
            <a:ext cx="759600" cy="19195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2000" strike="noStrike" u="non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4</a:t>
            </a:r>
            <a:endParaRPr b="0" lang="ru-RU" sz="1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" name="Текст 2"/>
          <p:cNvSpPr/>
          <p:nvPr/>
        </p:nvSpPr>
        <p:spPr>
          <a:xfrm>
            <a:off x="6207480" y="4738680"/>
            <a:ext cx="1564560" cy="822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" name="Текст 2"/>
          <p:cNvSpPr/>
          <p:nvPr/>
        </p:nvSpPr>
        <p:spPr>
          <a:xfrm>
            <a:off x="6297480" y="1736280"/>
            <a:ext cx="1564560" cy="822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" name="Текст 2"/>
          <p:cNvSpPr/>
          <p:nvPr/>
        </p:nvSpPr>
        <p:spPr>
          <a:xfrm>
            <a:off x="9353160" y="3153600"/>
            <a:ext cx="1564560" cy="822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2" name="Текст 2"/>
          <p:cNvSpPr/>
          <p:nvPr/>
        </p:nvSpPr>
        <p:spPr>
          <a:xfrm>
            <a:off x="9901440" y="5614560"/>
            <a:ext cx="1564560" cy="822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" name="Прямоугольник 7"/>
          <p:cNvSpPr/>
          <p:nvPr/>
        </p:nvSpPr>
        <p:spPr>
          <a:xfrm>
            <a:off x="9478800" y="-9720"/>
            <a:ext cx="1857240" cy="1325880"/>
          </a:xfrm>
          <a:prstGeom prst="rect">
            <a:avLst/>
          </a:prstGeom>
          <a:solidFill>
            <a:srgbClr val="fcaf17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pic>
        <p:nvPicPr>
          <p:cNvPr id="44" name="Рисунок 9" descr="Рисунок 9"/>
          <p:cNvPicPr/>
          <p:nvPr/>
        </p:nvPicPr>
        <p:blipFill>
          <a:blip r:embed="rId3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grpSp>
        <p:nvGrpSpPr>
          <p:cNvPr id="45" name="Прямоугольник 16"/>
          <p:cNvGrpSpPr/>
          <p:nvPr/>
        </p:nvGrpSpPr>
        <p:grpSpPr>
          <a:xfrm>
            <a:off x="616680" y="6235200"/>
            <a:ext cx="668880" cy="624960"/>
            <a:chOff x="616680" y="6235200"/>
            <a:chExt cx="668880" cy="624960"/>
          </a:xfrm>
        </p:grpSpPr>
        <p:sp>
          <p:nvSpPr>
            <p:cNvPr id="46" name="Прямоугольник"/>
            <p:cNvSpPr/>
            <p:nvPr/>
          </p:nvSpPr>
          <p:spPr>
            <a:xfrm>
              <a:off x="616680" y="6235200"/>
              <a:ext cx="668880" cy="624960"/>
            </a:xfrm>
            <a:prstGeom prst="rect">
              <a:avLst/>
            </a:prstGeom>
            <a:solidFill>
              <a:srgbClr val="a24ef7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800" strike="noStrike" u="non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47" name="6"/>
            <p:cNvSpPr/>
            <p:nvPr/>
          </p:nvSpPr>
          <p:spPr>
            <a:xfrm>
              <a:off x="662400" y="6365160"/>
              <a:ext cx="577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sp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0" lang="ru-RU" sz="1800" strike="noStrike" u="none">
                  <a:solidFill>
                    <a:srgbClr val="ffffff"/>
                  </a:solidFill>
                  <a:uFillTx/>
                  <a:latin typeface="Calibri"/>
                  <a:ea typeface="Calibri"/>
                </a:rPr>
                <a:t>6</a:t>
              </a:r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48" name="Прямоугольник 17"/>
          <p:cNvGrpSpPr/>
          <p:nvPr/>
        </p:nvGrpSpPr>
        <p:grpSpPr>
          <a:xfrm>
            <a:off x="629280" y="-2520"/>
            <a:ext cx="2729880" cy="506520"/>
            <a:chOff x="629280" y="-2520"/>
            <a:chExt cx="2729880" cy="506520"/>
          </a:xfrm>
        </p:grpSpPr>
        <p:sp>
          <p:nvSpPr>
            <p:cNvPr id="49" name="Прямоугольник"/>
            <p:cNvSpPr/>
            <p:nvPr/>
          </p:nvSpPr>
          <p:spPr>
            <a:xfrm>
              <a:off x="629280" y="-2520"/>
              <a:ext cx="2729880" cy="506520"/>
            </a:xfrm>
            <a:prstGeom prst="rect">
              <a:avLst/>
            </a:prstGeom>
            <a:solidFill>
              <a:srgbClr val="addae3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800" strike="noStrike" u="none">
                <a:solidFill>
                  <a:srgbClr val="ffffff"/>
                </a:solidFill>
                <a:uFillTx/>
                <a:latin typeface="Gilroy-Light"/>
                <a:ea typeface="Gilroy-Light"/>
              </a:endParaRPr>
            </a:p>
          </p:txBody>
        </p:sp>
        <p:sp>
          <p:nvSpPr>
            <p:cNvPr id="50" name="НАЗВАНИЕ РАЗДЕЛА"/>
            <p:cNvSpPr/>
            <p:nvPr/>
          </p:nvSpPr>
          <p:spPr>
            <a:xfrm>
              <a:off x="675000" y="68400"/>
              <a:ext cx="2638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sp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0" lang="ru-RU" sz="1800" strike="noStrike" u="non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РАЗДЕЛА</a:t>
              </a:r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51" name="Текст 2"/>
          <p:cNvSpPr/>
          <p:nvPr/>
        </p:nvSpPr>
        <p:spPr>
          <a:xfrm>
            <a:off x="609120" y="3188520"/>
            <a:ext cx="4781880" cy="2040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к ответу! 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В целом, конечно, базовый вектор развития позволяет выполнить важные задания 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по разработке системы обучения кадров, соответствующей насущным потребностям 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2" name="Соединительная линия уступом 2"/>
          <p:cNvSpPr/>
          <p:nvPr/>
        </p:nvSpPr>
        <p:spPr>
          <a:xfrm>
            <a:off x="7112160" y="1186920"/>
            <a:ext cx="2161800" cy="1323720"/>
          </a:xfrm>
          <a:custGeom>
            <a:avLst/>
            <a:gdLst>
              <a:gd name="textAreaLeft" fmla="*/ 0 w 2161800"/>
              <a:gd name="textAreaRight" fmla="*/ 2162160 w 2161800"/>
              <a:gd name="textAreaTop" fmla="*/ 0 h 1323720"/>
              <a:gd name="textAreaBottom" fmla="*/ 1324080 h 132372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>
            <a:solidFill>
              <a:srgbClr val="fcaf17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000000"/>
              </a:solidFill>
              <a:uFillTx/>
              <a:latin typeface="Calibri"/>
              <a:ea typeface="Calibri"/>
            </a:endParaRPr>
          </a:p>
        </p:txBody>
      </p:sp>
      <p:sp>
        <p:nvSpPr>
          <p:cNvPr id="53" name="Соединительная линия уступом 26"/>
          <p:cNvSpPr/>
          <p:nvPr/>
        </p:nvSpPr>
        <p:spPr>
          <a:xfrm flipV="1" rot="10800000">
            <a:off x="7298640" y="2879280"/>
            <a:ext cx="1828440" cy="1066320"/>
          </a:xfrm>
          <a:custGeom>
            <a:avLst/>
            <a:gdLst>
              <a:gd name="textAreaLeft" fmla="*/ 0 w 1828440"/>
              <a:gd name="textAreaRight" fmla="*/ 1828800 w 1828440"/>
              <a:gd name="textAreaTop" fmla="*/ 360 h 1066320"/>
              <a:gd name="textAreaBottom" fmla="*/ 1067040 h 106632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>
            <a:solidFill>
              <a:srgbClr val="fcaf17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000000"/>
              </a:solidFill>
              <a:uFillTx/>
              <a:latin typeface="Calibri"/>
              <a:ea typeface="Calibri"/>
            </a:endParaRPr>
          </a:p>
        </p:txBody>
      </p:sp>
      <p:sp>
        <p:nvSpPr>
          <p:cNvPr id="54" name="Соединительная линия уступом 29"/>
          <p:cNvSpPr/>
          <p:nvPr/>
        </p:nvSpPr>
        <p:spPr>
          <a:xfrm>
            <a:off x="7298280" y="4347000"/>
            <a:ext cx="2319480" cy="822240"/>
          </a:xfrm>
          <a:custGeom>
            <a:avLst/>
            <a:gdLst>
              <a:gd name="textAreaLeft" fmla="*/ 0 w 2319480"/>
              <a:gd name="textAreaRight" fmla="*/ 2319840 w 2319480"/>
              <a:gd name="textAreaTop" fmla="*/ 0 h 822240"/>
              <a:gd name="textAreaBottom" fmla="*/ 822600 h 82224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>
            <a:solidFill>
              <a:srgbClr val="fcaf17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000000"/>
              </a:solidFill>
              <a:uFillTx/>
              <a:latin typeface="Calibri"/>
              <a:ea typeface="Calibri"/>
            </a:endParaRPr>
          </a:p>
        </p:txBody>
      </p:sp>
      <p:sp>
        <p:nvSpPr>
          <p:cNvPr id="55" name="PlaceHolder 1"/>
          <p:cNvSpPr>
            <a:spLocks noGrp="1"/>
          </p:cNvSpPr>
          <p:nvPr>
            <p:ph type="sldNum" idx="5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27B6378A-4FF2-4D6E-99DB-2279241C2893}" type="slidenum">
              <a: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4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Текст 2"/>
          <p:cNvSpPr/>
          <p:nvPr/>
        </p:nvSpPr>
        <p:spPr>
          <a:xfrm>
            <a:off x="498240" y="1527120"/>
            <a:ext cx="9290160" cy="15472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rmAutofit fontScale="77500" lnSpcReduction="1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7200" strike="noStrike" u="non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НАЗВАНИЕ  РАЗДЕЛА</a:t>
            </a:r>
            <a:endParaRPr b="0" lang="ru-RU" sz="7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9" name="PlaceHolder 1"/>
          <p:cNvSpPr>
            <a:spLocks noGrp="1"/>
          </p:cNvSpPr>
          <p:nvPr>
            <p:ph type="sldNum" idx="6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A292C88-E217-43AE-B3F1-0772D1290625}" type="slidenum">
              <a: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sldNum" idx="7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C1FEED27-2F78-4ED5-B783-7134B66FD06F}" type="slidenum">
              <a: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Прямоугольник 7"/>
          <p:cNvSpPr/>
          <p:nvPr/>
        </p:nvSpPr>
        <p:spPr>
          <a:xfrm>
            <a:off x="9478800" y="-9720"/>
            <a:ext cx="1857240" cy="1325880"/>
          </a:xfrm>
          <a:prstGeom prst="rect">
            <a:avLst/>
          </a:prstGeom>
          <a:solidFill>
            <a:srgbClr val="fd493d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66" name="Текст 2"/>
          <p:cNvSpPr/>
          <p:nvPr/>
        </p:nvSpPr>
        <p:spPr>
          <a:xfrm>
            <a:off x="540360" y="410040"/>
            <a:ext cx="6518520" cy="15537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4800" strike="noStrike" u="non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ЗАГОЛОВОК СЛАЙДА</a:t>
            </a:r>
            <a:endParaRPr b="0" lang="ru-RU" sz="4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67" name="Рисунок 9" descr="Рисунок 9"/>
          <p:cNvPicPr/>
          <p:nvPr/>
        </p:nvPicPr>
        <p:blipFill>
          <a:blip r:embed="rId2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graphicFrame>
        <p:nvGraphicFramePr>
          <p:cNvPr id="68" name="Таблица 3"/>
          <p:cNvGraphicFramePr/>
          <p:nvPr/>
        </p:nvGraphicFramePr>
        <p:xfrm>
          <a:off x="623880" y="1634040"/>
          <a:ext cx="10712160" cy="4389120"/>
        </p:xfrm>
        <a:graphic>
          <a:graphicData uri="http://schemas.openxmlformats.org/drawingml/2006/table">
            <a:tbl>
              <a:tblPr/>
              <a:tblGrid>
                <a:gridCol w="1785240"/>
                <a:gridCol w="1785240"/>
                <a:gridCol w="1785240"/>
                <a:gridCol w="1785240"/>
                <a:gridCol w="1785240"/>
                <a:gridCol w="1785240"/>
              </a:tblGrid>
              <a:tr h="731520"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1" lang="ru-RU" sz="1600" strike="noStrike" u="non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12240">
                      <a:noFill/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1" lang="ru-RU" sz="1600" strike="noStrike" u="non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ffff"/>
                      </a:solidFill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1" lang="ru-RU" sz="1600" strike="noStrike" u="non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ffff"/>
                      </a:solidFill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1" lang="ru-RU" sz="1600" strike="noStrike" u="non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ffff"/>
                      </a:solidFill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1" lang="ru-RU" sz="1600" strike="noStrike" u="non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ffff"/>
                      </a:solidFill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1" lang="ru-RU" sz="1600" strike="noStrike" u="non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ffff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</a:tr>
              <a:tr h="731520"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12240">
                      <a:solidFill>
                        <a:srgbClr val="4472c4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12240">
                      <a:solidFill>
                        <a:srgbClr val="4472c4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12240">
                      <a:solidFill>
                        <a:srgbClr val="4472c4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12240">
                      <a:solidFill>
                        <a:srgbClr val="4472c4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12240">
                      <a:solidFill>
                        <a:srgbClr val="4472c4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69" name="Прямоугольник 6"/>
          <p:cNvGrpSpPr/>
          <p:nvPr/>
        </p:nvGrpSpPr>
        <p:grpSpPr>
          <a:xfrm>
            <a:off x="9488520" y="6157440"/>
            <a:ext cx="2342880" cy="704880"/>
            <a:chOff x="9488520" y="6157440"/>
            <a:chExt cx="2342880" cy="704880"/>
          </a:xfrm>
        </p:grpSpPr>
        <p:sp>
          <p:nvSpPr>
            <p:cNvPr id="70" name="Прямоугольник"/>
            <p:cNvSpPr/>
            <p:nvPr/>
          </p:nvSpPr>
          <p:spPr>
            <a:xfrm>
              <a:off x="9488520" y="6157440"/>
              <a:ext cx="2342880" cy="704880"/>
            </a:xfrm>
            <a:prstGeom prst="rect">
              <a:avLst/>
            </a:prstGeom>
            <a:solidFill>
              <a:srgbClr val="addae3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800" strike="noStrike" u="non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71" name="НАЗВАНИЕ ДОКЛАДА"/>
            <p:cNvSpPr/>
            <p:nvPr/>
          </p:nvSpPr>
          <p:spPr>
            <a:xfrm>
              <a:off x="9534240" y="6342840"/>
              <a:ext cx="2251440" cy="3344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sp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0" lang="ru-RU" sz="1600" strike="noStrike" u="non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ДОКЛАДА</a:t>
              </a:r>
              <a:endParaRPr b="0" lang="ru-RU" sz="16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72" name="Прямоугольник 16"/>
          <p:cNvGrpSpPr/>
          <p:nvPr/>
        </p:nvGrpSpPr>
        <p:grpSpPr>
          <a:xfrm>
            <a:off x="616680" y="6235200"/>
            <a:ext cx="668880" cy="624960"/>
            <a:chOff x="616680" y="6235200"/>
            <a:chExt cx="668880" cy="624960"/>
          </a:xfrm>
        </p:grpSpPr>
        <p:sp>
          <p:nvSpPr>
            <p:cNvPr id="73" name="Прямоугольник"/>
            <p:cNvSpPr/>
            <p:nvPr/>
          </p:nvSpPr>
          <p:spPr>
            <a:xfrm>
              <a:off x="616680" y="6235200"/>
              <a:ext cx="668880" cy="624960"/>
            </a:xfrm>
            <a:prstGeom prst="rect">
              <a:avLst/>
            </a:prstGeom>
            <a:solidFill>
              <a:srgbClr val="f5ac41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800" strike="noStrike" u="non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74" name="4"/>
            <p:cNvSpPr/>
            <p:nvPr/>
          </p:nvSpPr>
          <p:spPr>
            <a:xfrm>
              <a:off x="662400" y="6365160"/>
              <a:ext cx="577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sp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0" lang="ru-RU" sz="1800" strike="noStrike" u="none">
                  <a:solidFill>
                    <a:srgbClr val="ffffff"/>
                  </a:solidFill>
                  <a:uFillTx/>
                  <a:latin typeface="Calibri"/>
                  <a:ea typeface="Calibri"/>
                </a:rPr>
                <a:t>4</a:t>
              </a:r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75" name="Прямоугольник 17"/>
          <p:cNvGrpSpPr/>
          <p:nvPr/>
        </p:nvGrpSpPr>
        <p:grpSpPr>
          <a:xfrm>
            <a:off x="629280" y="-2520"/>
            <a:ext cx="2729880" cy="506520"/>
            <a:chOff x="629280" y="-2520"/>
            <a:chExt cx="2729880" cy="506520"/>
          </a:xfrm>
        </p:grpSpPr>
        <p:sp>
          <p:nvSpPr>
            <p:cNvPr id="76" name="Прямоугольник"/>
            <p:cNvSpPr/>
            <p:nvPr/>
          </p:nvSpPr>
          <p:spPr>
            <a:xfrm>
              <a:off x="629280" y="-2520"/>
              <a:ext cx="2729880" cy="506520"/>
            </a:xfrm>
            <a:prstGeom prst="rect">
              <a:avLst/>
            </a:prstGeom>
            <a:solidFill>
              <a:srgbClr val="8f00ff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800" strike="noStrike" u="none">
                <a:solidFill>
                  <a:srgbClr val="ffffff"/>
                </a:solidFill>
                <a:uFillTx/>
                <a:latin typeface="Gilroy-Light"/>
                <a:ea typeface="Gilroy-Light"/>
              </a:endParaRPr>
            </a:p>
          </p:txBody>
        </p:sp>
        <p:sp>
          <p:nvSpPr>
            <p:cNvPr id="77" name="НАЗВАНИЕ РАЗДЕЛА"/>
            <p:cNvSpPr/>
            <p:nvPr/>
          </p:nvSpPr>
          <p:spPr>
            <a:xfrm>
              <a:off x="675000" y="68400"/>
              <a:ext cx="2638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sp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0" lang="ru-RU" sz="1800" strike="noStrike" u="non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РАЗДЕЛА</a:t>
              </a:r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78" name="PlaceHolder 1"/>
          <p:cNvSpPr>
            <a:spLocks noGrp="1"/>
          </p:cNvSpPr>
          <p:nvPr>
            <p:ph type="sldNum" idx="8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DD96DAA-62F3-480D-B8BF-9C7D74E96790}" type="slidenum">
              <a: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3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2022-11-09 02.38.22.jpg" descr="2022-11-09 02.38.22.jpg"/>
          <p:cNvPicPr/>
          <p:nvPr/>
        </p:nvPicPr>
        <p:blipFill>
          <a:blip r:embed="rId2"/>
          <a:stretch/>
        </p:blipFill>
        <p:spPr>
          <a:xfrm>
            <a:off x="5947920" y="0"/>
            <a:ext cx="4880520" cy="6857640"/>
          </a:xfrm>
          <a:prstGeom prst="rect">
            <a:avLst/>
          </a:prstGeom>
          <a:ln w="12700">
            <a:noFill/>
          </a:ln>
        </p:spPr>
      </p:pic>
      <p:pic>
        <p:nvPicPr>
          <p:cNvPr id="82" name="Рисунок 9" descr="Рисунок 9"/>
          <p:cNvPicPr/>
          <p:nvPr/>
        </p:nvPicPr>
        <p:blipFill>
          <a:blip r:embed="rId3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sp>
        <p:nvSpPr>
          <p:cNvPr id="83" name="Текст 2"/>
          <p:cNvSpPr/>
          <p:nvPr/>
        </p:nvSpPr>
        <p:spPr>
          <a:xfrm>
            <a:off x="565920" y="1134000"/>
            <a:ext cx="3773520" cy="22852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4800" strike="noStrike" u="non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ЗАГОЛОВОК СЛАЙДА</a:t>
            </a:r>
            <a:endParaRPr b="0" lang="ru-RU" sz="4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4" name="Прямоугольник 7"/>
          <p:cNvSpPr/>
          <p:nvPr/>
        </p:nvSpPr>
        <p:spPr>
          <a:xfrm>
            <a:off x="9478800" y="-9720"/>
            <a:ext cx="1857240" cy="1325880"/>
          </a:xfrm>
          <a:prstGeom prst="rect">
            <a:avLst/>
          </a:prstGeom>
          <a:solidFill>
            <a:srgbClr val="fd493d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pic>
        <p:nvPicPr>
          <p:cNvPr id="85" name="Рисунок 9" descr="Рисунок 9"/>
          <p:cNvPicPr/>
          <p:nvPr/>
        </p:nvPicPr>
        <p:blipFill>
          <a:blip r:embed="rId4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grpSp>
        <p:nvGrpSpPr>
          <p:cNvPr id="86" name="Прямоугольник 6"/>
          <p:cNvGrpSpPr/>
          <p:nvPr/>
        </p:nvGrpSpPr>
        <p:grpSpPr>
          <a:xfrm>
            <a:off x="9488520" y="6157440"/>
            <a:ext cx="2342880" cy="704880"/>
            <a:chOff x="9488520" y="6157440"/>
            <a:chExt cx="2342880" cy="704880"/>
          </a:xfrm>
        </p:grpSpPr>
        <p:sp>
          <p:nvSpPr>
            <p:cNvPr id="87" name="Прямоугольник"/>
            <p:cNvSpPr/>
            <p:nvPr/>
          </p:nvSpPr>
          <p:spPr>
            <a:xfrm>
              <a:off x="9488520" y="6157440"/>
              <a:ext cx="2342880" cy="704880"/>
            </a:xfrm>
            <a:prstGeom prst="rect">
              <a:avLst/>
            </a:prstGeom>
            <a:solidFill>
              <a:srgbClr val="addae3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800" strike="noStrike" u="non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88" name="НАЗВАНИЕ ДОКЛАДА"/>
            <p:cNvSpPr/>
            <p:nvPr/>
          </p:nvSpPr>
          <p:spPr>
            <a:xfrm>
              <a:off x="9534240" y="6342840"/>
              <a:ext cx="2251440" cy="3344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sp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0" lang="ru-RU" sz="1600" strike="noStrike" u="non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ДОКЛАДА</a:t>
              </a:r>
              <a:endParaRPr b="0" lang="ru-RU" sz="16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89" name="Прямоугольник 16"/>
          <p:cNvGrpSpPr/>
          <p:nvPr/>
        </p:nvGrpSpPr>
        <p:grpSpPr>
          <a:xfrm>
            <a:off x="616680" y="6235200"/>
            <a:ext cx="668880" cy="624960"/>
            <a:chOff x="616680" y="6235200"/>
            <a:chExt cx="668880" cy="624960"/>
          </a:xfrm>
        </p:grpSpPr>
        <p:sp>
          <p:nvSpPr>
            <p:cNvPr id="90" name="Прямоугольник"/>
            <p:cNvSpPr/>
            <p:nvPr/>
          </p:nvSpPr>
          <p:spPr>
            <a:xfrm>
              <a:off x="616680" y="6235200"/>
              <a:ext cx="668880" cy="624960"/>
            </a:xfrm>
            <a:prstGeom prst="rect">
              <a:avLst/>
            </a:prstGeom>
            <a:solidFill>
              <a:srgbClr val="f5ac41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800" strike="noStrike" u="non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91" name="7"/>
            <p:cNvSpPr/>
            <p:nvPr/>
          </p:nvSpPr>
          <p:spPr>
            <a:xfrm>
              <a:off x="662400" y="6365160"/>
              <a:ext cx="577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sp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0" lang="ru-RU" sz="1800" strike="noStrike" u="none">
                  <a:solidFill>
                    <a:srgbClr val="ffffff"/>
                  </a:solidFill>
                  <a:uFillTx/>
                  <a:latin typeface="Calibri"/>
                  <a:ea typeface="Calibri"/>
                </a:rPr>
                <a:t>7</a:t>
              </a:r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92" name="Прямоугольник 17"/>
          <p:cNvGrpSpPr/>
          <p:nvPr/>
        </p:nvGrpSpPr>
        <p:grpSpPr>
          <a:xfrm>
            <a:off x="629280" y="-2520"/>
            <a:ext cx="2729880" cy="506520"/>
            <a:chOff x="629280" y="-2520"/>
            <a:chExt cx="2729880" cy="506520"/>
          </a:xfrm>
        </p:grpSpPr>
        <p:sp>
          <p:nvSpPr>
            <p:cNvPr id="93" name="Прямоугольник"/>
            <p:cNvSpPr/>
            <p:nvPr/>
          </p:nvSpPr>
          <p:spPr>
            <a:xfrm>
              <a:off x="629280" y="-2520"/>
              <a:ext cx="2729880" cy="506520"/>
            </a:xfrm>
            <a:prstGeom prst="rect">
              <a:avLst/>
            </a:prstGeom>
            <a:solidFill>
              <a:srgbClr val="8f00ff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800" strike="noStrike" u="none">
                <a:solidFill>
                  <a:srgbClr val="ffffff"/>
                </a:solidFill>
                <a:uFillTx/>
                <a:latin typeface="Gilroy-Light"/>
                <a:ea typeface="Gilroy-Light"/>
              </a:endParaRPr>
            </a:p>
          </p:txBody>
        </p:sp>
        <p:sp>
          <p:nvSpPr>
            <p:cNvPr id="94" name="НАЗВАНИЕ РАЗДЕЛА"/>
            <p:cNvSpPr/>
            <p:nvPr/>
          </p:nvSpPr>
          <p:spPr>
            <a:xfrm>
              <a:off x="675000" y="68400"/>
              <a:ext cx="2638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sp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0" lang="ru-RU" sz="1800" strike="noStrike" u="non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РАЗДЕЛА</a:t>
              </a:r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95" name="Текст 2"/>
          <p:cNvSpPr/>
          <p:nvPr/>
        </p:nvSpPr>
        <p:spPr>
          <a:xfrm>
            <a:off x="609120" y="3188520"/>
            <a:ext cx="4781880" cy="2040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к ответу! 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В целом, конечно, базовый вектор развития позволяет выполнить важные задания 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по разработке системы обучения кадров, соответствующей насущным потребностям 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6" name="PlaceHolder 1"/>
          <p:cNvSpPr>
            <a:spLocks noGrp="1"/>
          </p:cNvSpPr>
          <p:nvPr>
            <p:ph type="sldNum" idx="9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1B27CF5-0EEF-4FC0-8A63-4AC583E8DB36}" type="slidenum">
              <a: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svg"/><Relationship Id="rId3" Type="http://schemas.openxmlformats.org/officeDocument/2006/relationships/image" Target="../media/image8.png"/><Relationship Id="rId4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Прямоугольник 10"/>
          <p:cNvSpPr/>
          <p:nvPr/>
        </p:nvSpPr>
        <p:spPr>
          <a:xfrm>
            <a:off x="-50400" y="-20520"/>
            <a:ext cx="12343320" cy="6898320"/>
          </a:xfrm>
          <a:prstGeom prst="rect">
            <a:avLst/>
          </a:prstGeom>
          <a:solidFill>
            <a:srgbClr val="9f00ff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8f00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00" name="Прямоугольник"/>
          <p:cNvSpPr/>
          <p:nvPr/>
        </p:nvSpPr>
        <p:spPr>
          <a:xfrm>
            <a:off x="11269800" y="3444120"/>
            <a:ext cx="1023120" cy="1724400"/>
          </a:xfrm>
          <a:prstGeom prst="rect">
            <a:avLst/>
          </a:prstGeom>
          <a:solidFill>
            <a:srgbClr val="addae3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b5d8e1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01" name="Прямоугольник 13"/>
          <p:cNvSpPr/>
          <p:nvPr/>
        </p:nvSpPr>
        <p:spPr>
          <a:xfrm>
            <a:off x="6527880" y="-20520"/>
            <a:ext cx="4754520" cy="2285640"/>
          </a:xfrm>
          <a:prstGeom prst="rect">
            <a:avLst/>
          </a:prstGeom>
          <a:solidFill>
            <a:srgbClr val="ff2f2d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fd493d"/>
              </a:solidFill>
              <a:uFillTx/>
              <a:latin typeface="Helvetica Neue"/>
              <a:ea typeface="Helvetica Neue"/>
            </a:endParaRPr>
          </a:p>
        </p:txBody>
      </p:sp>
      <p:pic>
        <p:nvPicPr>
          <p:cNvPr id="102" name="Рисунок 1" descr=""/>
          <p:cNvPicPr/>
          <p:nvPr/>
        </p:nvPicPr>
        <p:blipFill>
          <a:blip r:embed="rId1"/>
          <a:stretch/>
        </p:blipFill>
        <p:spPr>
          <a:xfrm>
            <a:off x="7562520" y="6120"/>
            <a:ext cx="2659320" cy="2032560"/>
          </a:xfrm>
          <a:prstGeom prst="rect">
            <a:avLst/>
          </a:prstGeom>
          <a:ln w="0">
            <a:noFill/>
          </a:ln>
        </p:spPr>
      </p:pic>
      <p:sp>
        <p:nvSpPr>
          <p:cNvPr id="103" name="Прямоугольник"/>
          <p:cNvSpPr/>
          <p:nvPr/>
        </p:nvSpPr>
        <p:spPr>
          <a:xfrm>
            <a:off x="6527880" y="4550040"/>
            <a:ext cx="4754520" cy="2328120"/>
          </a:xfrm>
          <a:prstGeom prst="rect">
            <a:avLst/>
          </a:prstGeom>
          <a:solidFill>
            <a:srgbClr val="ffac00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fcaf17"/>
              </a:solidFill>
              <a:uFillTx/>
              <a:latin typeface="Calibri"/>
              <a:ea typeface="Calibri"/>
            </a:endParaRPr>
          </a:p>
        </p:txBody>
      </p:sp>
      <p:pic>
        <p:nvPicPr>
          <p:cNvPr id="104" name="Рисунок 6" descr=""/>
          <p:cNvPicPr/>
          <p:nvPr/>
        </p:nvPicPr>
        <p:blipFill>
          <a:blip r:embed="rId2"/>
          <a:srcRect l="13399" t="21304" r="12395" b="10060"/>
          <a:stretch/>
        </p:blipFill>
        <p:spPr>
          <a:xfrm>
            <a:off x="6883560" y="4629600"/>
            <a:ext cx="4017600" cy="2625840"/>
          </a:xfrm>
          <a:prstGeom prst="rect">
            <a:avLst/>
          </a:prstGeom>
          <a:ln w="0">
            <a:noFill/>
          </a:ln>
        </p:spPr>
      </p:pic>
      <p:sp>
        <p:nvSpPr>
          <p:cNvPr id="105" name="Прямоугольник"/>
          <p:cNvSpPr/>
          <p:nvPr/>
        </p:nvSpPr>
        <p:spPr>
          <a:xfrm>
            <a:off x="11282760" y="-20520"/>
            <a:ext cx="1010160" cy="1719360"/>
          </a:xfrm>
          <a:prstGeom prst="rect">
            <a:avLst/>
          </a:prstGeom>
          <a:solidFill>
            <a:srgbClr val="ffac00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fcaf17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06" name="Прямоугольник 13"/>
          <p:cNvSpPr/>
          <p:nvPr/>
        </p:nvSpPr>
        <p:spPr>
          <a:xfrm>
            <a:off x="11278440" y="5153760"/>
            <a:ext cx="1016640" cy="1724400"/>
          </a:xfrm>
          <a:prstGeom prst="rect">
            <a:avLst/>
          </a:prstGeom>
          <a:solidFill>
            <a:srgbClr val="ff2f2d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fd493d"/>
              </a:solidFill>
              <a:uFillTx/>
              <a:latin typeface="Helvetica Neue"/>
              <a:ea typeface="Helvetica Neue"/>
            </a:endParaRPr>
          </a:p>
        </p:txBody>
      </p:sp>
      <p:sp>
        <p:nvSpPr>
          <p:cNvPr id="107" name="Прямоугольник 10"/>
          <p:cNvSpPr/>
          <p:nvPr/>
        </p:nvSpPr>
        <p:spPr>
          <a:xfrm>
            <a:off x="11278440" y="1689480"/>
            <a:ext cx="1010160" cy="1764720"/>
          </a:xfrm>
          <a:prstGeom prst="rect">
            <a:avLst/>
          </a:prstGeom>
          <a:solidFill>
            <a:srgbClr val="9f00ff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8f00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08" name="Текст 2"/>
          <p:cNvSpPr/>
          <p:nvPr/>
        </p:nvSpPr>
        <p:spPr>
          <a:xfrm>
            <a:off x="883080" y="1773000"/>
            <a:ext cx="5097960" cy="3108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6600" strike="noStrike" u="non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Акселератор</a:t>
            </a:r>
            <a:endParaRPr b="0" lang="ru-RU" sz="6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6600" strike="noStrike" u="non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МИФИ</a:t>
            </a:r>
            <a:endParaRPr b="0" lang="ru-RU" sz="6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09" name="Рисунок 3" descr=""/>
          <p:cNvPicPr/>
          <p:nvPr/>
        </p:nvPicPr>
        <p:blipFill>
          <a:blip r:embed="rId3"/>
          <a:stretch/>
        </p:blipFill>
        <p:spPr>
          <a:xfrm>
            <a:off x="6527880" y="2264040"/>
            <a:ext cx="4750200" cy="2285640"/>
          </a:xfrm>
          <a:prstGeom prst="rect">
            <a:avLst/>
          </a:prstGeom>
          <a:ln w="0">
            <a:noFill/>
          </a:ln>
        </p:spPr>
      </p:pic>
      <p:sp>
        <p:nvSpPr>
          <p:cNvPr id="110" name="Текст 2"/>
          <p:cNvSpPr/>
          <p:nvPr/>
        </p:nvSpPr>
        <p:spPr>
          <a:xfrm>
            <a:off x="6718320" y="3084840"/>
            <a:ext cx="4353480" cy="6408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3600" strike="noStrike" u="none">
                <a:solidFill>
                  <a:schemeClr val="dk1"/>
                </a:solidFill>
                <a:uFillTx/>
                <a:latin typeface="Gilroy-ExtraBold"/>
                <a:ea typeface="Gilroy-ExtraBold"/>
              </a:rPr>
              <a:t>IQuit</a:t>
            </a:r>
            <a:endParaRPr b="0" lang="ru-RU" sz="3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ctr">
            <a:norm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3200" strike="noStrike" u="none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Описание проекта и технического решения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b="0" lang="ru-RU" sz="1200" strike="noStrike" u="none">
                <a:solidFill>
                  <a:srgbClr val="000000"/>
                </a:solidFill>
                <a:uFillTx/>
                <a:latin typeface="Calibri"/>
                <a:ea typeface="Calibri"/>
              </a:rPr>
              <a:t>Инновационное приложение, использующее искусственный интеллект для помощи людям бросить курить. IQuit предлагает персонализированные планы отказа от курения, круглосуточную поддержку через виртуального коуча, элементы геймификации и интеграцию с носимыми устройствами для эффективного контроля и мотивации пользователей. </a:t>
            </a:r>
            <a:endParaRPr b="0" lang="ru-RU" sz="1200" strike="noStrike" u="none">
              <a:solidFill>
                <a:srgbClr val="000000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b="0" lang="ru-RU" sz="1200" strike="noStrike" u="none">
                <a:solidFill>
                  <a:srgbClr val="000000"/>
                </a:solidFill>
                <a:uFillTx/>
                <a:latin typeface="Calibri"/>
                <a:ea typeface="Calibri"/>
              </a:rPr>
              <a:t>1. Модель машинного обучения (ML) для персонализации: Алгоритмы предсказания поведения: Продукт использует ML для анализа привычек и паттернов поведения пользователя (например, частота курения, ситуации-триггеры, уровень стресса). На основе этих данных ИИ выстраивает персонализированный план отказа от курения и предлагает наиболее подходящие советы и действия в зависимости от текущего состояния пользователя. Обучение на пользовательских данных: С каждым взаимодействием ИИ адаптирует рекомендации на основе того, как пользователь реагирует на советы и поддержку, обеспечивая индивидуальный подход. 2. Технология обработки естественного языка (NLP) для общения с пользователями: Чат-бот на основе ИИ: В приложении будет интегрирован виртуальный коуч, который с помощью NLP ведет диалоги с пользователями, предоставляя мотивационные советы, поддерживая их в моменты тяги к курению и предлагая психологические техники для снижения стресса. Обработка пользовательских запросов: NLP анализирует эмоциональное состояние и мотивацию пользователя, подбирая наиболее подходящий стиль общения (мотивирующий, поддерживающий или строгий). 3. Аналитика и трекинг прогресса: Анализ данных о прогрессе: Приложение собирает данные о количестве дней без курения, динамике снижения потребления сигарет, а также об экономии финансовых и временных ресурсов. Эти данные визуализируются и помогают пользователю отслеживать успехи. Интеграция с датчиками здоровья: Возможна интеграция с носимыми устройствами (например, смарт-часы), чтобы отслеживать биометрические данные пользователя (пульс, уровень стресса), и учитывать их при выдаче рекомендаций. 4. Модуль поддержки и мотивации: Система уведомлений и оповещений: QuitIQ будет автоматически напоминать пользователям о важности продолжать путь к отказу от курения, отправлять мотивационные сообщения, отслеживать поведение и подбадривать при достижении новых целей. Социальные элементы и геймификация: Техническое решение также включает элементы геймификации (награды, уровни достижений) и возможность подключения к сообществам единомышленников для обмена опытом и поддержки. 5. Облачная инфраструктура: Серверная часть: Продукт будет работать на облачных платформах (например, AWS, Google Cloud) для безопасного хранения данных пользователей и оперативного выполнения алгоритмов ИИ. Обработка данных и конфиденциальность: Все данные будут обрабатываться с соблюдением строгих стандартов безопасности и конфиденциальности (GDPR, HIPAA), чтобы обеспечить защиту персональных данных пользователей. </a:t>
            </a:r>
            <a:endParaRPr b="0" lang="ru-RU" sz="1200" strike="noStrike" u="none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3200" strike="noStrike" u="none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Описание бизнес-модели: ключевые потребители, объем рынка, маркетинговая стратегия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b="0" lang="ru-RU" sz="1200" strike="noStrike" u="none">
                <a:solidFill>
                  <a:srgbClr val="000000"/>
                </a:solidFill>
                <a:uFillTx/>
                <a:latin typeface="Calibri"/>
                <a:ea typeface="Calibri"/>
              </a:rPr>
              <a:t>1. Способ получения прибыли: Подписка для пользователей (B2C): Приложение будет предлагать бесплатный базовый доступ с ограниченным функционалом, а также платные подписки (месячные, годовые), которые включают доступ к расширенным функциям: персонализированные рекомендации, полный виртуальный коуч, углубленная аналитика, поддержка сообщества и доступ к образовательным ресурсам. Корпоративные пакеты (B2B): Работодатели и компании могут приобретать лицензионные пакеты для своих сотрудников. Это включает в себя доступ к полному функционалу приложения, аналитическим отчетам для компании и возможность интеграции в корпоративные программы здоровья. Партнерские программы: Страховые компании могут использовать QuitIQ как часть своих программ по снижению медицинских рисков, предлагая клиентам специальные условия для использования приложения. Это снижает риски заболеваний, связанных с курением, и помогает страховым компаниям экономить на выплатах по медицинским полисам. Медицинские учреждения могут рекомендовать QuitIQ своим пациентам в рамках программ отказа от курения, за что получать процент от привлеченных пользователей. 2. Отношения с поставщиками и партнерами: Технологические партнеры: Поставщики облачных решений (например, AWS, Google Cloud) будут обеспечивать инфраструктуру для хранения и обработки данных. С ними будут заключены долгосрочные контракты с учетом масштабируемости продукта по мере роста числа пользователей. Стратегические партнерства с медицинскими учреждениями и страховыми компаниями: QuitIQ будет развивать партнерства с медицинскими учреждениями, которые могут рекомендовать приложение своим пациентам. Это создаст поток новых пользователей, одновременно помогая улучшить результаты лечения пациентов. Носимые устройства: Партнерства с производителями носимых устройств (например, Apple, Fitbit) для интеграции данных о здоровье пользователей с устройствами, что увеличит ценность продукта для конечного потребителя. 3. Привлечение ресурсов: Венчурные инвестиции: На ранних стадиях QuitIQ будет искать венчурные инвестиции для финансирования разработки и продвижения приложения. Это могут быть акселераторы, фонды или частные инвесторы, заинтересованные в проектах в сфере здоровья и технологий. Гранты и государственная поддержка: Привлечение грантов, связанных с развитием технологий в области здравоохранения, и участие в программах, поддерживающих стартапы, занимающиеся улучшением общественного здоровья. Краудфандинг: Возможно привлечение средств через краудфандинговые платформы, особенно с фокусом на поддержку здорового образа жизни и технологических инноваций. 4. Каналы продвижения и сбыта: Мобильные платформы (App Store, Google Play): Основным каналом распространения приложения будут цифровые магазины мобильных платформ. Для привлечения внимания будут использоваться целевые рекламные кампании, реферальные программы, а также продвижение через социальные сети. Социальные сети и таргетированная реклама: Активное продвижение через социальные сети (Facebook, Instagram, YouTube), ориентированное на курильщиков, стремящихся бросить вредную привычку. Таргетированная реклама будет нацелена на демографические группы, наиболее подверженные курению. Сотрудничество с медиа и блогерами: Привлечение внимания к QuitIQ через сотрудничество с блогерами и инфлюенсерами в сфере здоровья и образа жизни, которые смогут рекомендовать приложение своим подписчикам. Корпоративные и B2B-продажи: Продажи корпоративных пакетов будут осуществляться через прямые переговоры с компаниями и страховыми агентствами, а также через участие в отраслевых мероприятиях, конференциях и вебинарах. Партнерская реклама: Реклама и рекомендации через медицинские учреждения, страховые компании и аптеки, которые могут продвигать QuitIQ своим пациентам и клиентам как часть программы отказа от курения. </a:t>
            </a:r>
            <a:endParaRPr b="0" lang="ru-RU" sz="1200" strike="noStrike" u="none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Прямоугольник 7"/>
          <p:cNvSpPr/>
          <p:nvPr/>
        </p:nvSpPr>
        <p:spPr>
          <a:xfrm>
            <a:off x="6103080" y="1742760"/>
            <a:ext cx="6121080" cy="5131440"/>
          </a:xfrm>
          <a:prstGeom prst="rect">
            <a:avLst/>
          </a:prstGeom>
          <a:solidFill>
            <a:srgbClr val="b5d8e1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9f00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16" name="Прямоугольник 10"/>
          <p:cNvSpPr/>
          <p:nvPr/>
        </p:nvSpPr>
        <p:spPr>
          <a:xfrm>
            <a:off x="6103080" y="-6120"/>
            <a:ext cx="6121080" cy="1800000"/>
          </a:xfrm>
          <a:prstGeom prst="rect">
            <a:avLst/>
          </a:prstGeom>
          <a:solidFill>
            <a:srgbClr val="fd493d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17" name="Прямоугольник 13"/>
          <p:cNvSpPr/>
          <p:nvPr/>
        </p:nvSpPr>
        <p:spPr>
          <a:xfrm>
            <a:off x="6102360" y="5347800"/>
            <a:ext cx="2372400" cy="1515600"/>
          </a:xfrm>
          <a:prstGeom prst="rect">
            <a:avLst/>
          </a:prstGeom>
          <a:solidFill>
            <a:srgbClr val="fbb3c1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ffffff"/>
              </a:solidFill>
              <a:uFillTx/>
              <a:latin typeface="Helvetica Neue"/>
              <a:ea typeface="Helvetica Neue"/>
            </a:endParaRPr>
          </a:p>
        </p:txBody>
      </p:sp>
      <p:sp>
        <p:nvSpPr>
          <p:cNvPr id="118" name="Прямоугольник 9"/>
          <p:cNvSpPr/>
          <p:nvPr/>
        </p:nvSpPr>
        <p:spPr>
          <a:xfrm>
            <a:off x="8355960" y="-11880"/>
            <a:ext cx="3868560" cy="1811520"/>
          </a:xfrm>
          <a:prstGeom prst="rect">
            <a:avLst/>
          </a:prstGeom>
          <a:solidFill>
            <a:srgbClr val="fcaf17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addae3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19" name="Текст 2"/>
          <p:cNvSpPr/>
          <p:nvPr/>
        </p:nvSpPr>
        <p:spPr>
          <a:xfrm>
            <a:off x="532080" y="995040"/>
            <a:ext cx="4830840" cy="45288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6900" strike="noStrike" u="non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Спасибо за внимание!</a:t>
            </a:r>
            <a:endParaRPr b="0" lang="ru-RU" sz="69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20" name="Рисунок 8" descr="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6572880" y="211680"/>
            <a:ext cx="1312560" cy="1312560"/>
          </a:xfrm>
          <a:prstGeom prst="rect">
            <a:avLst/>
          </a:prstGeom>
          <a:ln w="0">
            <a:noFill/>
          </a:ln>
        </p:spPr>
      </p:pic>
      <p:pic>
        <p:nvPicPr>
          <p:cNvPr id="121" name="Рисунок 4" descr=""/>
          <p:cNvPicPr/>
          <p:nvPr/>
        </p:nvPicPr>
        <p:blipFill>
          <a:blip r:embed="rId3"/>
          <a:stretch/>
        </p:blipFill>
        <p:spPr>
          <a:xfrm>
            <a:off x="2523960" y="16560"/>
            <a:ext cx="970056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 pitchFamily="0" charset="1"/>
        <a:ea typeface="Calibri" pitchFamily="0" charset="1"/>
        <a:cs typeface="Calibri" pitchFamily="0" charset="1"/>
      </a:majorFont>
      <a:minorFont>
        <a:latin typeface="Helvetica" pitchFamily="0" charset="1"/>
        <a:ea typeface="Helvetica" pitchFamily="0" charset="1"/>
        <a:cs typeface="Helvetica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 pitchFamily="0" charset="1"/>
        <a:ea typeface="Calibri" pitchFamily="0" charset="1"/>
        <a:cs typeface="Calibri" pitchFamily="0" charset="1"/>
      </a:majorFont>
      <a:minorFont>
        <a:latin typeface="Helvetica" pitchFamily="0" charset="1"/>
        <a:ea typeface="Helvetica" pitchFamily="0" charset="1"/>
        <a:cs typeface="Helvetica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 pitchFamily="0" charset="1"/>
        <a:ea typeface="Calibri" pitchFamily="0" charset="1"/>
        <a:cs typeface="Calibri" pitchFamily="0" charset="1"/>
      </a:majorFont>
      <a:minorFont>
        <a:latin typeface="Helvetica" pitchFamily="0" charset="1"/>
        <a:ea typeface="Helvetica" pitchFamily="0" charset="1"/>
        <a:cs typeface="Helvetica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 pitchFamily="0" charset="1"/>
        <a:ea typeface="Calibri" pitchFamily="0" charset="1"/>
        <a:cs typeface="Calibri" pitchFamily="0" charset="1"/>
      </a:majorFont>
      <a:minorFont>
        <a:latin typeface="Helvetica" pitchFamily="0" charset="1"/>
        <a:ea typeface="Helvetica" pitchFamily="0" charset="1"/>
        <a:cs typeface="Helvetica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 pitchFamily="0" charset="1"/>
        <a:ea typeface="Calibri" pitchFamily="0" charset="1"/>
        <a:cs typeface="Calibri" pitchFamily="0" charset="1"/>
      </a:majorFont>
      <a:minorFont>
        <a:latin typeface="Helvetica" pitchFamily="0" charset="1"/>
        <a:ea typeface="Helvetica" pitchFamily="0" charset="1"/>
        <a:cs typeface="Helvetica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 pitchFamily="0" charset="1"/>
        <a:ea typeface="Calibri" pitchFamily="0" charset="1"/>
        <a:cs typeface="Calibri" pitchFamily="0" charset="1"/>
      </a:majorFont>
      <a:minorFont>
        <a:latin typeface="Helvetica" pitchFamily="0" charset="1"/>
        <a:ea typeface="Helvetica" pitchFamily="0" charset="1"/>
        <a:cs typeface="Helvetica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 pitchFamily="0" charset="1"/>
        <a:ea typeface="Calibri" pitchFamily="0" charset="1"/>
        <a:cs typeface="Calibri" pitchFamily="0" charset="1"/>
      </a:majorFont>
      <a:minorFont>
        <a:latin typeface="Helvetica" pitchFamily="0" charset="1"/>
        <a:ea typeface="Helvetica" pitchFamily="0" charset="1"/>
        <a:cs typeface="Helvetica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 pitchFamily="0" charset="1"/>
        <a:ea typeface="Calibri" pitchFamily="0" charset="1"/>
        <a:cs typeface="Calibri" pitchFamily="0" charset="1"/>
      </a:majorFont>
      <a:minorFont>
        <a:latin typeface="Helvetica" pitchFamily="0" charset="1"/>
        <a:ea typeface="Helvetica" pitchFamily="0" charset="1"/>
        <a:cs typeface="Helvetica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 pitchFamily="0" charset="1"/>
        <a:ea typeface="Calibri" pitchFamily="0" charset="1"/>
        <a:cs typeface="Calibri" pitchFamily="0" charset="1"/>
      </a:majorFont>
      <a:minorFont>
        <a:latin typeface="Helvetica" pitchFamily="0" charset="1"/>
        <a:ea typeface="Helvetica" pitchFamily="0" charset="1"/>
        <a:cs typeface="Helvetica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3429</TotalTime>
  <Application>LibreOffice/24.8.3.2$Windows_X86_64 LibreOffice_project/48a6bac9e7e268aeb4c3483fcf825c94556d9f92</Application>
  <AppVersion>15.0000</AppVersion>
  <Words>24</Words>
  <Paragraphs>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Виктория Бокарева</dc:creator>
  <dc:description/>
  <dc:language>ru-RU</dc:language>
  <cp:lastModifiedBy/>
  <dcterms:modified xsi:type="dcterms:W3CDTF">2024-11-23T17:38:47Z</dcterms:modified>
  <cp:revision>47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4</vt:i4>
  </property>
</Properties>
</file>