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301" r:id="rId3"/>
    <p:sldId id="281" r:id="rId4"/>
    <p:sldId id="286" r:id="rId5"/>
    <p:sldId id="291" r:id="rId6"/>
    <p:sldId id="308" r:id="rId7"/>
    <p:sldId id="306" r:id="rId8"/>
    <p:sldId id="296" r:id="rId9"/>
    <p:sldId id="309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94694"/>
  </p:normalViewPr>
  <p:slideViewPr>
    <p:cSldViewPr snapToGrid="0" snapToObjects="1" showGuides="1">
      <p:cViewPr varScale="1">
        <p:scale>
          <a:sx n="91" d="100"/>
          <a:sy n="91" d="100"/>
        </p:scale>
        <p:origin x="445" y="79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924155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850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>
                <a:sym typeface="Gilroy-ExtraBold"/>
              </a:rPr>
              <a:t>Онлайн-школа ОГЭ/ЕГЭ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Гренадерова Анастасия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Зиновьева Анна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Островская Софья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535483" y="2124113"/>
            <a:ext cx="10868638" cy="2906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8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 регионах, в удаленных и малонаселенных районах, отсутствует доступ к опытным преподавателям, способным осуществлять подготовку к ОГЭ/ЕГЭ. Это приводит к неравномерному уровню подготовки учеников и неудовлетворительным результатам на экзаменах.</a:t>
            </a:r>
            <a:endParaRPr lang="ru-RU" dirty="0"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8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 школах и домах отсутствует необходимый набор образовательных материалов и ресурсов для подготовки. Ученики испытывают трудности с поиском и доступом к учебным материалам, что отразиться на успехах на экзаменах.</a:t>
            </a:r>
            <a:endParaRPr lang="ru-RU" sz="18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Потребности и проблемные области учеников требуют дополнительного внимания. Традиционные образовательные методы не способны предложить персонализированный подход, учитывающий индивидуальные особенности каждого ученика.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Актуальность/проблема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1670490"/>
            <a:ext cx="4989789" cy="4495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6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Собственная платформа с интерактивными видеоуроками, которые помогают ученикам освоить материалы по подготовке к ЕГЭ/ОГЭ в увлекательной форме. На платформе используется искусственный интеллект, который анализирует ответы учеников на вопросы и тесты, предоставляя индивидуальную обратную связь и рекомендации по повышению успеваемости.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endParaRPr lang="ru-RU" sz="16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16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Также используется Telegram-бот для мгновенной отправки результатов тестирования ученикам и родителям. Бот уведомляет о пройденных тестах, достижениях и сравнивает их результаты с результатами других учеников. Он также предлагает дополнительные материалы и задания для самостоятельной подготовки.</a:t>
            </a:r>
            <a:endParaRPr sz="1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A31AE6C2-5D4F-434A-9DF5-F54821589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864" y="1837944"/>
            <a:ext cx="4520692" cy="369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813" y="1496643"/>
            <a:ext cx="7620000" cy="4953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29400" y="5387340"/>
            <a:ext cx="2971800" cy="10002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1. Платежи за подписку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2. Платные интерактивные мероприятия</a:t>
            </a:r>
            <a:br>
              <a:rPr lang="ru-RU" sz="1200" dirty="0"/>
            </a:br>
            <a:r>
              <a:rPr lang="ru-RU" sz="1200" dirty="0"/>
              <a:t>3. Реклама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51320" y="2129480"/>
            <a:ext cx="1501140" cy="1708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050" dirty="0"/>
              <a:t>Наша онлайн-школа предоставляет доступ к образовательным материалам, </a:t>
            </a:r>
            <a:r>
              <a:rPr lang="ru-RU" sz="1050" dirty="0" err="1"/>
              <a:t>видеоурокам</a:t>
            </a:r>
            <a:r>
              <a:rPr lang="ru-RU" sz="1050" dirty="0"/>
              <a:t>, тестам, практическим заданиям и другим интерактивным учебным материалам. </a:t>
            </a:r>
            <a:br>
              <a:rPr lang="ru-RU" sz="1050" dirty="0"/>
            </a:br>
            <a:endParaRPr kumimoji="0" lang="ru-RU" sz="10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36280" y="2158209"/>
            <a:ext cx="1264920" cy="9002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Ученики 9-х и 11-х классов, которые заинтересованы в успешной</a:t>
            </a:r>
            <a:r>
              <a:rPr kumimoji="0" lang="ru-RU" sz="105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сдаче экзаменов </a:t>
            </a:r>
            <a:endParaRPr kumimoji="0" lang="ru-RU" sz="10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27864" y="1950720"/>
            <a:ext cx="1523455" cy="27238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900" dirty="0"/>
              <a:t>Мы, команда ФИСТ 6, помогаем учащимся успешно сдать ОГЭ и ЕГЭ с помощью нашей онлайн-школы. Мы разрабатываем образовательные курсы с использованием современных технологий дистанционного обучения, чтобы каждый ученик мог получить максимальную пользу и улучшить свои знания. В результате наши клиенты получают уверенность в своих силах и возможность поступить в выбранные учебные заведения.</a:t>
            </a:r>
            <a:endParaRPr kumimoji="0" lang="ru-RU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51319" y="3912638"/>
            <a:ext cx="1498750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800" dirty="0"/>
              <a:t>-Социальные сети </a:t>
            </a:r>
          </a:p>
          <a:p>
            <a:r>
              <a:rPr lang="ru-RU" sz="800" dirty="0"/>
              <a:t>-Официальный сайт онлайн-школы (трафик из социальных сетей)</a:t>
            </a:r>
          </a:p>
          <a:p>
            <a:r>
              <a:rPr lang="ru-RU" sz="800" dirty="0"/>
              <a:t>-Участие в образовательных выставках и конференциях</a:t>
            </a:r>
          </a:p>
          <a:p>
            <a:r>
              <a:rPr lang="ru-RU" sz="800" dirty="0"/>
              <a:t>-Сотрудничество с образовательными учреждениями и репетиторами </a:t>
            </a:r>
            <a:endParaRPr kumimoji="0" lang="ru-RU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71930" y="5527486"/>
            <a:ext cx="3327011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1.Заработная</a:t>
            </a:r>
            <a:r>
              <a:rPr kumimoji="0" lang="ru-RU" sz="11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плата сотрудников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baseline="0" dirty="0"/>
              <a:t>2.</a:t>
            </a:r>
            <a:r>
              <a:rPr lang="ru-RU" sz="1100" dirty="0"/>
              <a:t> Расходы на содержание сайта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3.Расход</a:t>
            </a:r>
            <a:r>
              <a:rPr kumimoji="0" lang="ru-RU" sz="11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на содержание ИИ</a:t>
            </a:r>
            <a:br>
              <a:rPr kumimoji="0" lang="ru-RU" sz="11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1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4. </a:t>
            </a:r>
            <a:r>
              <a:rPr lang="ru-RU" sz="1100" dirty="0"/>
              <a:t>Расходы на маркетинг </a:t>
            </a: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29114" y="2129480"/>
            <a:ext cx="1330137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Предоставление образовательных курсов и тестирований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8320" y="2129480"/>
            <a:ext cx="1350687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ВУЗы</a:t>
            </a:r>
            <a:b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Школы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Библиотеки</a:t>
            </a:r>
            <a:br>
              <a:rPr lang="ru-RU" sz="1400" dirty="0"/>
            </a:br>
            <a:r>
              <a:rPr lang="ru-RU" sz="1400" dirty="0"/>
              <a:t>Онлайн-школы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30101" y="3926445"/>
            <a:ext cx="1370720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Команда</a:t>
            </a:r>
            <a:br>
              <a:rPr kumimoji="0" lang="ru-RU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Поддержка</a:t>
            </a:r>
            <a:r>
              <a:rPr kumimoji="0" lang="ru-RU" sz="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преподавателя ВУЗа</a:t>
            </a:r>
            <a:br>
              <a:rPr kumimoji="0" lang="ru-RU" sz="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Интеллектуальный ресурс</a:t>
            </a:r>
            <a:br>
              <a:rPr kumimoji="0" lang="ru-RU" sz="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Сайт</a:t>
            </a:r>
            <a:br>
              <a:rPr kumimoji="0" lang="ru-RU" sz="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Группа в социальных сетях</a:t>
            </a:r>
            <a:br>
              <a:rPr kumimoji="0" lang="ru-RU" sz="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Платформа с образовательными материалами</a:t>
            </a:r>
            <a:endParaRPr kumimoji="0" lang="ru-RU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68128"/>
              </p:ext>
            </p:extLst>
          </p:nvPr>
        </p:nvGraphicFramePr>
        <p:xfrm>
          <a:off x="623887" y="1550676"/>
          <a:ext cx="10712583" cy="4998094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530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0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0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03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0369">
                  <a:extLst>
                    <a:ext uri="{9D8B030D-6E8A-4147-A177-3AD203B41FA5}">
                      <a16:colId xmlns:a16="http://schemas.microsoft.com/office/drawing/2014/main" val="3323458626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Компании</a:t>
                      </a: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sz="1400" b="1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Bold"/>
                        </a:rPr>
                        <a:t>Умскул</a:t>
                      </a:r>
                      <a:endParaRPr lang="ru-RU" sz="14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Gilroy-Bold"/>
                      </a:endParaRPr>
                    </a:p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sz="1400" b="1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Сотка</a:t>
                      </a:r>
                      <a:endParaRPr lang="ru-RU" sz="14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  <a:p>
                      <a:pPr algn="l">
                        <a:defRPr sz="1600"/>
                      </a:pP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sz="1400" b="1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Фоксфорд</a:t>
                      </a:r>
                      <a:endParaRPr lang="ru-RU" sz="14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  <a:p>
                      <a:pPr algn="l">
                        <a:defRPr sz="1600"/>
                      </a:pP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sz="1400" b="1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Вебиум</a:t>
                      </a:r>
                      <a:endParaRPr lang="ru-RU" sz="14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  <a:p>
                      <a:pPr algn="l">
                        <a:defRPr sz="1600"/>
                      </a:pP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400" b="1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SkySmart</a:t>
                      </a: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Наша компания</a:t>
                      </a: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Предметы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</a:rPr>
                      </a:b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Школьные предметы; иностранные языки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Школьные предметы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Школьные предметы; иностранные языки; счет, чтение, письмо; логопедия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Школьные предметы</a:t>
                      </a:r>
                    </a:p>
                    <a:p>
                      <a:pPr algn="l">
                        <a:defRPr sz="1600"/>
                      </a:pP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Школьные предметы; иностранные языки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Школьные предметы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Средний балл за ЕГЭ</a:t>
                      </a: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82,75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81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75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83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82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Направления подготовки</a:t>
                      </a: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ЕГЭ 11 класс, ЕГЭ 10 класс, ОГЭ 9 класс, 5-8 класс, олимпиады, репетиторы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ЕГЭ 11 класс, ЕГЭ 10 класс, ОГЭ 9 класс</a:t>
                      </a:r>
                      <a:endParaRPr sz="12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ЕГЭ 11 класс, ЕГЭ 10 класс, ОГЭ 9 класс, олимпиады, репетиторы, программирование для 3-7 классов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ЕГЭ 11 класс, ЕГЭ 10 класс, ОГЭ 9 класс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ЕГЭ 11 класс, ЕГЭ 10 класс, ОГЭ 9 класс, курсы для школьников и дошкольников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ИИ для тестирования, подбора максимально эффективной программы подготовки и профориентации, </a:t>
                      </a:r>
                      <a:r>
                        <a:rPr lang="ru-RU" sz="12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ЕГЭ 11 класс, ЕГЭ 10 класс, ОГЭ 9 класс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Форматы обучения</a:t>
                      </a:r>
                      <a:endParaRPr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Курсы, репетиторы</a:t>
                      </a:r>
                      <a:endParaRPr sz="12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Курсы, пробники</a:t>
                      </a:r>
                      <a:endParaRPr sz="12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Курсы, репетиторы, мини-группы, комплекты занятия, олимпиады, тесты, пробники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Курсы, бесплатные курсы, спецкурсы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2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Курсы, репетиторы</a:t>
                      </a:r>
                    </a:p>
                    <a:p>
                      <a:pPr algn="l">
                        <a:defRPr sz="1600"/>
                      </a:pP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Тесты, курсы, пробники, репетиторы, бесплатные пробные курсы</a:t>
                      </a:r>
                      <a:endParaRPr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Рынки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ADD13DCC-641C-44CF-BAC1-552604F15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3740" y="2317448"/>
            <a:ext cx="5186947" cy="2223102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r>
              <a:rPr lang="en-US" sz="1800" b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PAM</a:t>
            </a:r>
            <a:r>
              <a:rPr lang="ru-RU" sz="18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2 800 000 человек = </a:t>
            </a:r>
            <a:r>
              <a:rPr lang="ru-RU" sz="1800" b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5 880 000 000 р.</a:t>
            </a:r>
            <a:endParaRPr lang="en-US" sz="1800" b="1" dirty="0"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en-US" sz="1800" b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TAM</a:t>
            </a:r>
            <a:r>
              <a:rPr lang="ru-RU" sz="18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– 1 389 000 человек = </a:t>
            </a:r>
            <a:r>
              <a:rPr lang="ru-RU" sz="1800" b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2 916 900 000 р.</a:t>
            </a:r>
            <a:endParaRPr lang="en-US" sz="1800" b="1" dirty="0"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en-US" sz="1800" b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SAM</a:t>
            </a:r>
            <a:r>
              <a:rPr lang="ru-RU" sz="18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– 138 900 человек </a:t>
            </a:r>
            <a:r>
              <a:rPr lang="ru-RU" sz="18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= </a:t>
            </a:r>
            <a:r>
              <a:rPr lang="ru-RU" sz="1800" b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291 690 000 р.</a:t>
            </a:r>
            <a:endParaRPr lang="en-US" sz="1800" b="1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en-US" sz="1800" b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SOM</a:t>
            </a:r>
            <a:r>
              <a:rPr lang="ru-RU" sz="18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– 41 670 человек = </a:t>
            </a:r>
            <a:r>
              <a:rPr lang="ru-RU" sz="1800" b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87 507 000 р.</a:t>
            </a:r>
            <a:endParaRPr lang="en-US" sz="1800" b="1" dirty="0"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274320" algn="l"/>
              </a:tabLst>
            </a:pPr>
            <a:endParaRPr lang="en-US" sz="18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ACE3CA-E7B9-4959-BBBE-35F0A2D155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4"/>
          <a:stretch/>
        </p:blipFill>
        <p:spPr bwMode="auto">
          <a:xfrm>
            <a:off x="5848928" y="1837527"/>
            <a:ext cx="6078450" cy="318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62108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47231" y="2644172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Создана команда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Проверены проблемы на актуальность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Проанализированы конкуренты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Просчитаны рынки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Подготовлена бизнес-модель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Опрошена целевая аудитория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/>
              <a:t>Текущие </a:t>
            </a:r>
            <a:r>
              <a:rPr lang="ru-RU" sz="3600" dirty="0"/>
              <a:t>результаты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6" y="9443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развития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373BD24-E92E-4CE4-B53D-C7D0D10675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678986"/>
              </p:ext>
            </p:extLst>
          </p:nvPr>
        </p:nvGraphicFramePr>
        <p:xfrm>
          <a:off x="3044952" y="1684565"/>
          <a:ext cx="5706964" cy="45923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79702">
                  <a:extLst>
                    <a:ext uri="{9D8B030D-6E8A-4147-A177-3AD203B41FA5}">
                      <a16:colId xmlns:a16="http://schemas.microsoft.com/office/drawing/2014/main" val="1677755189"/>
                    </a:ext>
                  </a:extLst>
                </a:gridCol>
                <a:gridCol w="3434564">
                  <a:extLst>
                    <a:ext uri="{9D8B030D-6E8A-4147-A177-3AD203B41FA5}">
                      <a16:colId xmlns:a16="http://schemas.microsoft.com/office/drawing/2014/main" val="2892228635"/>
                    </a:ext>
                  </a:extLst>
                </a:gridCol>
                <a:gridCol w="1392698">
                  <a:extLst>
                    <a:ext uri="{9D8B030D-6E8A-4147-A177-3AD203B41FA5}">
                      <a16:colId xmlns:a16="http://schemas.microsoft.com/office/drawing/2014/main" val="4058600620"/>
                    </a:ext>
                  </a:extLst>
                </a:gridCol>
              </a:tblGrid>
              <a:tr h="52832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№ этапа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Название этапа календарного плана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Длительность этапа, мес.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941639980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Проведение исследования рынка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225812454"/>
                  </a:ext>
                </a:extLst>
              </a:tr>
              <a:tr h="214630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2.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Разработка бизнес-плана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313705464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3.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Регистрация компании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907558631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4.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Создание и разработка сайта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2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010297680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5.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Составление плана использования ИИ (разработка тестов и т.д.)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2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436370115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6.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Написание ТЗ для разработки ИИ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969977519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7.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Найм команды для обучения ИИ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750631354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8.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Разработка образовательной программы и материалов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3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261656843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9.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Поиск и найм преподавателей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367025882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10.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Запуск маркетинговых кампаний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2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918828093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11.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Внедрение системы онлайн обучения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2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407266379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12.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Организация первых занятий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744980132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0" marR="0" lvl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13.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Мониторинг и анализ результатов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3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10409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  <a:endParaRPr sz="36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073B338-2A84-4286-9C0A-04B605AFD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084413"/>
              </p:ext>
            </p:extLst>
          </p:nvPr>
        </p:nvGraphicFramePr>
        <p:xfrm>
          <a:off x="777241" y="2060644"/>
          <a:ext cx="10780775" cy="39212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74354">
                  <a:extLst>
                    <a:ext uri="{9D8B030D-6E8A-4147-A177-3AD203B41FA5}">
                      <a16:colId xmlns:a16="http://schemas.microsoft.com/office/drawing/2014/main" val="1852749904"/>
                    </a:ext>
                  </a:extLst>
                </a:gridCol>
                <a:gridCol w="880602">
                  <a:extLst>
                    <a:ext uri="{9D8B030D-6E8A-4147-A177-3AD203B41FA5}">
                      <a16:colId xmlns:a16="http://schemas.microsoft.com/office/drawing/2014/main" val="372166137"/>
                    </a:ext>
                  </a:extLst>
                </a:gridCol>
                <a:gridCol w="948708">
                  <a:extLst>
                    <a:ext uri="{9D8B030D-6E8A-4147-A177-3AD203B41FA5}">
                      <a16:colId xmlns:a16="http://schemas.microsoft.com/office/drawing/2014/main" val="497018071"/>
                    </a:ext>
                  </a:extLst>
                </a:gridCol>
                <a:gridCol w="1326503">
                  <a:extLst>
                    <a:ext uri="{9D8B030D-6E8A-4147-A177-3AD203B41FA5}">
                      <a16:colId xmlns:a16="http://schemas.microsoft.com/office/drawing/2014/main" val="1544595019"/>
                    </a:ext>
                  </a:extLst>
                </a:gridCol>
                <a:gridCol w="1335024">
                  <a:extLst>
                    <a:ext uri="{9D8B030D-6E8A-4147-A177-3AD203B41FA5}">
                      <a16:colId xmlns:a16="http://schemas.microsoft.com/office/drawing/2014/main" val="2262811551"/>
                    </a:ext>
                  </a:extLst>
                </a:gridCol>
                <a:gridCol w="1289304">
                  <a:extLst>
                    <a:ext uri="{9D8B030D-6E8A-4147-A177-3AD203B41FA5}">
                      <a16:colId xmlns:a16="http://schemas.microsoft.com/office/drawing/2014/main" val="3441631163"/>
                    </a:ext>
                  </a:extLst>
                </a:gridCol>
                <a:gridCol w="1940945">
                  <a:extLst>
                    <a:ext uri="{9D8B030D-6E8A-4147-A177-3AD203B41FA5}">
                      <a16:colId xmlns:a16="http://schemas.microsoft.com/office/drawing/2014/main" val="3272397635"/>
                    </a:ext>
                  </a:extLst>
                </a:gridCol>
                <a:gridCol w="1232023">
                  <a:extLst>
                    <a:ext uri="{9D8B030D-6E8A-4147-A177-3AD203B41FA5}">
                      <a16:colId xmlns:a16="http://schemas.microsoft.com/office/drawing/2014/main" val="928238426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58988553"/>
                    </a:ext>
                  </a:extLst>
                </a:gridCol>
              </a:tblGrid>
              <a:tr h="6498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№</a:t>
                      </a:r>
                      <a:endParaRPr lang="ru-RU" sz="1200" b="1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Unti</a:t>
                      </a:r>
                      <a:r>
                        <a:rPr lang="ru-RU" sz="1200" b="1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 ID</a:t>
                      </a:r>
                      <a:endParaRPr lang="ru-RU" sz="1200" b="1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Leader</a:t>
                      </a:r>
                      <a:r>
                        <a:rPr lang="ru-RU" sz="1200" b="1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 ID</a:t>
                      </a:r>
                      <a:endParaRPr lang="ru-RU" sz="1200" b="1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ФИО</a:t>
                      </a:r>
                      <a:endParaRPr lang="ru-RU" sz="1200" b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Роль в проекте</a:t>
                      </a:r>
                      <a:endParaRPr lang="ru-RU" sz="1200" b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Телефон</a:t>
                      </a:r>
                      <a:endParaRPr lang="ru-RU" sz="1200" b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Почта</a:t>
                      </a:r>
                      <a:endParaRPr lang="ru-RU" sz="1200" b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Должность</a:t>
                      </a:r>
                      <a:endParaRPr lang="ru-RU" sz="1200" b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Опыт и квалификация</a:t>
                      </a:r>
                      <a:endParaRPr lang="ru-RU" sz="1200" b="1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2767433"/>
                  </a:ext>
                </a:extLst>
              </a:tr>
              <a:tr h="1310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1743314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3383573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Гренадерова Анастасия Алексеевна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Директор, учитель физики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89021251694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ogorodnikova_an@mail.ru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Специалист по улучшению поисковой выдачи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 месяц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1233611"/>
                  </a:ext>
                </a:extLst>
              </a:tr>
              <a:tr h="8701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2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1743298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1871923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Зиновьева Анна Дмитриевна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Менеджер, учитель математики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89020078770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az635426@gmail.com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Оператор ЭВ и ВМ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 год 8 месяцев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332057"/>
                  </a:ext>
                </a:extLst>
              </a:tr>
              <a:tr h="10904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3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1743292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642636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Островская Софья Федоровна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Учитель русского языка и информатики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89093588068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i@ostrovsofa.ru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Оператор ЭВ и ВМ</a:t>
                      </a:r>
                      <a:endParaRPr lang="ru-RU" sz="12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5 месяцев</a:t>
                      </a:r>
                      <a:endParaRPr lang="ru-RU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998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56100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902 125 16 94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ogorodnikova_an@mail.ru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4919</TotalTime>
  <Words>861</Words>
  <Application>Microsoft Office PowerPoint</Application>
  <PresentationFormat>Широкоэкранный</PresentationFormat>
  <Paragraphs>179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Софья Островская</cp:lastModifiedBy>
  <cp:revision>69</cp:revision>
  <dcterms:modified xsi:type="dcterms:W3CDTF">2023-12-14T10:47:48Z</dcterms:modified>
</cp:coreProperties>
</file>