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.jpg"/>
  <Default Extension="png" ContentType="image/png"/>
  <Default Extension="wdp" ContentType="image/vnd.ms-photo"/>
  <Default Extension="gif" ContentType="image/gif"/>
  <Default Extension="mp4" ContentType="video/mp4"/>
  <Default Extension="rels" ContentType="application/vnd.openxmlformats-package.relationship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15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media/image3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8" r:id="rId3"/>
  </p:sldMasterIdLst>
  <p:notesMasterIdLst>
    <p:notesMasterId r:id="rId5"/>
  </p:notesMasterIdLst>
  <p:sldIdLst>
    <p:sldId id="357" r:id="rId4"/>
    <p:sldId id="390" r:id="rId6"/>
    <p:sldId id="428" r:id="rId7"/>
    <p:sldId id="391" r:id="rId8"/>
    <p:sldId id="412" r:id="rId9"/>
    <p:sldId id="394" r:id="rId10"/>
    <p:sldId id="402" r:id="rId11"/>
    <p:sldId id="417" r:id="rId12"/>
    <p:sldId id="418" r:id="rId13"/>
    <p:sldId id="399" r:id="rId14"/>
    <p:sldId id="416" r:id="rId15"/>
    <p:sldId id="400" r:id="rId16"/>
    <p:sldId id="401" r:id="rId17"/>
    <p:sldId id="398" r:id="rId18"/>
    <p:sldId id="429" r:id="rId19"/>
    <p:sldId id="396" r:id="rId20"/>
    <p:sldId id="404" r:id="rId21"/>
  </p:sldIdLst>
  <p:sldSz cx="9144000" cy="5143500" type="screen16x9"/>
  <p:notesSz cx="6858000" cy="9144000"/>
  <p:embeddedFontLst>
    <p:embeddedFont>
      <p:font typeface="SimSun" panose="02010600030101010101" pitchFamily="2" charset="-122"/>
      <p:regular r:id="rId25"/>
    </p:embeddedFont>
    <p:embeddedFont>
      <p:font typeface="Calibri Light" panose="020F0302020204030204" pitchFamily="34" charset="0"/>
      <p:regular r:id="rId26"/>
      <p:italic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Calibri" panose="020F0502020204030204"/>
      <p:regular r:id="rId32"/>
      <p:bold r:id="rId33"/>
      <p:italic r:id="rId34"/>
      <p:boldItalic r:id="rId35"/>
    </p:embeddedFont>
    <p:embeddedFont>
      <p:font typeface="PT Sans" panose="020B0503020203020204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121" userDrawn="1">
          <p15:clr>
            <a:srgbClr val="A4A3A4"/>
          </p15:clr>
        </p15:guide>
        <p15:guide id="3" pos="521" userDrawn="1">
          <p15:clr>
            <a:srgbClr val="A4A3A4"/>
          </p15:clr>
        </p15:guide>
        <p15:guide id="4" pos="4997" userDrawn="1">
          <p15:clr>
            <a:srgbClr val="A4A3A4"/>
          </p15:clr>
        </p15:guide>
        <p15:guide id="5" orient="horz" pos="88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403A"/>
    <a:srgbClr val="7E36B4"/>
    <a:srgbClr val="0097A7"/>
    <a:srgbClr val="C0EAEC"/>
    <a:srgbClr val="0543E8"/>
    <a:srgbClr val="4DBA4A"/>
    <a:srgbClr val="F2F2F2"/>
    <a:srgbClr val="EA8600"/>
    <a:srgbClr val="008000"/>
    <a:srgbClr val="F431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中度样式 4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123E036-C889-4DE9-9E9D-3321D5F1930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  <a:tblStyle styleId="{BDBED569-4797-4DF1-A0F4-6AAB3CD982D8}" styleName="浅色样式 3 - 强调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40" d="100"/>
          <a:sy n="140" d="100"/>
        </p:scale>
        <p:origin x="696" y="30"/>
      </p:cViewPr>
      <p:guideLst>
        <p:guide orient="horz" pos="328"/>
        <p:guide pos="121"/>
        <p:guide pos="521"/>
        <p:guide pos="4997"/>
        <p:guide orient="horz" pos="88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2" Type="http://schemas.openxmlformats.org/officeDocument/2006/relationships/customXml" Target="../customXml/item3.xml"/><Relationship Id="rId41" Type="http://schemas.openxmlformats.org/officeDocument/2006/relationships/customXml" Target="../customXml/item2.xml"/><Relationship Id="rId40" Type="http://schemas.openxmlformats.org/officeDocument/2006/relationships/customXml" Target="../customXml/item1.xml"/><Relationship Id="rId4" Type="http://schemas.openxmlformats.org/officeDocument/2006/relationships/slide" Target="slides/slide1.xml"/><Relationship Id="rId39" Type="http://schemas.openxmlformats.org/officeDocument/2006/relationships/font" Target="fonts/font15.fntdata"/><Relationship Id="rId38" Type="http://schemas.openxmlformats.org/officeDocument/2006/relationships/font" Target="fonts/font14.fntdata"/><Relationship Id="rId37" Type="http://schemas.openxmlformats.org/officeDocument/2006/relationships/font" Target="fonts/font13.fntdata"/><Relationship Id="rId36" Type="http://schemas.openxmlformats.org/officeDocument/2006/relationships/font" Target="fonts/font12.fntdata"/><Relationship Id="rId35" Type="http://schemas.openxmlformats.org/officeDocument/2006/relationships/font" Target="fonts/font11.fntdata"/><Relationship Id="rId34" Type="http://schemas.openxmlformats.org/officeDocument/2006/relationships/font" Target="fonts/font10.fntdata"/><Relationship Id="rId33" Type="http://schemas.openxmlformats.org/officeDocument/2006/relationships/font" Target="fonts/font9.fntdata"/><Relationship Id="rId32" Type="http://schemas.openxmlformats.org/officeDocument/2006/relationships/font" Target="fonts/font8.fntdata"/><Relationship Id="rId31" Type="http://schemas.openxmlformats.org/officeDocument/2006/relationships/font" Target="fonts/font7.fntdata"/><Relationship Id="rId30" Type="http://schemas.openxmlformats.org/officeDocument/2006/relationships/font" Target="fonts/font6.fntdata"/><Relationship Id="rId3" Type="http://schemas.openxmlformats.org/officeDocument/2006/relationships/slideMaster" Target="slideMasters/slideMaster2.xml"/><Relationship Id="rId29" Type="http://schemas.openxmlformats.org/officeDocument/2006/relationships/font" Target="fonts/font5.fntdata"/><Relationship Id="rId28" Type="http://schemas.openxmlformats.org/officeDocument/2006/relationships/font" Target="fonts/font4.fntdata"/><Relationship Id="rId27" Type="http://schemas.openxmlformats.org/officeDocument/2006/relationships/font" Target="fonts/font3.fntdata"/><Relationship Id="rId26" Type="http://schemas.openxmlformats.org/officeDocument/2006/relationships/font" Target="fonts/font2.fntdata"/><Relationship Id="rId25" Type="http://schemas.openxmlformats.org/officeDocument/2006/relationships/font" Target="fonts/font1.fntdata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6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0.png"/><Relationship Id="rId6" Type="http://schemas.openxmlformats.org/officeDocument/2006/relationships/tags" Target="../tags/tag1.xml"/><Relationship Id="rId5" Type="http://schemas.microsoft.com/office/2007/relationships/media" Target="../media/media1.mp4"/><Relationship Id="rId4" Type="http://schemas.openxmlformats.org/officeDocument/2006/relationships/video" Target="../media/media1.mp4"/><Relationship Id="rId3" Type="http://schemas.openxmlformats.org/officeDocument/2006/relationships/image" Target="../media/image9.GIF"/><Relationship Id="rId2" Type="http://schemas.openxmlformats.org/officeDocument/2006/relationships/hyperlink" Target="https://t.me/physicsmboy_bot" TargetMode="Externa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.png"/><Relationship Id="rId8" Type="http://schemas.openxmlformats.org/officeDocument/2006/relationships/image" Target="../media/image18.png"/><Relationship Id="rId7" Type="http://schemas.openxmlformats.org/officeDocument/2006/relationships/image" Target="../media/image17.png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6" Type="http://schemas.openxmlformats.org/officeDocument/2006/relationships/slideLayout" Target="../slideLayouts/slideLayout19.xml"/><Relationship Id="rId25" Type="http://schemas.openxmlformats.org/officeDocument/2006/relationships/image" Target="../media/image35.png"/><Relationship Id="rId24" Type="http://schemas.openxmlformats.org/officeDocument/2006/relationships/image" Target="../media/image34.png"/><Relationship Id="rId23" Type="http://schemas.openxmlformats.org/officeDocument/2006/relationships/image" Target="../media/image33.png"/><Relationship Id="rId22" Type="http://schemas.openxmlformats.org/officeDocument/2006/relationships/image" Target="../media/image32.png"/><Relationship Id="rId21" Type="http://schemas.openxmlformats.org/officeDocument/2006/relationships/image" Target="../media/image31.png"/><Relationship Id="rId20" Type="http://schemas.openxmlformats.org/officeDocument/2006/relationships/image" Target="../media/image30.png"/><Relationship Id="rId2" Type="http://schemas.openxmlformats.org/officeDocument/2006/relationships/image" Target="../media/image12.png"/><Relationship Id="rId19" Type="http://schemas.openxmlformats.org/officeDocument/2006/relationships/image" Target="../media/image29.png"/><Relationship Id="rId18" Type="http://schemas.openxmlformats.org/officeDocument/2006/relationships/image" Target="../media/image28.png"/><Relationship Id="rId17" Type="http://schemas.openxmlformats.org/officeDocument/2006/relationships/image" Target="../media/image27.png"/><Relationship Id="rId16" Type="http://schemas.openxmlformats.org/officeDocument/2006/relationships/image" Target="../media/image26.png"/><Relationship Id="rId15" Type="http://schemas.openxmlformats.org/officeDocument/2006/relationships/image" Target="../media/image25.png"/><Relationship Id="rId14" Type="http://schemas.openxmlformats.org/officeDocument/2006/relationships/image" Target="../media/image24.png"/><Relationship Id="rId13" Type="http://schemas.openxmlformats.org/officeDocument/2006/relationships/image" Target="../media/image23.png"/><Relationship Id="rId12" Type="http://schemas.openxmlformats.org/officeDocument/2006/relationships/image" Target="../media/image22.png"/><Relationship Id="rId11" Type="http://schemas.openxmlformats.org/officeDocument/2006/relationships/image" Target="../media/image21.png"/><Relationship Id="rId10" Type="http://schemas.openxmlformats.org/officeDocument/2006/relationships/image" Target="../media/image20.png"/><Relationship Id="rId1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18.xml"/><Relationship Id="rId5" Type="http://schemas.openxmlformats.org/officeDocument/2006/relationships/hyperlink" Target="https://phet.colorado.edu/sims/html/generator/latest/generator_all.html" TargetMode="External"/><Relationship Id="rId4" Type="http://schemas.openxmlformats.org/officeDocument/2006/relationships/hyperlink" Target="https://www.khanacademy.org/science/ms-physics/x1baed5db7c1bb50b:movement-and-forces/x1baed5db7c1bb50b:representing-motion/v/frames-of-reference" TargetMode="External"/><Relationship Id="rId3" Type="http://schemas.openxmlformats.org/officeDocument/2006/relationships/image" Target="../media/image37.png"/><Relationship Id="rId2" Type="http://schemas.openxmlformats.org/officeDocument/2006/relationships/image" Target="../media/image5.png"/><Relationship Id="rId1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18.xml"/><Relationship Id="rId4" Type="http://schemas.openxmlformats.org/officeDocument/2006/relationships/image" Target="../media/image40.png"/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18.xml"/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2.xml"/><Relationship Id="rId8" Type="http://schemas.openxmlformats.org/officeDocument/2006/relationships/slideLayout" Target="../slideLayouts/slideLayout18.xml"/><Relationship Id="rId7" Type="http://schemas.openxmlformats.org/officeDocument/2006/relationships/image" Target="../media/image45.jpeg"/><Relationship Id="rId6" Type="http://schemas.openxmlformats.org/officeDocument/2006/relationships/image" Target="../media/image44.jpeg"/><Relationship Id="rId5" Type="http://schemas.openxmlformats.org/officeDocument/2006/relationships/hyperlink" Target="https://shevyakova.nethouse.ru/" TargetMode="External"/><Relationship Id="rId4" Type="http://schemas.openxmlformats.org/officeDocument/2006/relationships/hyperlink" Target="https://t.me/nayka_dly" TargetMode="External"/><Relationship Id="rId3" Type="http://schemas.openxmlformats.org/officeDocument/2006/relationships/hyperlink" Target="https://vk.com/club228036691" TargetMode="External"/><Relationship Id="rId2" Type="http://schemas.openxmlformats.org/officeDocument/2006/relationships/image" Target="../media/image43.jpeg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Relationship Id="rId3" Type="http://schemas.microsoft.com/office/2007/relationships/hdphoto" Target="../media/image47.wdp"/><Relationship Id="rId2" Type="http://schemas.openxmlformats.org/officeDocument/2006/relationships/image" Target="../media/image46.png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5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6.xml"/><Relationship Id="rId6" Type="http://schemas.openxmlformats.org/officeDocument/2006/relationships/slideLayout" Target="../slideLayouts/slideLayout1.xml"/><Relationship Id="rId5" Type="http://schemas.openxmlformats.org/officeDocument/2006/relationships/themeOverride" Target="../theme/themeOverride1.xml"/><Relationship Id="rId4" Type="http://schemas.openxmlformats.org/officeDocument/2006/relationships/hyperlink" Target="https://t.me/physicsmboy_bot" TargetMode="External"/><Relationship Id="rId3" Type="http://schemas.openxmlformats.org/officeDocument/2006/relationships/image" Target="../media/image56.png"/><Relationship Id="rId2" Type="http://schemas.openxmlformats.org/officeDocument/2006/relationships/image" Target="../media/image52.jpeg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-1" y="1341003"/>
            <a:ext cx="6121021" cy="935435"/>
          </a:xfrm>
          <a:prstGeom prst="rect">
            <a:avLst/>
          </a:prstGeom>
          <a:solidFill>
            <a:srgbClr val="FD4F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9pPr>
          </a:lstStyle>
          <a:p>
            <a:pPr algn="ctr"/>
            <a:endParaRPr lang="ru-RU" sz="1050"/>
          </a:p>
        </p:txBody>
      </p:sp>
      <p:sp>
        <p:nvSpPr>
          <p:cNvPr id="10" name="Прямоугольник 9"/>
          <p:cNvSpPr/>
          <p:nvPr/>
        </p:nvSpPr>
        <p:spPr>
          <a:xfrm>
            <a:off x="-1" y="3063810"/>
            <a:ext cx="9144001" cy="546763"/>
          </a:xfrm>
          <a:prstGeom prst="rect">
            <a:avLst/>
          </a:prstGeom>
          <a:solidFill>
            <a:schemeClr val="tx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endParaRPr lang="ru-RU" sz="1050"/>
          </a:p>
        </p:txBody>
      </p:sp>
      <p:pic>
        <p:nvPicPr>
          <p:cNvPr id="3" name="Рисунок 1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6223" y="159660"/>
            <a:ext cx="751932" cy="698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743895" y="1168004"/>
            <a:ext cx="5262826" cy="945967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 lvl="0" algn="l"/>
            <a:br>
              <a:rPr lang="ru-RU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ru-RU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+mn-ea"/>
              </a:rPr>
              <a:t>SfeduNet10 И12Исследуй физику вместе с чат-ботом.</a:t>
            </a:r>
            <a:endParaRPr lang="ru-RU" sz="2400" b="1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  <a:sym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58315" y="3931920"/>
            <a:ext cx="5628005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543E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Южный федеральный университет</a:t>
            </a:r>
            <a:endParaRPr lang="ru-RU" sz="2400" dirty="0">
              <a:solidFill>
                <a:srgbClr val="0543E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Рисунок 11" descr="Тропическая сцена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04013" y="2742527"/>
            <a:ext cx="781542" cy="781542"/>
          </a:xfrm>
          <a:prstGeom prst="rect">
            <a:avLst/>
          </a:prstGeom>
        </p:spPr>
      </p:pic>
      <p:pic>
        <p:nvPicPr>
          <p:cNvPr id="5" name="Изображение 4" descr="scale_120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0975" y="51435"/>
            <a:ext cx="4020185" cy="3179445"/>
          </a:xfrm>
          <a:prstGeom prst="rect">
            <a:avLst/>
          </a:prstGeom>
        </p:spPr>
      </p:pic>
      <p:sp>
        <p:nvSpPr>
          <p:cNvPr id="2" name="Текстовое поле 1"/>
          <p:cNvSpPr txBox="1"/>
          <p:nvPr/>
        </p:nvSpPr>
        <p:spPr>
          <a:xfrm>
            <a:off x="2286635" y="4500880"/>
            <a:ext cx="4572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Инициативная разработка</a:t>
            </a:r>
            <a:endParaRPr lang="en-US" altLang="en-US" sz="240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275466" y="6231"/>
            <a:ext cx="2876761" cy="648000"/>
          </a:xfrm>
          <a:prstGeom prst="rect">
            <a:avLst/>
          </a:prstGeom>
          <a:solidFill>
            <a:srgbClr val="FE4F4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289" tIns="34289" rIns="34289" bIns="34289" numCol="1" spcCol="38100" rtlCol="0" anchor="ctr">
            <a:spAutoFit/>
          </a:bodyPr>
          <a:lstStyle/>
          <a:p>
            <a:pPr defTabSz="685800" hangingPunct="0">
              <a:buClrTx/>
            </a:pPr>
            <a:endParaRPr lang="ru-RU" sz="1350"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-3126" y="6231"/>
            <a:ext cx="6287428" cy="648000"/>
          </a:xfrm>
          <a:prstGeom prst="rect">
            <a:avLst/>
          </a:prstGeom>
          <a:solidFill>
            <a:srgbClr val="8D00FE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289" tIns="34289" rIns="34289" bIns="34289" numCol="1" spcCol="38100" rtlCol="0" anchor="ctr">
            <a:spAutoFit/>
          </a:bodyPr>
          <a:lstStyle/>
          <a:p>
            <a:pPr defTabSz="685800" hangingPunct="0">
              <a:buClrTx/>
            </a:pPr>
            <a:endParaRPr lang="ru-RU" sz="1350"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6" name="Рисунок 15" descr="Изображение выглядит как текст, Шрифт, логотип, символ&#10;&#10;Автоматически созданное описание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07825" y="96696"/>
            <a:ext cx="6478511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/>
            <a:r>
              <a:rPr lang="ru-RU" sz="21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+mn-ea"/>
              </a:rPr>
              <a:t>SfeduNet10И12Исследуй физику вместе с чат-ботом</a:t>
            </a:r>
            <a:endParaRPr lang="ru-RU" sz="2100" b="1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  <a:sym typeface="+mn-ea"/>
            </a:endParaRPr>
          </a:p>
        </p:txBody>
      </p:sp>
      <p:sp>
        <p:nvSpPr>
          <p:cNvPr id="2" name="Google Shape;107;p26"/>
          <p:cNvSpPr txBox="1"/>
          <p:nvPr/>
        </p:nvSpPr>
        <p:spPr>
          <a:xfrm>
            <a:off x="305474" y="879185"/>
            <a:ext cx="7693633" cy="1700054"/>
          </a:xfrm>
          <a:prstGeom prst="rect">
            <a:avLst/>
          </a:prstGeom>
          <a:solidFill>
            <a:srgbClr val="EFF9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-US" sz="2000" b="1" dirty="0">
                <a:solidFill>
                  <a:srgbClr val="0543E8"/>
                </a:solidFill>
                <a:latin typeface="Calibri" panose="020F0502020204030204"/>
                <a:cs typeface="Calibri" panose="020F0502020204030204"/>
              </a:rPr>
              <a:t>      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  <a:cs typeface="Calibri" panose="020F0502020204030204"/>
              </a:rPr>
              <a:t>Потребители  </a:t>
            </a:r>
            <a:r>
              <a:rPr lang="en-US" sz="2000" b="1" dirty="0">
                <a:solidFill>
                  <a:srgbClr val="0543E8"/>
                </a:solidFill>
                <a:latin typeface="Calibri" panose="020F0502020204030204"/>
                <a:cs typeface="Calibri" panose="020F0502020204030204"/>
              </a:rPr>
              <a:t>                             </a:t>
            </a:r>
            <a:endParaRPr lang="en-US" sz="2000" b="1" dirty="0">
              <a:solidFill>
                <a:schemeClr val="accent1">
                  <a:lumMod val="50000"/>
                </a:schemeClr>
              </a:solidFill>
              <a:latin typeface="Calibri" panose="020F0502020204030204"/>
              <a:cs typeface="Calibri" panose="020F0502020204030204"/>
            </a:endParaRPr>
          </a:p>
          <a:p>
            <a:pPr algn="l"/>
            <a:r>
              <a:rPr lang="ru-RU" sz="1600" b="1" dirty="0">
                <a:solidFill>
                  <a:srgbClr val="0543E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Ученики 7-11 классов                             </a:t>
            </a:r>
            <a:endParaRPr lang="ru-RU" sz="1600" b="1" dirty="0">
              <a:solidFill>
                <a:srgbClr val="0543E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1600" b="1" dirty="0">
                <a:solidFill>
                  <a:srgbClr val="0543E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Учителя физики в школе                     </a:t>
            </a:r>
            <a:endParaRPr lang="ru-RU" sz="1600" b="1" dirty="0">
              <a:solidFill>
                <a:srgbClr val="0543E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1600" b="1" dirty="0">
                <a:solidFill>
                  <a:srgbClr val="0543E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Родители учеников                               </a:t>
            </a:r>
            <a:endParaRPr lang="ru-RU" sz="1600" b="1" dirty="0">
              <a:solidFill>
                <a:srgbClr val="0543E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1600" b="1" dirty="0">
                <a:solidFill>
                  <a:srgbClr val="0543E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Администрация школ                          </a:t>
            </a:r>
            <a:endParaRPr sz="110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Courier New" panose="02070309020205020404"/>
              <a:cs typeface="Calibri" panose="020F0502020204030204" pitchFamily="34" charset="0"/>
              <a:sym typeface="Courier New" panose="02070309020205020404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Courier New" panose="02070309020205020404"/>
              <a:cs typeface="Calibri" panose="020F0502020204030204" pitchFamily="34" charset="0"/>
              <a:sym typeface="Courier New" panose="02070309020205020404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Courier New" panose="02070309020205020404"/>
              <a:cs typeface="Calibri" panose="020F0502020204030204" pitchFamily="34" charset="0"/>
              <a:sym typeface="Courier New" panose="02070309020205020404"/>
            </a:endParaRPr>
          </a:p>
        </p:txBody>
      </p:sp>
      <p:sp>
        <p:nvSpPr>
          <p:cNvPr id="4" name="Google Shape;108;p26"/>
          <p:cNvSpPr txBox="1"/>
          <p:nvPr/>
        </p:nvSpPr>
        <p:spPr>
          <a:xfrm>
            <a:off x="327905" y="2957940"/>
            <a:ext cx="7705725" cy="1658204"/>
          </a:xfrm>
          <a:prstGeom prst="rect">
            <a:avLst/>
          </a:prstGeom>
          <a:solidFill>
            <a:srgbClr val="EFFAEC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2000" b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/>
            <a:r>
              <a:rPr lang="ru-RU" dirty="0"/>
              <a:t>Проблема которую решаем?</a:t>
            </a:r>
            <a:endParaRPr lang="ru-RU" dirty="0"/>
          </a:p>
          <a:p>
            <a:r>
              <a:rPr lang="ru-RU" dirty="0"/>
              <a:t>1.Недостаток интереса к физике</a:t>
            </a:r>
            <a:endParaRPr lang="ru-RU" dirty="0"/>
          </a:p>
          <a:p>
            <a:r>
              <a:rPr lang="ru-RU" dirty="0"/>
              <a:t>2.Отсутствие персонализированного подхода</a:t>
            </a:r>
            <a:endParaRPr lang="ru-RU" dirty="0"/>
          </a:p>
          <a:p>
            <a:r>
              <a:rPr lang="ru-RU" dirty="0"/>
              <a:t>3.Неэффективные методы обучения 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6" name="Рисунок 15" descr="Изображение выглядит как текст, Шрифт, логотип, символ&#10;&#10;Автоматически созданное описание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PT Sans" panose="020B0503020203020204"/>
              </a:rPr>
              <a:t>ЦА, результаты проблемных интервью</a:t>
            </a:r>
            <a:endParaRPr lang="ru-RU" sz="2100" b="1" dirty="0">
              <a:solidFill>
                <a:schemeClr val="bg1"/>
              </a:solidFill>
              <a:sym typeface="PT Sans" panose="020B0503020203020204"/>
            </a:endParaRPr>
          </a:p>
        </p:txBody>
      </p:sp>
      <p:graphicFrame>
        <p:nvGraphicFramePr>
          <p:cNvPr id="7" name="Таблица 5"/>
          <p:cNvGraphicFramePr>
            <a:graphicFrameLocks noGrp="1"/>
          </p:cNvGraphicFramePr>
          <p:nvPr/>
        </p:nvGraphicFramePr>
        <p:xfrm>
          <a:off x="118596" y="787623"/>
          <a:ext cx="8906808" cy="4054891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2633599"/>
                <a:gridCol w="2289544"/>
                <a:gridCol w="3983665"/>
              </a:tblGrid>
              <a:tr h="619952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Гипотеза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Вопрос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Ответ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3434939"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Использование </a:t>
                      </a:r>
                      <a:r>
                        <a:rPr lang="ru-RU" sz="1600" b="1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чат-бота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и </a:t>
                      </a:r>
                      <a:r>
                        <a:rPr lang="ru-RU" sz="1600" b="1" dirty="0" err="1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нейросотрудника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 на уроках физики может повысить уровень вовлеченности и понимания материала у учеников, а также улучшить их успеваемость.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C0EAEC">
                        <a:alpha val="9215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Как использование чат-бота и </a:t>
                      </a:r>
                      <a:r>
                        <a:rPr lang="ru-RU" sz="1600" dirty="0" err="1">
                          <a:solidFill>
                            <a:schemeClr val="tx1"/>
                          </a:solidFill>
                        </a:rPr>
                        <a:t>нейросотрудника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 может повлиять на процесс обучения в школе на уроках  физики?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C0EAEC">
                        <a:alpha val="9215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Использование чат-бота и </a:t>
                      </a:r>
                      <a:r>
                        <a:rPr lang="ru-RU" sz="1600" dirty="0" err="1">
                          <a:solidFill>
                            <a:schemeClr val="tx1"/>
                          </a:solidFill>
                        </a:rPr>
                        <a:t>нейросотрудника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 на уроках физики может </a:t>
                      </a:r>
                      <a:r>
                        <a:rPr lang="ru-RU" sz="1600" b="1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улучшить процесс обучения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, предоставляя </a:t>
                      </a:r>
                      <a:r>
                        <a:rPr lang="ru-RU" sz="1600" b="1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мгновенный доступ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к информации, персонализируя обучение под нужды каждого ученика, обеспечивая интерактивность через викторины и тесты, а также </a:t>
                      </a:r>
                      <a:r>
                        <a:rPr lang="ru-RU" sz="1600" b="1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поддерживая учеников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в решении задач. Это делает уроки более увлекательными и эффективными, а также помогает учителям в подготовке материалов и анализе успеваемости.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C0EAEC">
                        <a:alpha val="92157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34447" y="6231"/>
            <a:ext cx="9155353" cy="648000"/>
            <a:chOff x="0" y="0"/>
            <a:chExt cx="9155353" cy="648000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6" name="Рисунок 15" descr="Изображение выглядит как текст, Шрифт, логотип, символ&#10;&#10;Автоматически созданное описание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9495" y="-48319"/>
            <a:ext cx="5860858" cy="7372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/>
            <a:r>
              <a:rPr lang="ru-RU" sz="21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+mn-ea"/>
              </a:rPr>
              <a:t>SfeduNet10И12</a:t>
            </a:r>
            <a:r>
              <a:rPr lang="ru-RU" sz="21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+mn-ea"/>
              </a:rPr>
              <a:t>Исследуй физику вместе с чат-ботом</a:t>
            </a:r>
            <a:endParaRPr lang="ru-RU" sz="2100" b="1" dirty="0">
              <a:solidFill>
                <a:schemeClr val="bg1"/>
              </a:solidFill>
              <a:sym typeface="PT Sans" panose="020B0503020203020204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0246" y="744282"/>
            <a:ext cx="7861932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7E36B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ru-RU" altLang="en-US" sz="1800" b="1" dirty="0">
                <a:solidFill>
                  <a:srgbClr val="7E36B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</a:t>
            </a:r>
            <a:r>
              <a:rPr lang="ru-RU" sz="1800" b="1" dirty="0">
                <a:solidFill>
                  <a:srgbClr val="7E36B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ешение</a:t>
            </a:r>
            <a:endParaRPr lang="ru-RU" sz="1800" dirty="0">
              <a:solidFill>
                <a:srgbClr val="7E36B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Google Shape;111;p26"/>
          <p:cNvSpPr txBox="1"/>
          <p:nvPr/>
        </p:nvSpPr>
        <p:spPr>
          <a:xfrm>
            <a:off x="84455" y="1059180"/>
            <a:ext cx="8993505" cy="1280160"/>
          </a:xfrm>
          <a:prstGeom prst="roundRect">
            <a:avLst/>
          </a:prstGeom>
          <a:solidFill>
            <a:srgbClr val="E5F5FF"/>
          </a:solidFill>
          <a:ln>
            <a:noFill/>
          </a:ln>
        </p:spPr>
        <p:txBody>
          <a:bodyPr spcFirstLastPara="1" wrap="square" lIns="91425" tIns="36000" rIns="91425" bIns="36000" anchor="t" anchorCtr="0">
            <a:noAutofit/>
          </a:bodyPr>
          <a:lstStyle/>
          <a:p>
            <a:pPr lvl="0">
              <a:buClr>
                <a:srgbClr val="F43162"/>
              </a:buClr>
            </a:pPr>
            <a:endParaRPr lang="ru-RU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ea typeface="PT Sans" panose="020B0503020203020204"/>
              <a:cs typeface="Calibri" panose="020F0502020204030204" pitchFamily="34" charset="0"/>
              <a:sym typeface="PT Sans" panose="020B0503020203020204"/>
            </a:endParaRPr>
          </a:p>
          <a:p>
            <a:pPr lvl="0">
              <a:buClr>
                <a:srgbClr val="F43162"/>
              </a:buClr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PT Sans" panose="020B0503020203020204"/>
                <a:cs typeface="Calibri" panose="020F0502020204030204" pitchFamily="34" charset="0"/>
                <a:sym typeface="PT Sans" panose="020B0503020203020204"/>
              </a:rPr>
              <a:t>Конечная</a:t>
            </a:r>
            <a:r>
              <a:rPr lang="ru-RU" b="1" dirty="0">
                <a:solidFill>
                  <a:srgbClr val="FF0000"/>
                </a:solidFill>
                <a:latin typeface="Calibri" panose="020F0502020204030204" pitchFamily="34" charset="0"/>
                <a:ea typeface="PT Sans" panose="020B0503020203020204"/>
                <a:cs typeface="Calibri" panose="020F0502020204030204" pitchFamily="34" charset="0"/>
                <a:sym typeface="PT Sans" panose="020B0503020203020204"/>
              </a:rPr>
              <a:t> цель проекта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PT Sans" panose="020B0503020203020204"/>
                <a:cs typeface="Calibri" panose="020F0502020204030204" pitchFamily="34" charset="0"/>
                <a:sym typeface="PT Sans" panose="020B0503020203020204"/>
              </a:rPr>
              <a:t>заключается в создании эффективной</a:t>
            </a:r>
            <a:r>
              <a:rPr lang="ru-RU" b="1" dirty="0">
                <a:solidFill>
                  <a:srgbClr val="FF0000"/>
                </a:solidFill>
                <a:latin typeface="Calibri" panose="020F0502020204030204" pitchFamily="34" charset="0"/>
                <a:ea typeface="PT Sans" panose="020B0503020203020204"/>
                <a:cs typeface="Calibri" panose="020F0502020204030204" pitchFamily="34" charset="0"/>
                <a:sym typeface="PT Sans" panose="020B0503020203020204"/>
              </a:rPr>
              <a:t> образовательной платформы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PT Sans" panose="020B0503020203020204"/>
                <a:cs typeface="Calibri" panose="020F0502020204030204" pitchFamily="34" charset="0"/>
                <a:sym typeface="PT Sans" panose="020B0503020203020204"/>
              </a:rPr>
              <a:t>, которая: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ea typeface="PT Sans" panose="020B0503020203020204"/>
              <a:cs typeface="Calibri" panose="020F0502020204030204" pitchFamily="34" charset="0"/>
              <a:sym typeface="PT Sans" panose="020B0503020203020204"/>
            </a:endParaRPr>
          </a:p>
          <a:p>
            <a:pPr lvl="0">
              <a:buClr>
                <a:srgbClr val="F43162"/>
              </a:buClr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PT Sans" panose="020B0503020203020204"/>
                <a:cs typeface="Calibri" panose="020F0502020204030204" pitchFamily="34" charset="0"/>
                <a:sym typeface="PT Sans" panose="020B0503020203020204"/>
              </a:rPr>
              <a:t>              1. Улучшает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PT Sans" panose="020B0503020203020204"/>
                <a:cs typeface="Calibri" panose="020F0502020204030204" pitchFamily="34" charset="0"/>
                <a:sym typeface="PT Sans" panose="020B0503020203020204"/>
              </a:rPr>
              <a:t>понимание физики                                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PT Sans" panose="020B0503020203020204"/>
                <a:cs typeface="Calibri" panose="020F0502020204030204" pitchFamily="34" charset="0"/>
                <a:sym typeface="PT Sans" panose="020B0503020203020204"/>
              </a:rPr>
              <a:t> 4. Создает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PT Sans" panose="020B0503020203020204"/>
                <a:cs typeface="Calibri" panose="020F0502020204030204" pitchFamily="34" charset="0"/>
                <a:sym typeface="PT Sans" panose="020B0503020203020204"/>
              </a:rPr>
              <a:t>сообщество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PT Sans" panose="020B0503020203020204"/>
              <a:cs typeface="Calibri" panose="020F0502020204030204" pitchFamily="34" charset="0"/>
              <a:sym typeface="PT Sans" panose="020B0503020203020204"/>
            </a:endParaRPr>
          </a:p>
          <a:p>
            <a:pPr lvl="0">
              <a:buClr>
                <a:srgbClr val="F43162"/>
              </a:buClr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PT Sans" panose="020B0503020203020204"/>
                <a:cs typeface="Calibri" panose="020F0502020204030204" pitchFamily="34" charset="0"/>
                <a:sym typeface="PT Sans" panose="020B0503020203020204"/>
              </a:rPr>
              <a:t>              2. Поддерживает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PT Sans" panose="020B0503020203020204"/>
                <a:cs typeface="Calibri" panose="020F0502020204030204" pitchFamily="34" charset="0"/>
                <a:sym typeface="PT Sans" panose="020B0503020203020204"/>
              </a:rPr>
              <a:t>учителей                                           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PT Sans" panose="020B0503020203020204"/>
                <a:cs typeface="Calibri" panose="020F0502020204030204" pitchFamily="34" charset="0"/>
                <a:sym typeface="PT Sans" panose="020B0503020203020204"/>
              </a:rPr>
              <a:t>5. Интегрирует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PT Sans" panose="020B0503020203020204"/>
                <a:cs typeface="Calibri" panose="020F0502020204030204" pitchFamily="34" charset="0"/>
                <a:sym typeface="PT Sans" panose="020B0503020203020204"/>
              </a:rPr>
              <a:t>современные технологии. 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PT Sans" panose="020B0503020203020204"/>
              <a:cs typeface="Calibri" panose="020F0502020204030204" pitchFamily="34" charset="0"/>
              <a:sym typeface="PT Sans" panose="020B0503020203020204"/>
            </a:endParaRPr>
          </a:p>
          <a:p>
            <a:pPr lvl="0">
              <a:buClr>
                <a:srgbClr val="F43162"/>
              </a:buClr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PT Sans" panose="020B0503020203020204"/>
                <a:cs typeface="Calibri" panose="020F0502020204030204" pitchFamily="34" charset="0"/>
                <a:sym typeface="PT Sans" panose="020B0503020203020204"/>
              </a:rPr>
              <a:t>         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PT Sans" panose="020B0503020203020204"/>
                <a:cs typeface="Calibri" panose="020F0502020204030204" pitchFamily="34" charset="0"/>
                <a:sym typeface="PT Sans" panose="020B0503020203020204"/>
              </a:rPr>
              <a:t>    3. Способствует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PT Sans" panose="020B0503020203020204"/>
                <a:cs typeface="Calibri" panose="020F0502020204030204" pitchFamily="34" charset="0"/>
                <a:sym typeface="PT Sans" panose="020B0503020203020204"/>
              </a:rPr>
              <a:t>самообразованию 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PT Sans" panose="020B0503020203020204"/>
              <a:cs typeface="Calibri" panose="020F0502020204030204" pitchFamily="34" charset="0"/>
              <a:sym typeface="PT Sans" panose="020B0503020203020204"/>
            </a:endParaRPr>
          </a:p>
          <a:p>
            <a:pPr lvl="0">
              <a:buClr>
                <a:srgbClr val="F43162"/>
              </a:buClr>
            </a:pPr>
            <a:endParaRPr lang="ru-RU" sz="1200" b="1" i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PT Sans" panose="020B0503020203020204"/>
              <a:cs typeface="Calibri" panose="020F0502020204030204" pitchFamily="34" charset="0"/>
              <a:sym typeface="PT Sans" panose="020B0503020203020204"/>
            </a:endParaRPr>
          </a:p>
        </p:txBody>
      </p:sp>
      <p:graphicFrame>
        <p:nvGraphicFramePr>
          <p:cNvPr id="4" name="Google Shape;110;p26"/>
          <p:cNvGraphicFramePr/>
          <p:nvPr/>
        </p:nvGraphicFramePr>
        <p:xfrm>
          <a:off x="103575" y="2804360"/>
          <a:ext cx="8974276" cy="2125170"/>
        </p:xfrm>
        <a:graphic>
          <a:graphicData uri="http://schemas.openxmlformats.org/drawingml/2006/table">
            <a:tbl>
              <a:tblPr>
                <a:noFill/>
                <a:tableStyleId>{7123E036-C889-4DE9-9E9D-3321D5F19301}</a:tableStyleId>
              </a:tblPr>
              <a:tblGrid>
                <a:gridCol w="2200532"/>
                <a:gridCol w="6773744"/>
              </a:tblGrid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>
                          <a:solidFill>
                            <a:srgbClr val="7030A0"/>
                          </a:solidFill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Кто?</a:t>
                      </a:r>
                      <a:endParaRPr sz="1800" b="1" dirty="0">
                        <a:solidFill>
                          <a:srgbClr val="7030A0"/>
                        </a:solidFill>
                        <a:latin typeface="PT Sans" panose="020B0503020203020204"/>
                        <a:ea typeface="PT Sans" panose="020B0503020203020204"/>
                        <a:cs typeface="PT Sans" panose="020B0503020203020204"/>
                        <a:sym typeface="PT Sans" panose="020B0503020203020204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>
                          <a:solidFill>
                            <a:srgbClr val="7030A0"/>
                          </a:solidFill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Чего хочет (польза для стейкхолдера от проекта)?</a:t>
                      </a:r>
                      <a:endParaRPr sz="1800" b="1" dirty="0">
                        <a:solidFill>
                          <a:srgbClr val="7030A0"/>
                        </a:solidFill>
                        <a:latin typeface="PT Sans" panose="020B0503020203020204"/>
                        <a:ea typeface="PT Sans" panose="020B0503020203020204"/>
                        <a:cs typeface="PT Sans" panose="020B0503020203020204"/>
                        <a:sym typeface="PT Sans" panose="020B0503020203020204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</a:tr>
              <a:tr h="15643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Ученики</a:t>
                      </a:r>
                      <a:endParaRPr sz="1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PT Sans" panose="020B0503020203020204"/>
                        <a:ea typeface="PT Sans" panose="020B0503020203020204"/>
                        <a:cs typeface="PT Sans" panose="020B0503020203020204"/>
                        <a:sym typeface="PT Sans" panose="020B0503020203020204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Доступ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 к интерактивным и разнообразным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учебным материалам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, возможность учиться в удобном темпе, получать обратную связь и помощь от учителей.</a:t>
                      </a:r>
                      <a:endParaRPr sz="1200" b="0" dirty="0">
                        <a:solidFill>
                          <a:schemeClr val="tx1"/>
                        </a:solidFill>
                        <a:latin typeface="PT Sans" panose="020B0503020203020204"/>
                        <a:ea typeface="PT Sans" panose="020B0503020203020204"/>
                        <a:cs typeface="PT Sans" panose="020B0503020203020204"/>
                        <a:sym typeface="PT Sans" panose="020B0503020203020204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</a:tr>
              <a:tr h="15643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Учителя</a:t>
                      </a:r>
                      <a:endParaRPr sz="1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PT Sans" panose="020B0503020203020204"/>
                        <a:ea typeface="PT Sans" panose="020B0503020203020204"/>
                        <a:cs typeface="PT Sans" panose="020B0503020203020204"/>
                        <a:sym typeface="PT Sans" panose="020B0503020203020204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Упрощение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 процесса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подготовки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 и проведения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 уроков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, возможность отслеживать успеваемость учеников, доступ к инструментам для создания заданий и анализа результатов.</a:t>
                      </a:r>
                      <a:endParaRPr sz="1200" b="0" dirty="0">
                        <a:solidFill>
                          <a:schemeClr val="tx1"/>
                        </a:solidFill>
                        <a:latin typeface="PT Sans" panose="020B0503020203020204"/>
                        <a:ea typeface="PT Sans" panose="020B0503020203020204"/>
                        <a:cs typeface="PT Sans" panose="020B0503020203020204"/>
                        <a:sym typeface="PT Sans" panose="020B0503020203020204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</a:tr>
              <a:tr h="15643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Родители</a:t>
                      </a:r>
                      <a:endParaRPr sz="1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PT Sans" panose="020B0503020203020204"/>
                        <a:ea typeface="PT Sans" panose="020B0503020203020204"/>
                        <a:cs typeface="PT Sans" panose="020B0503020203020204"/>
                        <a:sym typeface="PT Sans" panose="020B0503020203020204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Возможность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следить за успехами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своих детей, получать информацию о заданиях и прогрессе, участие в образовательном процессе.</a:t>
                      </a:r>
                      <a:endParaRPr sz="1200" b="0" dirty="0">
                        <a:solidFill>
                          <a:schemeClr val="tx1"/>
                        </a:solidFill>
                        <a:latin typeface="PT Sans" panose="020B0503020203020204"/>
                        <a:ea typeface="PT Sans" panose="020B0503020203020204"/>
                        <a:cs typeface="PT Sans" panose="020B0503020203020204"/>
                        <a:sym typeface="PT Sans" panose="020B0503020203020204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</a:tr>
              <a:tr h="15643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Администрация учебных заведений</a:t>
                      </a:r>
                      <a:endParaRPr sz="1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PT Sans" panose="020B0503020203020204"/>
                        <a:ea typeface="PT Sans" panose="020B0503020203020204"/>
                        <a:cs typeface="PT Sans" panose="020B0503020203020204"/>
                        <a:sym typeface="PT Sans" panose="020B0503020203020204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Улучшение качества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PT Sans" panose="020B0503020203020204"/>
                          <a:ea typeface="PT Sans" panose="020B0503020203020204"/>
                          <a:cs typeface="PT Sans" panose="020B0503020203020204"/>
                          <a:sym typeface="PT Sans" panose="020B0503020203020204"/>
                        </a:rPr>
                        <a:t>образования, возможность мониторинга успеваемости на уровне школы, повышение эффективности работы учителей.</a:t>
                      </a:r>
                      <a:endParaRPr sz="1200" b="0" dirty="0">
                        <a:solidFill>
                          <a:schemeClr val="tx1"/>
                        </a:solidFill>
                        <a:latin typeface="PT Sans" panose="020B0503020203020204"/>
                        <a:ea typeface="PT Sans" panose="020B0503020203020204"/>
                        <a:cs typeface="PT Sans" panose="020B0503020203020204"/>
                        <a:sym typeface="PT Sans" panose="020B0503020203020204"/>
                      </a:endParaRPr>
                    </a:p>
                  </a:txBody>
                  <a:tcPr marL="36000" marR="36000" marT="18000" marB="18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4050" y="2387122"/>
            <a:ext cx="78619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spcAft>
                <a:spcPts val="1200"/>
              </a:spcAft>
              <a:buNone/>
              <a:defRPr sz="2000" b="1">
                <a:solidFill>
                  <a:srgbClr val="0543E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sz="1800" dirty="0">
                <a:solidFill>
                  <a:srgbClr val="7030A0"/>
                </a:solidFill>
                <a:sym typeface="PT Sans" panose="020B0503020203020204"/>
              </a:rPr>
              <a:t>4. Стейкхолдеры </a:t>
            </a:r>
            <a:r>
              <a:rPr lang="en-US" sz="1200" dirty="0">
                <a:solidFill>
                  <a:srgbClr val="7030A0"/>
                </a:solidFill>
                <a:sym typeface="PT Sans" panose="020B0503020203020204"/>
              </a:rPr>
              <a:t>(заинтересованные люди, организации)</a:t>
            </a:r>
            <a:endParaRPr lang="ru-RU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34447" y="6231"/>
            <a:ext cx="9155353" cy="648000"/>
            <a:chOff x="0" y="0"/>
            <a:chExt cx="9155353" cy="648000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6" name="Рисунок 15" descr="Изображение выглядит как текст, Шрифт, логотип, символ&#10;&#10;Автоматически созданное описание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9495" y="-48319"/>
            <a:ext cx="5860858" cy="7372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/>
            <a:r>
              <a:rPr lang="ru-RU" sz="21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+mn-ea"/>
              </a:rPr>
              <a:t>SfeduNet10И12</a:t>
            </a:r>
            <a:r>
              <a:rPr lang="ru-RU" sz="21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+mn-ea"/>
              </a:rPr>
              <a:t>Исследуй физику вместе с чат-ботом</a:t>
            </a:r>
            <a:endParaRPr lang="ru-RU" sz="2100" b="1" dirty="0">
              <a:solidFill>
                <a:schemeClr val="bg1"/>
              </a:solidFill>
              <a:sym typeface="PT Sans" panose="020B0503020203020204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62251" y="632522"/>
            <a:ext cx="7861932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7E36B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ru-RU" altLang="en-US" sz="1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Пользовательский сценарий</a:t>
            </a:r>
            <a:endParaRPr lang="ru-RU" altLang="en-US" sz="1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Google Shape;111;p26"/>
          <p:cNvSpPr txBox="1"/>
          <p:nvPr/>
        </p:nvSpPr>
        <p:spPr>
          <a:xfrm>
            <a:off x="34290" y="1112520"/>
            <a:ext cx="8993505" cy="3675380"/>
          </a:xfrm>
          <a:prstGeom prst="roundRect">
            <a:avLst/>
          </a:prstGeom>
          <a:solidFill>
            <a:srgbClr val="E5F5FF"/>
          </a:solidFill>
          <a:ln>
            <a:noFill/>
          </a:ln>
        </p:spPr>
        <p:txBody>
          <a:bodyPr spcFirstLastPara="1" wrap="square" lIns="91425" tIns="36000" rIns="91425" bIns="36000" anchor="t" anchorCtr="0">
            <a:noAutofit/>
          </a:bodyPr>
          <a:lstStyle/>
          <a:p>
            <a:pPr lvl="0">
              <a:buClr>
                <a:srgbClr val="F43162"/>
              </a:buClr>
            </a:pPr>
            <a:endParaRPr lang="en-US" altLang="en-US" sz="1200" b="1" i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PT Sans" panose="020B0503020203020204"/>
              <a:cs typeface="Calibri" panose="020F0502020204030204" pitchFamily="34" charset="0"/>
              <a:sym typeface="PT Sans" panose="020B0503020203020204"/>
            </a:endParaRPr>
          </a:p>
        </p:txBody>
      </p:sp>
      <p:pic>
        <p:nvPicPr>
          <p:cNvPr id="8" name="Изображение 7" descr="WhatsApp Image 2024-12-06 at 21.13.11"/>
          <p:cNvPicPr>
            <a:picLocks noChangeAspect="1"/>
          </p:cNvPicPr>
          <p:nvPr/>
        </p:nvPicPr>
        <p:blipFill>
          <a:blip r:embed="rId2"/>
          <a:srcRect b="43388"/>
          <a:stretch>
            <a:fillRect/>
          </a:stretch>
        </p:blipFill>
        <p:spPr>
          <a:xfrm>
            <a:off x="2821940" y="1240155"/>
            <a:ext cx="2326005" cy="2911475"/>
          </a:xfrm>
          <a:prstGeom prst="rect">
            <a:avLst/>
          </a:prstGeom>
        </p:spPr>
      </p:pic>
      <p:pic>
        <p:nvPicPr>
          <p:cNvPr id="9" name="Изображение 8" descr="WhatsApp Image 2024-12-06 at 21.13.12"/>
          <p:cNvPicPr>
            <a:picLocks noChangeAspect="1"/>
          </p:cNvPicPr>
          <p:nvPr/>
        </p:nvPicPr>
        <p:blipFill>
          <a:blip r:embed="rId3"/>
          <a:srcRect b="42981"/>
          <a:stretch>
            <a:fillRect/>
          </a:stretch>
        </p:blipFill>
        <p:spPr>
          <a:xfrm>
            <a:off x="6072505" y="1240155"/>
            <a:ext cx="2326005" cy="2932430"/>
          </a:xfrm>
          <a:prstGeom prst="rect">
            <a:avLst/>
          </a:prstGeom>
        </p:spPr>
      </p:pic>
      <p:pic>
        <p:nvPicPr>
          <p:cNvPr id="11" name="Изображение 10" descr="WhatsApp Image 2024-12-06 at 21.13.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405" y="718185"/>
            <a:ext cx="1978660" cy="43751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6" name="Рисунок 15" descr="Изображение выглядит как текст, Шрифт, логотип, символ&#10;&#10;Автоматически созданное описание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59335" y="106607"/>
            <a:ext cx="6478511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</a:rPr>
              <a:t> Демонстрация  решения</a:t>
            </a:r>
            <a:endParaRPr lang="ru-RU" sz="2100" b="1" dirty="0">
              <a:solidFill>
                <a:schemeClr val="bg1"/>
              </a:solidFill>
              <a:sym typeface="PT Sans" panose="020B0503020203020204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78799" y="4372786"/>
            <a:ext cx="25026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2"/>
              </a:rPr>
              <a:t>https://t.me/physicsmboy_bot</a:t>
            </a:r>
            <a:endParaRPr lang="ru-RU" dirty="0"/>
          </a:p>
          <a:p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604" y="1298600"/>
            <a:ext cx="2826998" cy="2826998"/>
          </a:xfrm>
          <a:prstGeom prst="rect">
            <a:avLst/>
          </a:prstGeom>
        </p:spPr>
      </p:pic>
      <p:pic>
        <p:nvPicPr>
          <p:cNvPr id="6" name="SVID_20241206_225204_1">
            <a:hlinkClick r:id="" action="ppaction://media"/>
          </p:cNvPr>
          <p:cNvPicPr/>
          <p:nvPr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080770" y="647700"/>
            <a:ext cx="2368550" cy="449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6" name="Рисунок 15" descr="Изображение выглядит как текст, Шрифт, логотип, символ&#10;&#10;Автоматически созданное описание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-151" y="122482"/>
            <a:ext cx="6478511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ru-RU" sz="2100" b="1" dirty="0">
                <a:solidFill>
                  <a:schemeClr val="bg1"/>
                </a:solidFill>
                <a:sym typeface="PT Sans" panose="020B0503020203020204"/>
              </a:rPr>
              <a:t>Результаты пользовательского тестирования</a:t>
            </a:r>
            <a:endParaRPr lang="ru-RU" altLang="ru-RU" sz="2100" b="1" dirty="0">
              <a:solidFill>
                <a:schemeClr val="bg1"/>
              </a:solidFill>
              <a:sym typeface="PT Sans" panose="020B0503020203020204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1620" y="880272"/>
            <a:ext cx="1932853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7E36B4"/>
                </a:solidFill>
              </a:rPr>
              <a:t>Родители</a:t>
            </a:r>
            <a:r>
              <a:rPr lang="ru-RU" dirty="0">
                <a:solidFill>
                  <a:schemeClr val="tx1"/>
                </a:solidFill>
              </a:rPr>
              <a:t> хотят видеть возможность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голосового общения </a:t>
            </a:r>
            <a:r>
              <a:rPr lang="ru-RU" dirty="0">
                <a:solidFill>
                  <a:schemeClr val="tx1"/>
                </a:solidFill>
              </a:rPr>
              <a:t>как удобный способ взаимодействия, а также дополнительные ресурсы, такие как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</a:rPr>
              <a:t>видеообъяснения</a:t>
            </a:r>
            <a:r>
              <a:rPr lang="ru-RU" dirty="0">
                <a:solidFill>
                  <a:schemeClr val="tx1"/>
                </a:solidFill>
              </a:rPr>
              <a:t> и тесты.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04240" y="3362706"/>
            <a:ext cx="2276541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7E36B4"/>
                </a:solidFill>
              </a:rPr>
              <a:t> Школьники </a:t>
            </a:r>
            <a:r>
              <a:rPr lang="ru-RU" dirty="0">
                <a:solidFill>
                  <a:schemeClr val="tx1"/>
                </a:solidFill>
              </a:rPr>
              <a:t>заинтересованы 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в расширении функционала </a:t>
            </a: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чат-бота с добавлением </a:t>
            </a:r>
            <a:r>
              <a:rPr lang="ru-RU" dirty="0" err="1">
                <a:solidFill>
                  <a:schemeClr val="tx1"/>
                </a:solidFill>
              </a:rPr>
              <a:t>видеоуроков</a:t>
            </a:r>
            <a:r>
              <a:rPr lang="ru-RU" dirty="0">
                <a:solidFill>
                  <a:schemeClr val="tx1"/>
                </a:solidFill>
              </a:rPr>
              <a:t> и интерактивных заданий.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18164" y="3395299"/>
            <a:ext cx="225240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В целом объяснения были понятными, хотя некоторые </a:t>
            </a:r>
            <a:r>
              <a:rPr lang="ru-RU" b="1" dirty="0">
                <a:solidFill>
                  <a:srgbClr val="7E36B4"/>
                </a:solidFill>
              </a:rPr>
              <a:t>школьники </a:t>
            </a:r>
            <a:r>
              <a:rPr lang="ru-RU" dirty="0">
                <a:solidFill>
                  <a:schemeClr val="tx1"/>
                </a:solidFill>
              </a:rPr>
              <a:t>отметили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необходимость в большем количестве примеров.</a:t>
            </a: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5490" y="3395299"/>
            <a:ext cx="1847719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7E36B4"/>
                </a:solidFill>
              </a:rPr>
              <a:t>Школьники </a:t>
            </a:r>
            <a:r>
              <a:rPr lang="ru-RU" dirty="0">
                <a:solidFill>
                  <a:schemeClr val="tx1"/>
                </a:solidFill>
              </a:rPr>
              <a:t>использовали чат-бот для </a:t>
            </a:r>
            <a:r>
              <a:rPr lang="ru-RU" b="1" dirty="0">
                <a:solidFill>
                  <a:srgbClr val="0097A7"/>
                </a:solidFill>
              </a:rPr>
              <a:t>получения объяснений </a:t>
            </a:r>
            <a:r>
              <a:rPr lang="ru-RU" dirty="0">
                <a:solidFill>
                  <a:schemeClr val="tx1"/>
                </a:solidFill>
              </a:rPr>
              <a:t>и помощи с задачами.</a:t>
            </a:r>
            <a:endParaRPr lang="ru-RU" dirty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401318" y="1064553"/>
            <a:ext cx="158926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Большинство </a:t>
            </a:r>
            <a:r>
              <a:rPr lang="ru-RU" b="1" dirty="0">
                <a:solidFill>
                  <a:srgbClr val="7E36B4"/>
                </a:solidFill>
              </a:rPr>
              <a:t>педагогов</a:t>
            </a:r>
            <a:endParaRPr lang="ru-RU" b="1" dirty="0">
              <a:solidFill>
                <a:srgbClr val="7E36B4"/>
              </a:solidFill>
            </a:endParaRPr>
          </a:p>
          <a:p>
            <a:pPr 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готовы рекомендовать </a:t>
            </a:r>
            <a:r>
              <a:rPr lang="ru-RU" dirty="0">
                <a:solidFill>
                  <a:schemeClr val="tx1"/>
                </a:solidFill>
              </a:rPr>
              <a:t>чат-бот другим коллегам.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157920" y="1172274"/>
            <a:ext cx="176918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7E36B4"/>
                </a:solidFill>
              </a:rPr>
              <a:t>Учителя</a:t>
            </a:r>
            <a:r>
              <a:rPr lang="ru-RU" dirty="0">
                <a:solidFill>
                  <a:schemeClr val="tx1"/>
                </a:solidFill>
              </a:rPr>
              <a:t> хотят видеть больше тем и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улучшенное качество ответов </a:t>
            </a:r>
            <a:r>
              <a:rPr lang="ru-RU" dirty="0">
                <a:solidFill>
                  <a:schemeClr val="tx1"/>
                </a:solidFill>
              </a:rPr>
              <a:t>в работе чат-бота.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635995" y="880272"/>
            <a:ext cx="184771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Все </a:t>
            </a:r>
            <a:r>
              <a:rPr lang="ru-RU" b="1" dirty="0">
                <a:solidFill>
                  <a:srgbClr val="7E36B4"/>
                </a:solidFill>
              </a:rPr>
              <a:t>учителя </a:t>
            </a:r>
            <a:r>
              <a:rPr lang="ru-RU" dirty="0">
                <a:solidFill>
                  <a:schemeClr val="tx1"/>
                </a:solidFill>
              </a:rPr>
              <a:t>сталкивались с ситуациями, когда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чат-бот не мог ответить </a:t>
            </a:r>
            <a:r>
              <a:rPr lang="ru-RU" dirty="0">
                <a:solidFill>
                  <a:schemeClr val="tx1"/>
                </a:solidFill>
              </a:rPr>
              <a:t>на вопросы, и реагировали на это - предложением задать вопрос повторно.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003127" y="3362706"/>
            <a:ext cx="2252402" cy="1660569"/>
          </a:xfrm>
          <a:prstGeom prst="round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404240" y="748509"/>
            <a:ext cx="2322262" cy="2510294"/>
          </a:xfrm>
          <a:prstGeom prst="round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10356" y="3362707"/>
            <a:ext cx="2002222" cy="1665622"/>
          </a:xfrm>
          <a:prstGeom prst="round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2404240" y="3362706"/>
            <a:ext cx="2322262" cy="1665621"/>
          </a:xfrm>
          <a:prstGeom prst="round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9341" y="736110"/>
            <a:ext cx="2071589" cy="2535094"/>
          </a:xfrm>
          <a:prstGeom prst="round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987718" y="748509"/>
            <a:ext cx="2148488" cy="2510294"/>
          </a:xfrm>
          <a:prstGeom prst="round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7358523" y="736110"/>
            <a:ext cx="1638881" cy="2510294"/>
          </a:xfrm>
          <a:prstGeom prst="round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196" y="1164333"/>
            <a:ext cx="1391047" cy="308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399" y="1164333"/>
            <a:ext cx="1391047" cy="308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391" y="1437572"/>
            <a:ext cx="1391047" cy="445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68" y="1892598"/>
            <a:ext cx="1391047" cy="308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242" y="2196703"/>
            <a:ext cx="1391047" cy="308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78" y="2576533"/>
            <a:ext cx="1409898" cy="308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398" y="1892598"/>
            <a:ext cx="1391047" cy="308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398" y="1549689"/>
            <a:ext cx="1391047" cy="308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399" y="2576850"/>
            <a:ext cx="1391047" cy="308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5" name="Picture 2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151" y="3290611"/>
            <a:ext cx="3037086" cy="308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6" name="Picture 2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309" y="3647441"/>
            <a:ext cx="3037086" cy="308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7" name="Picture 2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51" y="3925531"/>
            <a:ext cx="3037086" cy="308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8" name="Picture 2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150" y="4258866"/>
            <a:ext cx="3037086" cy="308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9" name="Picture 25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399" y="3289319"/>
            <a:ext cx="3037086" cy="308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0" name="Picture 26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399" y="3613488"/>
            <a:ext cx="3037086" cy="308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1" name="Picture 27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399" y="3937378"/>
            <a:ext cx="3037086" cy="308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2" name="Picture 28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399" y="4259222"/>
            <a:ext cx="3037086" cy="308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4" name="Picture 3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383" y="2729866"/>
            <a:ext cx="6747867" cy="95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5" name="Picture 3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843" y="1462377"/>
            <a:ext cx="4681142" cy="395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7" name="Picture 3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884" y="3603943"/>
            <a:ext cx="4624586" cy="395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8" name="Picture 3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408" y="4211399"/>
            <a:ext cx="4620617" cy="395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399" y="2184301"/>
            <a:ext cx="1391047" cy="308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844" y="2128243"/>
            <a:ext cx="4681141" cy="395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993" y="1472903"/>
            <a:ext cx="994172" cy="304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6389" y="2049859"/>
            <a:ext cx="2716609" cy="48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5109" y="2846090"/>
            <a:ext cx="1379141" cy="308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2287" y="1549689"/>
            <a:ext cx="114102" cy="114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2286" y="2196703"/>
            <a:ext cx="114102" cy="114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2286" y="2943324"/>
            <a:ext cx="114102" cy="114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9" name="Группа 8"/>
          <p:cNvGrpSpPr/>
          <p:nvPr/>
        </p:nvGrpSpPr>
        <p:grpSpPr>
          <a:xfrm>
            <a:off x="0" y="-5715"/>
            <a:ext cx="9155353" cy="648000"/>
            <a:chOff x="0" y="0"/>
            <a:chExt cx="9155353" cy="648000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259" y="11152"/>
            <a:ext cx="6751836" cy="95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/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PT Sans" panose="020B0503020203020204"/>
              </a:rPr>
              <a:t>Анализ аналогов</a:t>
            </a:r>
            <a:endParaRPr lang="ru-RU" sz="2100" b="1" dirty="0">
              <a:solidFill>
                <a:schemeClr val="bg1"/>
              </a:solidFill>
              <a:sym typeface="PT Sans" panose="020B0503020203020204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graphicFrame>
        <p:nvGraphicFramePr>
          <p:cNvPr id="9" name="Google Shape;122;p27"/>
          <p:cNvGraphicFramePr/>
          <p:nvPr/>
        </p:nvGraphicFramePr>
        <p:xfrm>
          <a:off x="2" y="648000"/>
          <a:ext cx="9143998" cy="4718582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802029"/>
                <a:gridCol w="1251518"/>
                <a:gridCol w="2140079"/>
                <a:gridCol w="2036904"/>
                <a:gridCol w="2913468"/>
              </a:tblGrid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</a:rPr>
                        <a:t>Название</a:t>
                      </a:r>
                      <a:endParaRPr sz="11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</a:rPr>
                        <a:t>Ссылка</a:t>
                      </a:r>
                      <a:endParaRPr sz="11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</a:rPr>
                        <a:t>Преимущества</a:t>
                      </a:r>
                      <a:endParaRPr sz="1100" b="1" dirty="0">
                        <a:solidFill>
                          <a:schemeClr val="bg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dirty="0">
                          <a:solidFill>
                            <a:schemeClr val="bg1"/>
                          </a:solidFill>
                        </a:rPr>
                        <a:t>(с точки зрения пользователя)</a:t>
                      </a:r>
                      <a:endParaRPr sz="7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</a:rPr>
                        <a:t>Недостатки</a:t>
                      </a:r>
                      <a:endParaRPr sz="1100" b="1" dirty="0">
                        <a:solidFill>
                          <a:schemeClr val="bg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dirty="0">
                          <a:solidFill>
                            <a:schemeClr val="bg1"/>
                          </a:solidFill>
                        </a:rPr>
                        <a:t>(с точки зрения пользователя)</a:t>
                      </a:r>
                      <a:endParaRPr sz="7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</a:rPr>
                        <a:t>Отличия</a:t>
                      </a:r>
                      <a:endParaRPr sz="1100" b="1" dirty="0">
                        <a:solidFill>
                          <a:schemeClr val="bg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dirty="0">
                          <a:solidFill>
                            <a:schemeClr val="bg1"/>
                          </a:solidFill>
                        </a:rPr>
                        <a:t>(от вашего решения)</a:t>
                      </a:r>
                      <a:endParaRPr sz="7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193982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 smtClean="0"/>
                        <a:t>Khan Academy</a:t>
                      </a: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  <a:hlinkClick r:id="rId4"/>
                        </a:rPr>
                        <a:t>https://www.khanacademy.org/science/ms-physics/x1baed5db7c1bb50b:movement-and-forces/x1baed5db7c1bb50b:representing-motion/v/frames-of-reference</a:t>
                      </a:r>
                      <a:endParaRPr lang="ru-RU" sz="11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1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1.Бесплатный доступ.</a:t>
                      </a:r>
                      <a:endParaRPr lang="ru-RU" sz="11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2.Разнообразие контента.</a:t>
                      </a:r>
                      <a:endParaRPr lang="ru-RU" sz="11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3.Интерактивность.</a:t>
                      </a:r>
                      <a:endParaRPr lang="ru-RU" sz="11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4.Гибкость обучения.</a:t>
                      </a:r>
                      <a:endParaRPr lang="ru-RU" sz="11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5.Отслеживание прогресса. </a:t>
                      </a: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1.Отсутствие живого общения.</a:t>
                      </a:r>
                      <a:endParaRPr lang="ru-RU" sz="11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 Ограниченное углубление тем.</a:t>
                      </a:r>
                      <a:endParaRPr lang="ru-RU" sz="11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 Зависимость от самоорганизации.</a:t>
                      </a:r>
                      <a:endParaRPr lang="ru-RU" sz="11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4. Технические проблемы.</a:t>
                      </a:r>
                      <a:endParaRPr lang="ru-RU" sz="11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5. Отсутствие сертификатов.</a:t>
                      </a: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1.Персонализированное обучение.</a:t>
                      </a:r>
                      <a:endParaRPr lang="ru-RU" sz="11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 Интерактивные беседы.</a:t>
                      </a:r>
                      <a:endParaRPr lang="ru-RU" sz="11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 Глубокое понимание.</a:t>
                      </a:r>
                      <a:endParaRPr lang="ru-RU" sz="11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4. Мгновенная обратная связь.</a:t>
                      </a:r>
                      <a:endParaRPr lang="ru-RU" sz="11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5. Адаптивные тесты.</a:t>
                      </a:r>
                      <a:endParaRPr lang="ru-RU" sz="11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6. </a:t>
                      </a:r>
                      <a:r>
                        <a:rPr lang="ru-RU" sz="1100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Мультимодальные</a:t>
                      </a:r>
                      <a:r>
                        <a:rPr lang="ru-RU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ресурсы.</a:t>
                      </a:r>
                      <a:endParaRPr lang="ru-RU" sz="11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7. Доступ к актуальным исследованиям.</a:t>
                      </a:r>
                      <a:endParaRPr lang="ru-RU" sz="11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8. Сообщество и взаимодействие.</a:t>
                      </a: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/>
                </a:tc>
              </a:tr>
              <a:tr h="217858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 err="1" smtClean="0"/>
                        <a:t>PhET</a:t>
                      </a:r>
                      <a:r>
                        <a:rPr lang="en-US" sz="1100" dirty="0" smtClean="0"/>
                        <a:t> Interactive Simulations</a:t>
                      </a: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  <a:hlinkClick r:id="rId5"/>
                        </a:rPr>
                        <a:t>https://phet.colorado.edu/sims/html/generator/latest/generator_all.html</a:t>
                      </a:r>
                      <a:endParaRPr lang="ru-RU" sz="11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 Интерактивность.</a:t>
                      </a:r>
                      <a:endParaRPr lang="ru-RU" sz="11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 Визуализация сложных концепций.</a:t>
                      </a:r>
                      <a:endParaRPr lang="ru-RU" sz="11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 Широкий выбор тем.</a:t>
                      </a:r>
                      <a:endParaRPr lang="ru-RU" sz="11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4. Доступность.</a:t>
                      </a:r>
                      <a:endParaRPr lang="ru-RU" sz="11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5. Поддержка различных стилей обучения.</a:t>
                      </a:r>
                      <a:endParaRPr lang="ru-RU" sz="11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6. Легкость в использовании.</a:t>
                      </a:r>
                      <a:endParaRPr lang="ru-RU" sz="11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7. Поддержка образовательных стандартов.</a:t>
                      </a:r>
                      <a:endParaRPr lang="ru-RU" sz="11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 Отсутствие персонализации.</a:t>
                      </a:r>
                      <a:endParaRPr lang="ru-RU" sz="11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 Нет обратной связи.</a:t>
                      </a:r>
                      <a:endParaRPr lang="ru-RU" sz="11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 Ограниченные объяснения.</a:t>
                      </a:r>
                      <a:endParaRPr lang="ru-RU" sz="11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4. Требования к оборудованию.</a:t>
                      </a:r>
                      <a:endParaRPr lang="ru-RU" sz="11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5. Необходимость в самостоятельной работе.</a:t>
                      </a:r>
                      <a:endParaRPr lang="ru-RU" sz="11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6. Отсутствие интеграции с другими ресурсами.</a:t>
                      </a: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 Персонализированное обучение.</a:t>
                      </a:r>
                      <a:endParaRPr lang="ru-RU" sz="11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 Немедленная обратная связь.</a:t>
                      </a:r>
                      <a:endParaRPr lang="ru-RU" sz="11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 Интерактивные диалоги.</a:t>
                      </a:r>
                      <a:endParaRPr lang="ru-RU" sz="11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4. Поддержка различных стилей обучения.</a:t>
                      </a:r>
                      <a:endParaRPr lang="ru-RU" sz="11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5. Интеграция с другими ресурсами.</a:t>
                      </a:r>
                      <a:endParaRPr lang="ru-RU" sz="11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6. Анализ прогресса.</a:t>
                      </a:r>
                      <a:endParaRPr lang="ru-RU" sz="11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7. Доступ к актуальным данным.</a:t>
                      </a:r>
                      <a:endParaRPr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6" name="Рисунок 15" descr="Изображение выглядит как текст, Шрифт, логотип, символ&#10;&#10;Автоматически созданное описание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PT Sans" panose="020B0503020203020204"/>
              </a:rPr>
              <a:t>Анализ рынка</a:t>
            </a:r>
            <a:endParaRPr lang="ru-RU" sz="2100" b="1" dirty="0">
              <a:solidFill>
                <a:schemeClr val="bg1"/>
              </a:solidFill>
              <a:sym typeface="PT Sans" panose="020B050302020302020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283061" y="1138463"/>
            <a:ext cx="160032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6,3 млн. </a:t>
            </a:r>
            <a:r>
              <a:rPr lang="ru-RU" dirty="0">
                <a:solidFill>
                  <a:schemeClr val="bg1"/>
                </a:solidFill>
              </a:rPr>
              <a:t>учеников по России</a:t>
            </a:r>
            <a:r>
              <a:rPr lang="en-US" dirty="0">
                <a:solidFill>
                  <a:schemeClr val="bg1"/>
                </a:solidFill>
              </a:rPr>
              <a:t> 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0" name="Изображение 19" descr="2024-12-06_21-41-34"/>
          <p:cNvPicPr>
            <a:picLocks noChangeAspect="1"/>
          </p:cNvPicPr>
          <p:nvPr/>
        </p:nvPicPr>
        <p:blipFill>
          <a:blip r:embed="rId2"/>
          <a:srcRect l="27382" t="24988" r="26604" b="24272"/>
          <a:stretch>
            <a:fillRect/>
          </a:stretch>
        </p:blipFill>
        <p:spPr>
          <a:xfrm>
            <a:off x="5514340" y="2797810"/>
            <a:ext cx="3439795" cy="2133600"/>
          </a:xfrm>
          <a:prstGeom prst="rect">
            <a:avLst/>
          </a:prstGeom>
        </p:spPr>
      </p:pic>
      <p:pic>
        <p:nvPicPr>
          <p:cNvPr id="21" name="Изображение 20" descr="2024-12-06_21-44-39"/>
          <p:cNvPicPr>
            <a:picLocks noChangeAspect="1"/>
          </p:cNvPicPr>
          <p:nvPr/>
        </p:nvPicPr>
        <p:blipFill>
          <a:blip r:embed="rId3"/>
          <a:srcRect l="30375" t="24691" r="29431" b="25160"/>
          <a:stretch>
            <a:fillRect/>
          </a:stretch>
        </p:blipFill>
        <p:spPr>
          <a:xfrm>
            <a:off x="3014980" y="709295"/>
            <a:ext cx="3113405" cy="2185035"/>
          </a:xfrm>
          <a:prstGeom prst="rect">
            <a:avLst/>
          </a:prstGeom>
        </p:spPr>
      </p:pic>
      <p:pic>
        <p:nvPicPr>
          <p:cNvPr id="22" name="Изображение 21" descr="2024-12-06_21-44-24"/>
          <p:cNvPicPr>
            <a:picLocks noChangeAspect="1"/>
          </p:cNvPicPr>
          <p:nvPr/>
        </p:nvPicPr>
        <p:blipFill>
          <a:blip r:embed="rId4"/>
          <a:srcRect l="26465" t="26321" r="27271" b="25309"/>
          <a:stretch>
            <a:fillRect/>
          </a:stretch>
        </p:blipFill>
        <p:spPr>
          <a:xfrm>
            <a:off x="233680" y="2787650"/>
            <a:ext cx="3668395" cy="2157730"/>
          </a:xfrm>
          <a:prstGeom prst="rect">
            <a:avLst/>
          </a:prstGeom>
        </p:spPr>
      </p:pic>
      <p:sp>
        <p:nvSpPr>
          <p:cNvPr id="24" name="Текстовое поле 23"/>
          <p:cNvSpPr txBox="1"/>
          <p:nvPr/>
        </p:nvSpPr>
        <p:spPr>
          <a:xfrm>
            <a:off x="5965825" y="739775"/>
            <a:ext cx="304800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/>
              <a:t>6,3 млн учеников в России</a:t>
            </a:r>
            <a:endParaRPr lang="ru-RU" altLang="en-US"/>
          </a:p>
        </p:txBody>
      </p:sp>
      <p:sp>
        <p:nvSpPr>
          <p:cNvPr id="25" name="Текстовое поле 24"/>
          <p:cNvSpPr txBox="1"/>
          <p:nvPr/>
        </p:nvSpPr>
        <p:spPr>
          <a:xfrm>
            <a:off x="5622925" y="2494915"/>
            <a:ext cx="304800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/>
              <a:t>7845  учеников в Азовском районе</a:t>
            </a:r>
            <a:endParaRPr lang="ru-RU" altLang="en-US"/>
          </a:p>
        </p:txBody>
      </p:sp>
      <p:sp>
        <p:nvSpPr>
          <p:cNvPr id="27" name="Текстовое поле 26"/>
          <p:cNvSpPr txBox="1"/>
          <p:nvPr/>
        </p:nvSpPr>
        <p:spPr>
          <a:xfrm>
            <a:off x="307975" y="2237740"/>
            <a:ext cx="3048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/>
              <a:t>166 тыс учеников по Ростовской области</a:t>
            </a:r>
            <a:endParaRPr lang="ru-RU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6" name="Рисунок 15" descr="Изображение выглядит как текст, Шрифт, логотип, символ&#10;&#10;Автоматически созданное описание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2" name="Текстовое поле 1"/>
          <p:cNvSpPr txBox="1"/>
          <p:nvPr/>
        </p:nvSpPr>
        <p:spPr>
          <a:xfrm>
            <a:off x="1083945" y="139700"/>
            <a:ext cx="4572000" cy="414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2100" b="1" dirty="0">
                <a:solidFill>
                  <a:schemeClr val="bg1"/>
                </a:solidFill>
                <a:sym typeface="+mn-ea"/>
              </a:rPr>
              <a:t>Бизнес модель</a:t>
            </a:r>
            <a:endParaRPr lang="ru-RU" altLang="ru-RU" sz="2100" b="1" dirty="0">
              <a:solidFill>
                <a:schemeClr val="bg1"/>
              </a:solidFill>
              <a:sym typeface="+mn-ea"/>
            </a:endParaRP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250825" y="958850"/>
            <a:ext cx="8375650" cy="31076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en-US" b="1">
                <a:solidFill>
                  <a:srgbClr val="7030A0"/>
                </a:solidFill>
              </a:rPr>
              <a:t>Бесплатно</a:t>
            </a:r>
            <a:r>
              <a:rPr lang="en-US" altLang="ru-RU" b="1">
                <a:solidFill>
                  <a:srgbClr val="7030A0"/>
                </a:solidFill>
              </a:rPr>
              <a:t> | </a:t>
            </a:r>
            <a:r>
              <a:rPr lang="en-US" altLang="en-US" b="1">
                <a:solidFill>
                  <a:srgbClr val="7030A0"/>
                </a:solidFill>
              </a:rPr>
              <a:t>ЕЖЕНЕДЕЛЬНО</a:t>
            </a:r>
            <a:r>
              <a:rPr lang="ru-RU" altLang="en-US" b="1">
                <a:solidFill>
                  <a:srgbClr val="7030A0"/>
                </a:solidFill>
              </a:rPr>
              <a:t>    </a:t>
            </a:r>
            <a:r>
              <a:rPr lang="ru-RU" altLang="en-US"/>
              <a:t>        </a:t>
            </a:r>
            <a:endParaRPr lang="en-US" altLang="en-US"/>
          </a:p>
          <a:p>
            <a:r>
              <a:rPr lang="zh-CN" altLang="en-US"/>
              <a:t>☑</a:t>
            </a:r>
            <a:r>
              <a:rPr lang="en-US" altLang="en-US"/>
              <a:t>️</a:t>
            </a:r>
            <a:r>
              <a:rPr lang="en-US" altLang="ru-RU"/>
              <a:t> 100 </a:t>
            </a:r>
            <a:r>
              <a:rPr lang="en-US" altLang="en-US"/>
              <a:t>текстовых</a:t>
            </a:r>
            <a:r>
              <a:rPr lang="en-US" altLang="ru-RU"/>
              <a:t> </a:t>
            </a:r>
            <a:r>
              <a:rPr lang="en-US" altLang="en-US"/>
              <a:t>запросов</a:t>
            </a:r>
            <a:endParaRPr lang="en-US" altLang="en-US"/>
          </a:p>
          <a:p>
            <a:r>
              <a:rPr lang="zh-CN" altLang="en-US"/>
              <a:t>☑</a:t>
            </a:r>
            <a:r>
              <a:rPr lang="en-US" altLang="en-US"/>
              <a:t>️</a:t>
            </a:r>
            <a:r>
              <a:rPr lang="en-US" altLang="ru-RU"/>
              <a:t> GigaChat </a:t>
            </a:r>
            <a:endParaRPr lang="en-US" altLang="ru-RU"/>
          </a:p>
          <a:p>
            <a:endParaRPr lang="en-US" altLang="ru-RU"/>
          </a:p>
          <a:p>
            <a:endParaRPr lang="en-US" altLang="ru-RU"/>
          </a:p>
          <a:p>
            <a:endParaRPr lang="en-US" altLang="ru-RU"/>
          </a:p>
          <a:p>
            <a:endParaRPr lang="en-US" altLang="ru-RU"/>
          </a:p>
          <a:p>
            <a:pPr algn="ctr"/>
            <a:endParaRPr lang="en-US" altLang="ru-RU" b="1">
              <a:solidFill>
                <a:srgbClr val="00B0F0"/>
              </a:solidFill>
            </a:endParaRPr>
          </a:p>
          <a:p>
            <a:pPr algn="ctr"/>
            <a:endParaRPr lang="en-US" altLang="ru-RU" b="1">
              <a:solidFill>
                <a:srgbClr val="00B0F0"/>
              </a:solidFill>
            </a:endParaRPr>
          </a:p>
          <a:p>
            <a:pPr algn="ctr"/>
            <a:r>
              <a:rPr lang="en-US" altLang="ru-RU" b="1">
                <a:solidFill>
                  <a:srgbClr val="00B0F0"/>
                </a:solidFill>
              </a:rPr>
              <a:t>COMBO | </a:t>
            </a:r>
            <a:r>
              <a:rPr lang="en-US" altLang="en-US" b="1">
                <a:solidFill>
                  <a:srgbClr val="00B0F0"/>
                </a:solidFill>
              </a:rPr>
              <a:t>МЕСЯЦ</a:t>
            </a:r>
            <a:r>
              <a:rPr lang="en-US" altLang="ru-RU" b="1">
                <a:solidFill>
                  <a:srgbClr val="00B0F0"/>
                </a:solidFill>
              </a:rPr>
              <a:t> </a:t>
            </a:r>
            <a:r>
              <a:rPr lang="zh-CN" altLang="en-US" b="1">
                <a:solidFill>
                  <a:srgbClr val="00B0F0"/>
                </a:solidFill>
              </a:rPr>
              <a:t>🔥</a:t>
            </a:r>
            <a:endParaRPr lang="zh-CN" altLang="en-US" b="1">
              <a:solidFill>
                <a:srgbClr val="00B0F0"/>
              </a:solidFill>
            </a:endParaRPr>
          </a:p>
          <a:p>
            <a:pPr algn="ctr"/>
            <a:r>
              <a:rPr lang="en-US" altLang="en-US"/>
              <a:t>✅</a:t>
            </a:r>
            <a:r>
              <a:rPr lang="en-US" altLang="ru-RU"/>
              <a:t> 100 </a:t>
            </a:r>
            <a:r>
              <a:rPr lang="en-US" altLang="en-US"/>
              <a:t>запросов</a:t>
            </a:r>
            <a:r>
              <a:rPr lang="en-US" altLang="ru-RU"/>
              <a:t> </a:t>
            </a:r>
            <a:r>
              <a:rPr lang="en-US" altLang="en-US"/>
              <a:t>ежедневно</a:t>
            </a:r>
            <a:endParaRPr lang="en-US" altLang="en-US"/>
          </a:p>
          <a:p>
            <a:pPr algn="ctr"/>
            <a:r>
              <a:rPr lang="ru-RU" altLang="en-US"/>
              <a:t>        </a:t>
            </a:r>
            <a:r>
              <a:rPr lang="en-US" altLang="en-US"/>
              <a:t>✅</a:t>
            </a:r>
            <a:r>
              <a:rPr lang="en-US" altLang="ru-RU"/>
              <a:t> </a:t>
            </a:r>
            <a:r>
              <a:rPr lang="en-US" altLang="en-US"/>
              <a:t>пакет</a:t>
            </a:r>
            <a:r>
              <a:rPr lang="en-US" altLang="ru-RU"/>
              <a:t> 100 GigaChat  / DALL•E 3</a:t>
            </a:r>
            <a:endParaRPr lang="en-US" altLang="ru-RU"/>
          </a:p>
          <a:p>
            <a:pPr algn="ctr"/>
            <a:r>
              <a:rPr lang="ru-RU" altLang="zh-CN"/>
              <a:t>       </a:t>
            </a:r>
            <a:r>
              <a:rPr lang="zh-CN" altLang="en-US"/>
              <a:t>🌅</a:t>
            </a:r>
            <a:r>
              <a:rPr lang="en-US" altLang="ru-RU"/>
              <a:t> 100 </a:t>
            </a:r>
            <a:r>
              <a:rPr lang="en-US" altLang="en-US"/>
              <a:t>картинок</a:t>
            </a:r>
            <a:r>
              <a:rPr lang="en-US" altLang="ru-RU"/>
              <a:t> Midjourney / Flux</a:t>
            </a:r>
            <a:endParaRPr lang="en-US" altLang="ru-RU"/>
          </a:p>
          <a:p>
            <a:pPr algn="ctr"/>
            <a:r>
              <a:rPr lang="ru-RU" altLang="en-US"/>
              <a:t>         </a:t>
            </a:r>
            <a:r>
              <a:rPr lang="en-US" altLang="en-US"/>
              <a:t>Стоимость</a:t>
            </a:r>
            <a:r>
              <a:rPr lang="en-US" altLang="ru-RU"/>
              <a:t>: 600</a:t>
            </a:r>
            <a:r>
              <a:rPr lang="en-US" altLang="en-US"/>
              <a:t>⭐</a:t>
            </a:r>
            <a:r>
              <a:rPr lang="en-US" altLang="en-US"/>
              <a:t>️</a:t>
            </a:r>
            <a:r>
              <a:rPr lang="en-US" altLang="ru-RU"/>
              <a:t> (</a:t>
            </a:r>
            <a:r>
              <a:rPr lang="en-US" altLang="en-US"/>
              <a:t>скидка</a:t>
            </a:r>
            <a:r>
              <a:rPr lang="en-US" altLang="ru-RU"/>
              <a:t> 30%)</a:t>
            </a:r>
            <a:endParaRPr lang="ru-RU" altLang="en-US"/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5234305" y="325755"/>
            <a:ext cx="4572000" cy="2676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en-US" altLang="ru-RU"/>
          </a:p>
          <a:p>
            <a:endParaRPr lang="en-US" altLang="ru-RU"/>
          </a:p>
          <a:p>
            <a:endParaRPr lang="en-US" altLang="ru-RU"/>
          </a:p>
          <a:p>
            <a:r>
              <a:rPr lang="en-US" altLang="en-US" b="1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sym typeface="+mn-ea"/>
              </a:rPr>
              <a:t>ПРЕМИУМ</a:t>
            </a:r>
            <a:r>
              <a:rPr lang="en-US" altLang="ru-RU" b="1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sym typeface="+mn-ea"/>
              </a:rPr>
              <a:t> | </a:t>
            </a:r>
            <a:r>
              <a:rPr lang="en-US" altLang="en-US" b="1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sym typeface="+mn-ea"/>
              </a:rPr>
              <a:t>МЕСЯЦ</a:t>
            </a:r>
            <a:endParaRPr lang="en-US" altLang="en-US" b="1">
              <a:gradFill>
                <a:gsLst>
                  <a:gs pos="0">
                    <a:srgbClr val="14CD68"/>
                  </a:gs>
                  <a:gs pos="100000">
                    <a:srgbClr val="0B6E38"/>
                  </a:gs>
                </a:gsLst>
                <a:lin scaled="0"/>
              </a:gradFill>
            </a:endParaRPr>
          </a:p>
          <a:p>
            <a:r>
              <a:rPr lang="en-US" altLang="en-US">
                <a:sym typeface="+mn-ea"/>
              </a:rPr>
              <a:t>✅</a:t>
            </a:r>
            <a:r>
              <a:rPr lang="en-US" altLang="ru-RU">
                <a:sym typeface="+mn-ea"/>
              </a:rPr>
              <a:t> 100 </a:t>
            </a:r>
            <a:r>
              <a:rPr lang="en-US" altLang="en-US">
                <a:sym typeface="+mn-ea"/>
              </a:rPr>
              <a:t>запросов</a:t>
            </a:r>
            <a:r>
              <a:rPr lang="en-US" altLang="ru-RU">
                <a:sym typeface="+mn-ea"/>
              </a:rPr>
              <a:t> </a:t>
            </a:r>
            <a:r>
              <a:rPr lang="en-US" altLang="en-US">
                <a:sym typeface="+mn-ea"/>
              </a:rPr>
              <a:t>ежедневно</a:t>
            </a:r>
            <a:endParaRPr lang="en-US" altLang="en-US"/>
          </a:p>
          <a:p>
            <a:r>
              <a:rPr lang="en-US" altLang="en-US">
                <a:sym typeface="+mn-ea"/>
              </a:rPr>
              <a:t>✅</a:t>
            </a:r>
            <a:r>
              <a:rPr lang="en-US" altLang="ru-RU">
                <a:sym typeface="+mn-ea"/>
              </a:rPr>
              <a:t> </a:t>
            </a:r>
            <a:r>
              <a:rPr lang="en-US" altLang="ru-RU"/>
              <a:t>GigaChat </a:t>
            </a:r>
            <a:endParaRPr lang="en-US" altLang="ru-RU"/>
          </a:p>
          <a:p>
            <a:r>
              <a:rPr lang="en-US" altLang="en-US">
                <a:sym typeface="+mn-ea"/>
              </a:rPr>
              <a:t>✅</a:t>
            </a:r>
            <a:r>
              <a:rPr lang="en-US" altLang="ru-RU">
                <a:sym typeface="+mn-ea"/>
              </a:rPr>
              <a:t> </a:t>
            </a:r>
            <a:r>
              <a:rPr lang="en-US" altLang="en-US">
                <a:sym typeface="+mn-ea"/>
              </a:rPr>
              <a:t>голосовые</a:t>
            </a:r>
            <a:r>
              <a:rPr lang="en-US" altLang="ru-RU">
                <a:sym typeface="+mn-ea"/>
              </a:rPr>
              <a:t> </a:t>
            </a:r>
            <a:r>
              <a:rPr lang="en-US" altLang="en-US">
                <a:sym typeface="+mn-ea"/>
              </a:rPr>
              <a:t>вопросы</a:t>
            </a:r>
            <a:r>
              <a:rPr lang="en-US" altLang="ru-RU">
                <a:sym typeface="+mn-ea"/>
              </a:rPr>
              <a:t> </a:t>
            </a:r>
            <a:r>
              <a:rPr lang="en-US" altLang="en-US">
                <a:sym typeface="+mn-ea"/>
              </a:rPr>
              <a:t>и</a:t>
            </a:r>
            <a:r>
              <a:rPr lang="en-US" altLang="ru-RU">
                <a:sym typeface="+mn-ea"/>
              </a:rPr>
              <a:t> </a:t>
            </a:r>
            <a:r>
              <a:rPr lang="en-US" altLang="en-US">
                <a:sym typeface="+mn-ea"/>
              </a:rPr>
              <a:t>ответы</a:t>
            </a:r>
            <a:endParaRPr lang="en-US" altLang="en-US"/>
          </a:p>
          <a:p>
            <a:r>
              <a:rPr lang="zh-CN" altLang="en-US">
                <a:sym typeface="+mn-ea"/>
              </a:rPr>
              <a:t>🌅</a:t>
            </a:r>
            <a:r>
              <a:rPr lang="en-US" altLang="ru-RU">
                <a:sym typeface="+mn-ea"/>
              </a:rPr>
              <a:t> 10 </a:t>
            </a:r>
            <a:r>
              <a:rPr lang="en-US" altLang="en-US">
                <a:sym typeface="+mn-ea"/>
              </a:rPr>
              <a:t>картинок</a:t>
            </a:r>
            <a:r>
              <a:rPr lang="en-US" altLang="ru-RU">
                <a:sym typeface="+mn-ea"/>
              </a:rPr>
              <a:t> Midjourney </a:t>
            </a:r>
            <a:r>
              <a:rPr lang="en-US" altLang="en-US">
                <a:sym typeface="+mn-ea"/>
              </a:rPr>
              <a:t>и</a:t>
            </a:r>
            <a:r>
              <a:rPr lang="en-US" altLang="ru-RU">
                <a:sym typeface="+mn-ea"/>
              </a:rPr>
              <a:t> Flux</a:t>
            </a:r>
            <a:endParaRPr lang="en-US" altLang="ru-RU"/>
          </a:p>
          <a:p>
            <a:r>
              <a:rPr lang="zh-CN" altLang="en-US">
                <a:sym typeface="+mn-ea"/>
              </a:rPr>
              <a:t>🎥</a:t>
            </a:r>
            <a:r>
              <a:rPr lang="en-US" altLang="ru-RU">
                <a:sym typeface="+mn-ea"/>
              </a:rPr>
              <a:t> 5 </a:t>
            </a:r>
            <a:r>
              <a:rPr lang="en-US" altLang="en-US">
                <a:sym typeface="+mn-ea"/>
              </a:rPr>
              <a:t>генераций</a:t>
            </a:r>
            <a:r>
              <a:rPr lang="en-US" altLang="ru-RU">
                <a:sym typeface="+mn-ea"/>
              </a:rPr>
              <a:t> </a:t>
            </a:r>
            <a:r>
              <a:rPr lang="ru-RU" altLang="en-US">
                <a:sym typeface="+mn-ea"/>
              </a:rPr>
              <a:t>видео</a:t>
            </a:r>
            <a:endParaRPr lang="ru-RU" altLang="en-US">
              <a:sym typeface="+mn-ea"/>
            </a:endParaRPr>
          </a:p>
          <a:p>
            <a:r>
              <a:rPr lang="en-US" altLang="en-US">
                <a:sym typeface="+mn-ea"/>
              </a:rPr>
              <a:t>Стоимость</a:t>
            </a:r>
            <a:r>
              <a:rPr lang="en-US" altLang="ru-RU">
                <a:sym typeface="+mn-ea"/>
              </a:rPr>
              <a:t>: 200</a:t>
            </a:r>
            <a:r>
              <a:rPr lang="en-US" altLang="en-US">
                <a:sym typeface="+mn-ea"/>
              </a:rPr>
              <a:t>⭐</a:t>
            </a:r>
            <a:r>
              <a:rPr lang="en-US" altLang="ru-RU">
                <a:sym typeface="+mn-ea"/>
              </a:rPr>
              <a:t> (290 </a:t>
            </a:r>
            <a:r>
              <a:rPr lang="en-US" altLang="en-US">
                <a:sym typeface="+mn-ea"/>
              </a:rPr>
              <a:t>р</a:t>
            </a:r>
            <a:r>
              <a:rPr lang="en-US" altLang="ru-RU">
                <a:sym typeface="+mn-ea"/>
              </a:rPr>
              <a:t>.)</a:t>
            </a:r>
            <a:endParaRPr lang="en-US" altLang="ru-RU"/>
          </a:p>
          <a:p>
            <a:endParaRPr lang="en-US" altLang="ru-RU"/>
          </a:p>
          <a:p>
            <a:endParaRPr lang="en-US" altLang="ru-RU"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0" y="-5080"/>
            <a:ext cx="9155353" cy="648000"/>
            <a:chOff x="0" y="0"/>
            <a:chExt cx="9155353" cy="648000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6" name="Рисунок 15" descr="Изображение выглядит как текст, Шрифт, логотип, символ&#10;&#10;Автоматически созданное описание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1527" y="1591774"/>
            <a:ext cx="3535392" cy="2062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трелка влево 2"/>
          <p:cNvSpPr/>
          <p:nvPr/>
        </p:nvSpPr>
        <p:spPr>
          <a:xfrm>
            <a:off x="1810215" y="2472505"/>
            <a:ext cx="1128811" cy="53602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трелка влево 3"/>
          <p:cNvSpPr/>
          <p:nvPr/>
        </p:nvSpPr>
        <p:spPr>
          <a:xfrm rot="1537831">
            <a:off x="2027515" y="1601775"/>
            <a:ext cx="1103587" cy="4792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10577">
            <a:off x="1964183" y="3497310"/>
            <a:ext cx="1152525" cy="56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трелка вправо 4"/>
          <p:cNvSpPr/>
          <p:nvPr/>
        </p:nvSpPr>
        <p:spPr>
          <a:xfrm>
            <a:off x="6113603" y="2472505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92859" y="935359"/>
            <a:ext cx="1502390" cy="945019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B8403A"/>
                </a:solidFill>
                <a:latin typeface="+mj-lt"/>
                <a:cs typeface="Times New Roman" panose="02020603050405020304" pitchFamily="18" charset="0"/>
              </a:rPr>
              <a:t>Ученики </a:t>
            </a:r>
            <a:r>
              <a:rPr lang="ru-RU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(доступ к расширенным функциям) </a:t>
            </a:r>
            <a:endParaRPr lang="ru-RU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92859" y="2141757"/>
            <a:ext cx="1502390" cy="1077889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B8403A"/>
                </a:solidFill>
              </a:rPr>
              <a:t>Родители </a:t>
            </a:r>
            <a:r>
              <a:rPr lang="ru-RU" dirty="0">
                <a:solidFill>
                  <a:schemeClr val="tx1"/>
                </a:solidFill>
              </a:rPr>
              <a:t>(покупка конспектов презентаций и </a:t>
            </a:r>
            <a:r>
              <a:rPr lang="ru-RU" dirty="0" err="1">
                <a:solidFill>
                  <a:schemeClr val="tx1"/>
                </a:solidFill>
              </a:rPr>
              <a:t>видеоуроков</a:t>
            </a:r>
            <a:r>
              <a:rPr lang="ru-RU" dirty="0">
                <a:solidFill>
                  <a:schemeClr val="tx1"/>
                </a:solidFill>
              </a:rPr>
              <a:t>)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92859" y="3510563"/>
            <a:ext cx="1502390" cy="931078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B8403A"/>
                </a:solidFill>
              </a:rPr>
              <a:t>Учителя</a:t>
            </a:r>
            <a:endParaRPr lang="ru-RU" b="1" dirty="0">
              <a:solidFill>
                <a:srgbClr val="B8403A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(методические материалы)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243575" y="1835232"/>
            <a:ext cx="1647941" cy="17467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+mj-lt"/>
              </a:rPr>
              <a:t>Рекламное </a:t>
            </a:r>
            <a:r>
              <a:rPr lang="ru-RU" b="1" dirty="0">
                <a:solidFill>
                  <a:srgbClr val="7E36B4"/>
                </a:solidFill>
                <a:latin typeface="+mj-lt"/>
              </a:rPr>
              <a:t>сотрудничество </a:t>
            </a:r>
            <a:endParaRPr lang="ru-RU" b="1" dirty="0">
              <a:solidFill>
                <a:srgbClr val="7E36B4"/>
              </a:solidFill>
              <a:latin typeface="+mj-lt"/>
            </a:endParaRPr>
          </a:p>
          <a:p>
            <a:pPr algn="ctr"/>
            <a:r>
              <a:rPr lang="ru-RU" dirty="0">
                <a:solidFill>
                  <a:schemeClr val="tx1"/>
                </a:solidFill>
                <a:latin typeface="+mj-lt"/>
              </a:rPr>
              <a:t>с другими образовательными платформами и компаниями.</a:t>
            </a:r>
            <a:endParaRPr lang="ru-RU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" name="Текстовое поле 12"/>
          <p:cNvSpPr txBox="1"/>
          <p:nvPr/>
        </p:nvSpPr>
        <p:spPr>
          <a:xfrm>
            <a:off x="255270" y="0"/>
            <a:ext cx="5240655" cy="737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 algn="l"/>
            <a:r>
              <a:rPr lang="ru-RU" sz="21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+mn-ea"/>
              </a:rPr>
              <a:t>SfeduNet10И12Исследуй физику вместе с чат-бот</a:t>
            </a:r>
            <a:r>
              <a:rPr lang="ru-RU" sz="21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+mn-ea"/>
              </a:rPr>
              <a:t>ом</a:t>
            </a:r>
            <a:endParaRPr lang="ru-RU" altLang="en-US" sz="2100" b="1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6" name="Рисунок 15" descr="Изображение выглядит как текст, Шрифт, логотип, символ&#10;&#10;Автоматически созданное описание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5279" y="696404"/>
            <a:ext cx="2205116" cy="389294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433274" y="4825756"/>
            <a:ext cx="25619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https://vk.com/club228036691</a:t>
            </a:r>
            <a:endParaRPr lang="en-US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44680" y="4826404"/>
            <a:ext cx="192552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4"/>
              </a:rPr>
              <a:t>https://t.me/nayka_dly</a:t>
            </a:r>
            <a:endParaRPr lang="en-US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366637" y="4826722"/>
            <a:ext cx="27109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5"/>
              </a:rPr>
              <a:t>https://shevyakova.nethouse.ru/</a:t>
            </a:r>
            <a:endParaRPr lang="en-US" dirty="0"/>
          </a:p>
        </p:txBody>
      </p:sp>
      <p:pic>
        <p:nvPicPr>
          <p:cNvPr id="8" name="Изображение 7" descr="WhatsApp Image 2024-12-06 at 21.22.02"/>
          <p:cNvPicPr>
            <a:picLocks noChangeAspect="1"/>
          </p:cNvPicPr>
          <p:nvPr/>
        </p:nvPicPr>
        <p:blipFill>
          <a:blip r:embed="rId6"/>
          <a:srcRect b="10568"/>
          <a:stretch>
            <a:fillRect/>
          </a:stretch>
        </p:blipFill>
        <p:spPr>
          <a:xfrm>
            <a:off x="3704590" y="703580"/>
            <a:ext cx="2019935" cy="3997960"/>
          </a:xfrm>
          <a:prstGeom prst="rect">
            <a:avLst/>
          </a:prstGeom>
        </p:spPr>
      </p:pic>
      <p:pic>
        <p:nvPicPr>
          <p:cNvPr id="10" name="Изображение 9" descr="WhatsApp Image 2024-12-06 at 21.24.43"/>
          <p:cNvPicPr>
            <a:picLocks noChangeAspect="1"/>
          </p:cNvPicPr>
          <p:nvPr/>
        </p:nvPicPr>
        <p:blipFill>
          <a:blip r:embed="rId7"/>
          <a:srcRect t="5235" b="6606"/>
          <a:stretch>
            <a:fillRect/>
          </a:stretch>
        </p:blipFill>
        <p:spPr>
          <a:xfrm>
            <a:off x="654685" y="703580"/>
            <a:ext cx="2115185" cy="4123055"/>
          </a:xfrm>
          <a:prstGeom prst="rect">
            <a:avLst/>
          </a:prstGeom>
        </p:spPr>
      </p:pic>
      <p:sp>
        <p:nvSpPr>
          <p:cNvPr id="13" name="Текстовое поле 12"/>
          <p:cNvSpPr txBox="1"/>
          <p:nvPr/>
        </p:nvSpPr>
        <p:spPr>
          <a:xfrm>
            <a:off x="330835" y="0"/>
            <a:ext cx="5302250" cy="737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 algn="l"/>
            <a:r>
              <a:rPr lang="ru-RU" sz="21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+mn-ea"/>
              </a:rPr>
              <a:t>SfeduNet10И12Исследуй физику вместе с чат-ботом</a:t>
            </a:r>
            <a:endParaRPr lang="ru-RU" altLang="en-US" sz="2100" b="1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6" name="Рисунок 15" descr="Изображение выглядит как текст, Шрифт, логотип, символ&#10;&#10;Автоматически созданное описание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64340" y="184077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</a:rPr>
              <a:t>* Демонстрация вашего решения</a:t>
            </a:r>
            <a:endParaRPr lang="ru-RU" sz="2100" b="1" dirty="0">
              <a:solidFill>
                <a:schemeClr val="bg1"/>
              </a:solidFill>
              <a:sym typeface="PT Sans" panose="020B0503020203020204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0695" y="648000"/>
            <a:ext cx="3236733" cy="208111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0781" y="648000"/>
            <a:ext cx="2893219" cy="51435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0695" y="2729110"/>
            <a:ext cx="3200086" cy="241438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8000"/>
            <a:ext cx="3050695" cy="203285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0" y="3028364"/>
            <a:ext cx="311335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</a:rPr>
              <a:t>Наш проект вышел в финал </a:t>
            </a:r>
            <a:endParaRPr lang="ru-RU" sz="1600" b="1" dirty="0">
              <a:solidFill>
                <a:srgbClr val="002060"/>
              </a:solidFill>
            </a:endParaRPr>
          </a:p>
          <a:p>
            <a:r>
              <a:rPr lang="ru-RU" sz="1600" b="1" dirty="0">
                <a:solidFill>
                  <a:srgbClr val="002060"/>
                </a:solidFill>
              </a:rPr>
              <a:t>Всероссийского конкурса </a:t>
            </a:r>
            <a:endParaRPr lang="ru-RU" sz="1600" b="1" dirty="0">
              <a:solidFill>
                <a:srgbClr val="002060"/>
              </a:solidFill>
            </a:endParaRPr>
          </a:p>
          <a:p>
            <a:r>
              <a:rPr lang="ru-RU" sz="1600" b="1" dirty="0">
                <a:solidFill>
                  <a:srgbClr val="002060"/>
                </a:solidFill>
              </a:rPr>
              <a:t>грантов </a:t>
            </a:r>
            <a:r>
              <a:rPr lang="ru-RU" sz="1600" b="1" dirty="0">
                <a:solidFill>
                  <a:srgbClr val="B8403A"/>
                </a:solidFill>
              </a:rPr>
              <a:t>СОТ 2024</a:t>
            </a:r>
            <a:endParaRPr lang="ru-RU" sz="1600" b="1" dirty="0">
              <a:solidFill>
                <a:srgbClr val="B8403A"/>
              </a:solidFill>
            </a:endParaRPr>
          </a:p>
          <a:p>
            <a:endParaRPr lang="ru-RU" sz="1600" b="1" dirty="0">
              <a:solidFill>
                <a:srgbClr val="B8403A"/>
              </a:solidFill>
            </a:endParaRPr>
          </a:p>
          <a:p>
            <a:r>
              <a:rPr lang="ru-RU" sz="1600" b="1" dirty="0">
                <a:solidFill>
                  <a:srgbClr val="B8403A"/>
                </a:solidFill>
              </a:rPr>
              <a:t>С</a:t>
            </a:r>
            <a:r>
              <a:rPr lang="ru-RU" sz="1600" b="1" dirty="0">
                <a:solidFill>
                  <a:srgbClr val="002060"/>
                </a:solidFill>
              </a:rPr>
              <a:t> сквозные </a:t>
            </a:r>
            <a:endParaRPr lang="ru-RU" sz="1600" b="1" dirty="0">
              <a:solidFill>
                <a:srgbClr val="002060"/>
              </a:solidFill>
            </a:endParaRPr>
          </a:p>
          <a:p>
            <a:r>
              <a:rPr lang="ru-RU" sz="1600" b="1" dirty="0">
                <a:solidFill>
                  <a:srgbClr val="B8403A"/>
                </a:solidFill>
              </a:rPr>
              <a:t>О</a:t>
            </a:r>
            <a:r>
              <a:rPr lang="ru-RU" sz="1600" b="1" dirty="0">
                <a:solidFill>
                  <a:srgbClr val="002060"/>
                </a:solidFill>
              </a:rPr>
              <a:t> образовательные </a:t>
            </a:r>
            <a:endParaRPr lang="ru-RU" sz="1600" b="1" dirty="0">
              <a:solidFill>
                <a:srgbClr val="002060"/>
              </a:solidFill>
            </a:endParaRPr>
          </a:p>
          <a:p>
            <a:r>
              <a:rPr lang="ru-RU" sz="1600" b="1" dirty="0">
                <a:solidFill>
                  <a:srgbClr val="B8403A"/>
                </a:solidFill>
              </a:rPr>
              <a:t>Т</a:t>
            </a:r>
            <a:r>
              <a:rPr lang="ru-RU" sz="1600" b="1" dirty="0">
                <a:solidFill>
                  <a:srgbClr val="002060"/>
                </a:solidFill>
              </a:rPr>
              <a:t>  траектории</a:t>
            </a:r>
            <a:endParaRPr lang="ru-RU" sz="16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6" name="Рисунок 15" descr="Изображение выглядит как текст, Шрифт, логотип, символ&#10;&#10;Автоматически созданное описание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</a:rPr>
              <a:t> Планы развития</a:t>
            </a:r>
            <a:endParaRPr lang="ru-RU" sz="2100" b="1" dirty="0">
              <a:solidFill>
                <a:schemeClr val="bg1"/>
              </a:solidFill>
              <a:sym typeface="PT Sans" panose="020B0503020203020204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31135" y="2015622"/>
            <a:ext cx="4597872" cy="1135118"/>
          </a:xfrm>
          <a:prstGeom prst="roundRect">
            <a:avLst/>
          </a:prstGeom>
          <a:solidFill>
            <a:srgbClr val="F2F2F2"/>
          </a:solidFill>
          <a:ln>
            <a:solidFill>
              <a:schemeClr val="tx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tx1"/>
                </a:solidFill>
              </a:rPr>
              <a:t>Платформа для общения педагогов, </a:t>
            </a:r>
            <a:endParaRPr lang="ru-RU" sz="1800" dirty="0">
              <a:solidFill>
                <a:schemeClr val="tx1"/>
              </a:solidFill>
            </a:endParaRPr>
          </a:p>
          <a:p>
            <a:pPr algn="ctr"/>
            <a:r>
              <a:rPr lang="ru-RU" sz="1800" b="1" dirty="0">
                <a:solidFill>
                  <a:schemeClr val="accent5">
                    <a:lumMod val="50000"/>
                  </a:schemeClr>
                </a:solidFill>
              </a:rPr>
              <a:t>обмена опытом </a:t>
            </a:r>
            <a:r>
              <a:rPr lang="ru-RU" sz="1800" dirty="0">
                <a:solidFill>
                  <a:schemeClr val="tx1"/>
                </a:solidFill>
              </a:rPr>
              <a:t>и лучшими практиками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003224" y="1172554"/>
            <a:ext cx="3933633" cy="1285197"/>
          </a:xfrm>
          <a:prstGeom prst="roundRect">
            <a:avLst/>
          </a:prstGeom>
          <a:solidFill>
            <a:srgbClr val="F2F2F2"/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tx1"/>
                </a:solidFill>
              </a:rPr>
              <a:t>Инструменты для отслеживания успеваемости детей в физике, включая </a:t>
            </a: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</a:rPr>
              <a:t>возможность получения отчетов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003225" y="2843519"/>
            <a:ext cx="3933632" cy="1198180"/>
          </a:xfrm>
          <a:prstGeom prst="roundRect">
            <a:avLst/>
          </a:prstGeom>
          <a:solidFill>
            <a:srgbClr val="F2F2F2"/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solidFill>
                  <a:schemeClr val="accent5">
                    <a:lumMod val="50000"/>
                  </a:schemeClr>
                </a:solidFill>
              </a:rPr>
              <a:t>Интерактивные тесты</a:t>
            </a:r>
            <a:r>
              <a:rPr lang="ru-RU" sz="1800" dirty="0">
                <a:solidFill>
                  <a:schemeClr val="tx1"/>
                </a:solidFill>
              </a:rPr>
              <a:t> для проверки знаний, которые могут быть адаптированы для </a:t>
            </a: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</a:rPr>
              <a:t>разных уровней сложности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74631" y="3351209"/>
            <a:ext cx="4554376" cy="1669809"/>
          </a:xfrm>
          <a:prstGeom prst="roundRect">
            <a:avLst/>
          </a:prstGeom>
          <a:solidFill>
            <a:srgbClr val="F2F2F2"/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tx1"/>
                </a:solidFill>
              </a:rPr>
              <a:t>Мы постоянно работаем над улучшением функционала чат-бота. В случае ограничений мы можем быстро адаптировать его возможности, добавляя новые функции и </a:t>
            </a: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</a:rPr>
              <a:t>обновляя базу знаний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31135" y="882869"/>
            <a:ext cx="4641369" cy="932284"/>
          </a:xfrm>
          <a:prstGeom prst="roundRect">
            <a:avLst/>
          </a:prstGeom>
          <a:solidFill>
            <a:srgbClr val="F2F2F2"/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900" dirty="0">
                <a:solidFill>
                  <a:schemeClr val="tx1"/>
                </a:solidFill>
              </a:rPr>
              <a:t>Создание собственных </a:t>
            </a:r>
            <a:r>
              <a:rPr lang="ru-RU" sz="1900" b="1" dirty="0">
                <a:solidFill>
                  <a:schemeClr val="accent5">
                    <a:lumMod val="50000"/>
                  </a:schemeClr>
                </a:solidFill>
              </a:rPr>
              <a:t>учебных материалов</a:t>
            </a:r>
            <a:endParaRPr lang="ru-RU" sz="19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6" name="Рисунок 15" descr="Изображение выглядит как текст, Шрифт, логотип, символ&#10;&#10;Автоматически созданное описание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07825" y="-73"/>
            <a:ext cx="6478511" cy="1383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100" b="1" dirty="0">
                <a:solidFill>
                  <a:schemeClr val="bg1"/>
                </a:solidFill>
                <a:sym typeface="PT Sans" panose="020B0503020203020204"/>
              </a:rPr>
              <a:t>Команда «</a:t>
            </a:r>
            <a:r>
              <a:rPr lang="ru-RU" sz="21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+mn-ea"/>
              </a:rPr>
              <a:t>SfeduNet</a:t>
            </a:r>
            <a:r>
              <a:rPr lang="ru-RU" sz="21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+mn-ea"/>
              </a:rPr>
              <a:t>Исследуй физику вместе с чат-ботом</a:t>
            </a:r>
            <a:endParaRPr lang="ru-RU" sz="2100" b="1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  <a:sym typeface="+mn-ea"/>
            </a:endParaRPr>
          </a:p>
          <a:p>
            <a:endParaRPr lang="ru-RU" sz="2100" b="1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US" sz="2100" b="1" dirty="0">
                <a:solidFill>
                  <a:schemeClr val="bg1"/>
                </a:solidFill>
                <a:sym typeface="PT Sans" panose="020B0503020203020204"/>
              </a:rPr>
              <a:t>»</a:t>
            </a:r>
            <a:endParaRPr lang="ru-RU" sz="2100" b="1" dirty="0">
              <a:solidFill>
                <a:schemeClr val="bg1"/>
              </a:solidFill>
              <a:sym typeface="PT Sans" panose="020B050302020302020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5396" y="4419911"/>
            <a:ext cx="6946039" cy="67113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buClr>
                <a:schemeClr val="dk1"/>
              </a:buClr>
              <a:buSzPts val="5200"/>
              <a:buNone/>
              <a:defRPr sz="2000" b="1">
                <a:solidFill>
                  <a:srgbClr val="FF66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2pPr>
            <a:lvl3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3pPr>
            <a:lvl4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4pPr>
            <a:lvl5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5pPr>
            <a:lvl6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6pPr>
            <a:lvl7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7pPr>
            <a:lvl8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8pPr>
            <a:lvl9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9pPr>
          </a:lstStyle>
          <a:p>
            <a:r>
              <a:rPr lang="en-US" sz="1600" dirty="0">
                <a:solidFill>
                  <a:schemeClr val="accent1">
                    <a:lumMod val="75000"/>
                  </a:schemeClr>
                </a:solidFill>
              </a:rPr>
              <a:t>Контакты команды: </a:t>
            </a:r>
            <a:r>
              <a:rPr lang="en-US" sz="1600" u="sng" dirty="0">
                <a:solidFill>
                  <a:schemeClr val="accent1">
                    <a:lumMod val="75000"/>
                  </a:schemeClr>
                </a:solidFill>
              </a:rPr>
              <a:t>89885448874</a:t>
            </a:r>
            <a:endParaRPr lang="en-US" sz="1600" u="sng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1600" b="0" dirty="0">
                <a:solidFill>
                  <a:schemeClr val="accent1">
                    <a:lumMod val="75000"/>
                  </a:schemeClr>
                </a:solidFill>
              </a:rPr>
              <a:t>         </a:t>
            </a:r>
            <a:r>
              <a:rPr lang="en-US" sz="1600" b="0" dirty="0">
                <a:solidFill>
                  <a:schemeClr val="accent1">
                    <a:lumMod val="75000"/>
                  </a:schemeClr>
                </a:solidFill>
              </a:rPr>
              <a:t>                              </a:t>
            </a:r>
            <a:r>
              <a:rPr lang="en-US" sz="1600" b="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600" u="sng" dirty="0">
                <a:solidFill>
                  <a:schemeClr val="accent1">
                    <a:lumMod val="75000"/>
                  </a:schemeClr>
                </a:solidFill>
              </a:rPr>
              <a:t>osheviakova@sfedu.ru</a:t>
            </a:r>
            <a:endParaRPr lang="ru-RU" sz="1600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2834" y="637604"/>
            <a:ext cx="1352869" cy="18079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Прямоугольник 13"/>
          <p:cNvSpPr/>
          <p:nvPr/>
        </p:nvSpPr>
        <p:spPr>
          <a:xfrm>
            <a:off x="3767114" y="2377996"/>
            <a:ext cx="1372491" cy="11695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err="1">
                <a:solidFill>
                  <a:schemeClr val="accent5">
                    <a:lumMod val="50000"/>
                  </a:schemeClr>
                </a:solidFill>
              </a:rPr>
              <a:t>Тишенин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Владислав 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Сергеевич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b="1" dirty="0" err="1">
                <a:solidFill>
                  <a:srgbClr val="0543E8"/>
                </a:solidFill>
              </a:rPr>
              <a:t>Тестировщик</a:t>
            </a:r>
            <a:endParaRPr lang="ru-RU" b="1" dirty="0">
              <a:solidFill>
                <a:srgbClr val="0543E8"/>
              </a:solidFill>
            </a:endParaRPr>
          </a:p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299" y="1625359"/>
            <a:ext cx="936736" cy="18170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6471" y="723589"/>
            <a:ext cx="1377275" cy="172159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63" y="723589"/>
            <a:ext cx="1037690" cy="184569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972" y="1841172"/>
            <a:ext cx="1031909" cy="170835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5" name="TextBox 24"/>
          <p:cNvSpPr txBox="1"/>
          <p:nvPr/>
        </p:nvSpPr>
        <p:spPr>
          <a:xfrm>
            <a:off x="1706388" y="3364484"/>
            <a:ext cx="159691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Шевякова 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Ольга Юрьевна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b="1" dirty="0">
                <a:solidFill>
                  <a:srgbClr val="0543E8"/>
                </a:solidFill>
              </a:rPr>
              <a:t>Лидер</a:t>
            </a:r>
            <a:endParaRPr lang="ru-RU" b="1" dirty="0">
              <a:solidFill>
                <a:srgbClr val="0543E8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249417" y="716142"/>
            <a:ext cx="130516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Шестакова 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Татьяна 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Николаевна 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Наставник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717102" y="3651181"/>
            <a:ext cx="184858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err="1">
                <a:solidFill>
                  <a:schemeClr val="accent5">
                    <a:lumMod val="50000"/>
                  </a:schemeClr>
                </a:solidFill>
              </a:rPr>
              <a:t>Зацепилина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Юлия Алексеевна 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b="1" dirty="0">
                <a:solidFill>
                  <a:srgbClr val="0543E8"/>
                </a:solidFill>
              </a:rPr>
              <a:t>Маркетолог</a:t>
            </a:r>
            <a:endParaRPr lang="ru-RU" b="1" dirty="0">
              <a:solidFill>
                <a:srgbClr val="0543E8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360963" y="746350"/>
            <a:ext cx="13452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Шестакова 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Александра 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Геннадьевна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Наставник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8138374" y="1687612"/>
            <a:ext cx="2840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а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6" name="Рисунок 15" descr="Изображение выглядит как текст, Шрифт, логотип, символ&#10;&#10;Автоматически созданное описание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51592" y="148268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100" b="1" dirty="0">
                <a:solidFill>
                  <a:schemeClr val="bg1"/>
                </a:solidFill>
                <a:sym typeface="PT Sans" panose="020B0503020203020204"/>
              </a:rPr>
              <a:t>Контакты</a:t>
            </a:r>
            <a:endParaRPr lang="ru-RU" sz="2100" b="1" dirty="0">
              <a:solidFill>
                <a:schemeClr val="bg1"/>
              </a:solidFill>
              <a:sym typeface="PT Sans" panose="020B050302020302020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38106" y="1952717"/>
            <a:ext cx="4107783" cy="61903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buClr>
                <a:schemeClr val="dk1"/>
              </a:buClr>
              <a:buSzPts val="5200"/>
              <a:buNone/>
              <a:defRPr sz="2000" b="1">
                <a:solidFill>
                  <a:srgbClr val="FF66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2pPr>
            <a:lvl3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3pPr>
            <a:lvl4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4pPr>
            <a:lvl5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5pPr>
            <a:lvl6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6pPr>
            <a:lvl7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7pPr>
            <a:lvl8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8pPr>
            <a:lvl9pPr algn="ctr"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9pPr>
          </a:lstStyle>
          <a:p>
            <a:r>
              <a:rPr lang="en-US" sz="2800" dirty="0">
                <a:solidFill>
                  <a:srgbClr val="B8403A"/>
                </a:solidFill>
              </a:rPr>
              <a:t>Контакты команды: </a:t>
            </a:r>
            <a:endParaRPr lang="en-US" sz="2800" dirty="0">
              <a:solidFill>
                <a:srgbClr val="B8403A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89885448874</a:t>
            </a: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osheviakova@sfedu.ru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547" y="1105940"/>
            <a:ext cx="1095053" cy="21241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5" name="TextBox 24"/>
          <p:cNvSpPr txBox="1"/>
          <p:nvPr/>
        </p:nvSpPr>
        <p:spPr>
          <a:xfrm>
            <a:off x="0" y="3518561"/>
            <a:ext cx="260520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97A7"/>
                </a:solidFill>
              </a:rPr>
              <a:t>Шевякова </a:t>
            </a:r>
            <a:endParaRPr lang="ru-RU" sz="2400" b="1" dirty="0">
              <a:solidFill>
                <a:srgbClr val="0097A7"/>
              </a:solidFill>
            </a:endParaRPr>
          </a:p>
          <a:p>
            <a:pPr algn="ctr"/>
            <a:r>
              <a:rPr lang="ru-RU" sz="2400" b="1" dirty="0">
                <a:solidFill>
                  <a:srgbClr val="0097A7"/>
                </a:solidFill>
              </a:rPr>
              <a:t>Ольга Юрьевна</a:t>
            </a:r>
            <a:endParaRPr lang="ru-RU" sz="2400" b="1" dirty="0">
              <a:solidFill>
                <a:srgbClr val="0097A7"/>
              </a:solidFill>
            </a:endParaRPr>
          </a:p>
          <a:p>
            <a:pPr algn="ctr"/>
            <a:r>
              <a:rPr lang="ru-RU" sz="2400" b="1" dirty="0">
                <a:solidFill>
                  <a:srgbClr val="B8403A"/>
                </a:solidFill>
              </a:rPr>
              <a:t>Лидер</a:t>
            </a:r>
            <a:endParaRPr lang="ru-RU" sz="2400" b="1" dirty="0">
              <a:solidFill>
                <a:srgbClr val="B8403A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435" y="744696"/>
            <a:ext cx="2822575" cy="282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6002795" y="3415588"/>
            <a:ext cx="287676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B8403A"/>
                </a:solidFill>
              </a:rPr>
              <a:t>Чат-бот</a:t>
            </a:r>
            <a:endParaRPr lang="ru-RU" sz="2400" b="1" dirty="0">
              <a:solidFill>
                <a:srgbClr val="B8403A"/>
              </a:solidFill>
              <a:hlinkClick r:id="rId4"/>
            </a:endParaRPr>
          </a:p>
          <a:p>
            <a:endParaRPr lang="ru-RU" dirty="0">
              <a:solidFill>
                <a:srgbClr val="0097A7"/>
              </a:solidFill>
              <a:hlinkClick r:id="rId4"/>
            </a:endParaRPr>
          </a:p>
          <a:p>
            <a:pPr algn="ctr"/>
            <a:r>
              <a:rPr lang="en-US" sz="2400" b="1" dirty="0">
                <a:solidFill>
                  <a:srgbClr val="0097A7"/>
                </a:solidFill>
                <a:hlinkClick r:id="rId4"/>
              </a:rPr>
              <a:t>https://t.me/physicsmboy_bot</a:t>
            </a:r>
            <a:endParaRPr lang="ru-RU" sz="2400" b="1" dirty="0"/>
          </a:p>
          <a:p>
            <a:endParaRPr lang="en-US" dirty="0"/>
          </a:p>
        </p:txBody>
      </p:sp>
    </p:spTree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tags/tag1.xml><?xml version="1.0" encoding="utf-8"?>
<p:tagLst xmlns:p="http://schemas.openxmlformats.org/presentationml/2006/main">
  <p:tag name="KSO_WM_MEDIACOVER_FLAG" val="1"/>
  <p:tag name="KSO_WM_UNIT_MEDIACOVER_BTN_STATE" val="1"/>
</p:tagLst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4285F4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9a71a08f-077a-41a9-aad3-034e276f8716">
      <UserInfo>
        <DisplayName>Перепелкина Злата Игоревна</DisplayName>
        <AccountId>276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C26873517DB2E744B5A975D146193E88" ma:contentTypeVersion="10" ma:contentTypeDescription="Создание документа." ma:contentTypeScope="" ma:versionID="030d353d4ccc06566e1bf17ac3638c46">
  <xsd:schema xmlns:xsd="http://www.w3.org/2001/XMLSchema" xmlns:xs="http://www.w3.org/2001/XMLSchema" xmlns:p="http://schemas.microsoft.com/office/2006/metadata/properties" xmlns:ns2="1cfccc0c-9394-48fd-a069-91e59a4312bb" xmlns:ns3="9a71a08f-077a-41a9-aad3-034e276f8716" targetNamespace="http://schemas.microsoft.com/office/2006/metadata/properties" ma:root="true" ma:fieldsID="8d6a4533b425dab61dda04e61ad6e699" ns2:_="" ns3:_="">
    <xsd:import namespace="1cfccc0c-9394-48fd-a069-91e59a4312bb"/>
    <xsd:import namespace="9a71a08f-077a-41a9-aad3-034e276f871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fccc0c-9394-48fd-a069-91e59a4312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71a08f-077a-41a9-aad3-034e276f8716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2.xml><?xml version="1.0" encoding="utf-8"?>
<ds:datastoreItem xmlns:ds="http://schemas.openxmlformats.org/officeDocument/2006/customXml" ds:itemID="{88C63379-C0B8-4BD9-83F1-45D66B269D31}">
  <ds:schemaRefs/>
</ds:datastoreItem>
</file>

<file path=customXml/itemProps3.xml><?xml version="1.0" encoding="utf-8"?>
<ds:datastoreItem xmlns:ds="http://schemas.openxmlformats.org/officeDocument/2006/customXml" ds:itemID="{124C7113-676B-4FFF-8F97-49F8BF46CECB}">
  <ds:schemaRefs/>
</ds:datastoreItem>
</file>

<file path=customXml/itemProps4.xml><?xml version="1.0" encoding="utf-8"?>
<ds:datastoreItem xmlns:ds="http://schemas.openxmlformats.org/officeDocument/2006/customXml" ds:itemID="{3CCCD091-034A-4133-936B-DC04714641FB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6711</Words>
  <Application>WPS Presentation</Application>
  <PresentationFormat>Экран (16:9)</PresentationFormat>
  <Paragraphs>299</Paragraphs>
  <Slides>17</Slides>
  <Notes>14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17</vt:i4>
      </vt:variant>
    </vt:vector>
  </HeadingPairs>
  <TitlesOfParts>
    <vt:vector size="32" baseType="lpstr">
      <vt:lpstr>Arial</vt:lpstr>
      <vt:lpstr>SimSun</vt:lpstr>
      <vt:lpstr>Wingdings</vt:lpstr>
      <vt:lpstr>Arial</vt:lpstr>
      <vt:lpstr>Times New Roman</vt:lpstr>
      <vt:lpstr>Calibri Light</vt:lpstr>
      <vt:lpstr>Calibri</vt:lpstr>
      <vt:lpstr>Helvetica</vt:lpstr>
      <vt:lpstr>Calibri</vt:lpstr>
      <vt:lpstr>Courier New</vt:lpstr>
      <vt:lpstr>PT Sans</vt:lpstr>
      <vt:lpstr>Microsoft YaHei</vt:lpstr>
      <vt:lpstr>Arial Unicode MS</vt:lpstr>
      <vt:lpstr>Simple Light</vt:lpstr>
      <vt:lpstr>Simple Light</vt:lpstr>
      <vt:lpstr> SfeduNet10 И12Исследуй физику вместе с чат-ботом.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Tata</dc:creator>
  <cp:lastModifiedBy>Школа</cp:lastModifiedBy>
  <cp:revision>66</cp:revision>
  <dcterms:created xsi:type="dcterms:W3CDTF">2024-11-07T16:59:00Z</dcterms:created>
  <dcterms:modified xsi:type="dcterms:W3CDTF">2024-12-11T14:09:28Z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0x010100C26873517DB2E744B5A975D146193E88</vt:lpwstr>
  </property>
  <property fmtid="{D5CDD505-2E9C-101B-9397-08002B2CF9AE}" pid="3" name="MediaServiceImageTags">
    <vt:lpwstr/>
  </property>
  <property fmtid="{D5CDD505-2E9C-101B-9397-08002B2CF9AE}" pid="4" name="ICV">
    <vt:lpwstr>4208D8F91FC5413DB53782B132E0C265_13</vt:lpwstr>
  </property>
  <property fmtid="{D5CDD505-2E9C-101B-9397-08002B2CF9AE}" pid="5" name="KSOProductBuildVer">
    <vt:lpwstr>1049-12.2.0.19307</vt:lpwstr>
  </property>
</Properties>
</file>