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9" r:id="rId2"/>
    <p:sldId id="273" r:id="rId3"/>
    <p:sldId id="274" r:id="rId4"/>
    <p:sldId id="275" r:id="rId5"/>
    <p:sldId id="285" r:id="rId6"/>
    <p:sldId id="276" r:id="rId7"/>
    <p:sldId id="277" r:id="rId8"/>
    <p:sldId id="286" r:id="rId9"/>
    <p:sldId id="287" r:id="rId10"/>
    <p:sldId id="288" r:id="rId11"/>
    <p:sldId id="270" r:id="rId12"/>
    <p:sldId id="271" r:id="rId13"/>
    <p:sldId id="260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72" r:id="rId22"/>
    <p:sldId id="26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585" autoAdjust="0"/>
  </p:normalViewPr>
  <p:slideViewPr>
    <p:cSldViewPr>
      <p:cViewPr>
        <p:scale>
          <a:sx n="62" d="100"/>
          <a:sy n="62" d="100"/>
        </p:scale>
        <p:origin x="-1608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8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werty\Downloads\UDMAP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cat>
            <c:strRef>
              <c:f>[UDMAP1.xlsx]Sheet1!$A$2:$A$9</c:f>
              <c:strCache>
                <c:ptCount val="8"/>
                <c:pt idx="0">
                  <c:v>поиск информации</c:v>
                </c:pt>
                <c:pt idx="1">
                  <c:v>разработка экскурсий </c:v>
                </c:pt>
                <c:pt idx="2">
                  <c:v>разработка макета буклета</c:v>
                </c:pt>
                <c:pt idx="3">
                  <c:v>структуирование информации</c:v>
                </c:pt>
                <c:pt idx="4">
                  <c:v>конечная разработка макета</c:v>
                </c:pt>
                <c:pt idx="5">
                  <c:v>печать буклета</c:v>
                </c:pt>
                <c:pt idx="6">
                  <c:v>конечная разработка экскурсий</c:v>
                </c:pt>
                <c:pt idx="7">
                  <c:v>распространение по сети интернет</c:v>
                </c:pt>
              </c:strCache>
            </c:strRef>
          </c:cat>
          <c:val>
            <c:numRef>
              <c:f>[UDMAP1.xlsx]Sheet1!$B$2:$B$9</c:f>
              <c:numCache>
                <c:formatCode>m/d/yyyy</c:formatCode>
                <c:ptCount val="8"/>
                <c:pt idx="0">
                  <c:v>44966</c:v>
                </c:pt>
                <c:pt idx="1">
                  <c:v>44970</c:v>
                </c:pt>
                <c:pt idx="2">
                  <c:v>44970</c:v>
                </c:pt>
                <c:pt idx="3">
                  <c:v>44974</c:v>
                </c:pt>
                <c:pt idx="4">
                  <c:v>45017</c:v>
                </c:pt>
                <c:pt idx="5">
                  <c:v>45026</c:v>
                </c:pt>
                <c:pt idx="6">
                  <c:v>44995</c:v>
                </c:pt>
                <c:pt idx="7">
                  <c:v>45031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32-436C-8E73-B7BF0221F5A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[UDMAP1.xlsx]Sheet1!$A$2:$A$9</c:f>
              <c:strCache>
                <c:ptCount val="8"/>
                <c:pt idx="0">
                  <c:v>поиск информации</c:v>
                </c:pt>
                <c:pt idx="1">
                  <c:v>разработка экскурсий </c:v>
                </c:pt>
                <c:pt idx="2">
                  <c:v>разработка макета буклета</c:v>
                </c:pt>
                <c:pt idx="3">
                  <c:v>структуирование информации</c:v>
                </c:pt>
                <c:pt idx="4">
                  <c:v>конечная разработка макета</c:v>
                </c:pt>
                <c:pt idx="5">
                  <c:v>печать буклета</c:v>
                </c:pt>
                <c:pt idx="6">
                  <c:v>конечная разработка экскурсий</c:v>
                </c:pt>
                <c:pt idx="7">
                  <c:v>распространение по сети интернет</c:v>
                </c:pt>
              </c:strCache>
            </c:strRef>
          </c:cat>
          <c:val>
            <c:numRef>
              <c:f>[UDMAP1.xlsx]Sheet1!$D$2:$D$9</c:f>
              <c:numCache>
                <c:formatCode>General</c:formatCode>
                <c:ptCount val="8"/>
                <c:pt idx="0">
                  <c:v>7</c:v>
                </c:pt>
                <c:pt idx="1">
                  <c:v>24</c:v>
                </c:pt>
                <c:pt idx="2">
                  <c:v>21</c:v>
                </c:pt>
                <c:pt idx="3">
                  <c:v>18</c:v>
                </c:pt>
                <c:pt idx="4">
                  <c:v>8</c:v>
                </c:pt>
                <c:pt idx="5">
                  <c:v>4</c:v>
                </c:pt>
                <c:pt idx="6">
                  <c:v>10</c:v>
                </c:pt>
                <c:pt idx="7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32-436C-8E73-B7BF0221F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9403008"/>
        <c:axId val="180199424"/>
      </c:barChart>
      <c:catAx>
        <c:axId val="179403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199424"/>
        <c:crosses val="autoZero"/>
        <c:auto val="1"/>
        <c:lblAlgn val="ctr"/>
        <c:lblOffset val="100"/>
        <c:noMultiLvlLbl val="0"/>
      </c:catAx>
      <c:valAx>
        <c:axId val="180199424"/>
        <c:scaling>
          <c:orientation val="minMax"/>
          <c:min val="44966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40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E2479-B5E6-4D1C-BD9F-773233A6915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24162-5860-45E9-878C-55B0A0F85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27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D175B-D1C1-4E6E-BFCE-374E275D6B2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625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24162-5860-45E9-878C-55B0A0F85BF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655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D175B-D1C1-4E6E-BFCE-374E275D6B2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62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23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00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89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34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11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09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81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1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66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9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17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171" y="89689"/>
            <a:ext cx="8228437" cy="15120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172" y="1604399"/>
            <a:ext cx="401560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3927" y="1604399"/>
            <a:ext cx="401560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172" y="3682062"/>
            <a:ext cx="822909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780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13E94-8660-458C-B439-DB6D232080D2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1E52B-E806-43B3-88A6-957623CE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60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iag8827@gmail.com" TargetMode="External"/><Relationship Id="rId5" Type="http://schemas.openxmlformats.org/officeDocument/2006/relationships/hyperlink" Target="mailto:Vlkv_svt19@mail.ru" TargetMode="External"/><Relationship Id="rId4" Type="http://schemas.openxmlformats.org/officeDocument/2006/relationships/hyperlink" Target="mailto:abazarova923@gmail.com" TargetMode="External"/><Relationship Id="rId9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2132856"/>
            <a:ext cx="4964088" cy="1470025"/>
          </a:xfrm>
        </p:spPr>
        <p:txBody>
          <a:bodyPr/>
          <a:lstStyle/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3488506"/>
            <a:ext cx="4788024" cy="17526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</a:rPr>
              <a:t>Путеводитель по интересным местам Ижевска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27584" y="2132856"/>
            <a:ext cx="2499742" cy="223195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0" r="-1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98421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1636" y="3620852"/>
            <a:ext cx="2592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Базарова Яна</a:t>
            </a:r>
          </a:p>
          <a:p>
            <a:r>
              <a:rPr lang="ru-RU" dirty="0" smtClean="0"/>
              <a:t>Лидер</a:t>
            </a:r>
          </a:p>
          <a:p>
            <a:endParaRPr lang="ru-RU" dirty="0"/>
          </a:p>
          <a:p>
            <a:r>
              <a:rPr lang="ru-RU" dirty="0" smtClean="0"/>
              <a:t>Окончила художественную школу </a:t>
            </a:r>
          </a:p>
          <a:p>
            <a:r>
              <a:rPr lang="ru-RU" dirty="0" smtClean="0"/>
              <a:t>Школьный проект про памятники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189657" y="3620852"/>
            <a:ext cx="2592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Волкова Света</a:t>
            </a:r>
          </a:p>
          <a:p>
            <a:r>
              <a:rPr lang="ru-RU" dirty="0" smtClean="0"/>
              <a:t>Художественное оформление, экономист</a:t>
            </a:r>
          </a:p>
          <a:p>
            <a:endParaRPr lang="ru-RU" dirty="0"/>
          </a:p>
          <a:p>
            <a:r>
              <a:rPr lang="ru-RU" dirty="0" smtClean="0"/>
              <a:t>Работа в </a:t>
            </a:r>
            <a:r>
              <a:rPr lang="en-US" dirty="0"/>
              <a:t>	</a:t>
            </a:r>
            <a:r>
              <a:rPr lang="en-US" dirty="0" err="1" smtClean="0"/>
              <a:t>Canva</a:t>
            </a:r>
            <a:endParaRPr lang="ru-RU" dirty="0" smtClean="0"/>
          </a:p>
          <a:p>
            <a:r>
              <a:rPr lang="ru-RU" dirty="0" smtClean="0"/>
              <a:t>Написание программ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10994" y="3620852"/>
            <a:ext cx="2592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Гараева</a:t>
            </a:r>
            <a:r>
              <a:rPr lang="ru-RU" dirty="0" smtClean="0"/>
              <a:t> </a:t>
            </a:r>
            <a:r>
              <a:rPr lang="ru-RU" dirty="0" err="1" smtClean="0"/>
              <a:t>Алия</a:t>
            </a:r>
            <a:endParaRPr lang="ru-RU" dirty="0" smtClean="0"/>
          </a:p>
          <a:p>
            <a:r>
              <a:rPr lang="ru-RU" dirty="0" smtClean="0"/>
              <a:t>Специалист по рекламе и связи с общественностью</a:t>
            </a:r>
          </a:p>
          <a:p>
            <a:endParaRPr lang="ru-RU" dirty="0"/>
          </a:p>
          <a:p>
            <a:r>
              <a:rPr lang="ru-RU" dirty="0" smtClean="0"/>
              <a:t>Продвижение пиар-компании</a:t>
            </a:r>
          </a:p>
          <a:p>
            <a:endParaRPr lang="ru-RU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416" y="1245024"/>
            <a:ext cx="1800000" cy="2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s://sun9-59.userapi.com/impg/NS-V8ML1YJ0Q9XZMl1mVdo50VMLdZdGLYWErrg/nae1t5fC0YQ.jpg?size=810x1080&amp;quality=95&amp;sign=2723e795f9542e29e00817b15a2d57f4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056" y="1245024"/>
            <a:ext cx="1800000" cy="2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21.userapi.com/impg/RKveqlnPJTXYtkMGtF2zgb9qK9pP3ol_VUq0rg/nAjyR9cBUNU.jpg?size=721x1080&amp;quality=95&amp;sign=b440f630a42d85d9bf2d98d4dd7b40fa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1" t="15807" r="35489" b="45934"/>
          <a:stretch/>
        </p:blipFill>
        <p:spPr bwMode="auto">
          <a:xfrm>
            <a:off x="467544" y="1267574"/>
            <a:ext cx="1522780" cy="237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Команда проекта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668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4040188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Проблема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Жители других регионов знают город Ижевск, как промышленный центр </a:t>
            </a:r>
            <a:r>
              <a:rPr lang="ru-RU" dirty="0" smtClean="0"/>
              <a:t>Удмуртии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4644008" y="404664"/>
            <a:ext cx="4041775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Решение проблемы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sz="quarter" idx="4"/>
          </p:nvPr>
        </p:nvSpPr>
        <p:spPr>
          <a:xfrm>
            <a:off x="4645025" y="1268760"/>
            <a:ext cx="4041775" cy="485740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Путеводитель по интересным местам Ижевска позволит туриста </a:t>
            </a:r>
            <a:r>
              <a:rPr lang="ru-RU" dirty="0" smtClean="0"/>
              <a:t>с помощью команды </a:t>
            </a:r>
            <a:r>
              <a:rPr lang="en-US" b="1" dirty="0" smtClean="0"/>
              <a:t>UDMAP</a:t>
            </a:r>
            <a:r>
              <a:rPr lang="en-US" dirty="0" smtClean="0"/>
              <a:t> </a:t>
            </a:r>
            <a:r>
              <a:rPr lang="ru-RU" dirty="0" smtClean="0"/>
              <a:t>узнать </a:t>
            </a:r>
            <a:r>
              <a:rPr lang="ru-RU" dirty="0" smtClean="0"/>
              <a:t>культурную сторону столицы Удмуртии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80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 проекте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Команда </a:t>
            </a:r>
            <a:r>
              <a:rPr lang="en-US" dirty="0" smtClean="0"/>
              <a:t>UDMAP </a:t>
            </a:r>
            <a:r>
              <a:rPr lang="ru-RU" dirty="0" smtClean="0"/>
              <a:t>поможет узнать Ижевск с новой стороны благодаря экскурсиям по интересным местам, получив в подарок уникальный буклет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37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Прототип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Макет буклета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Макет экскурсий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01" y="2730028"/>
            <a:ext cx="3889585" cy="284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9" r="1"/>
          <a:stretch/>
        </p:blipFill>
        <p:spPr bwMode="auto">
          <a:xfrm>
            <a:off x="4645025" y="2392674"/>
            <a:ext cx="4041775" cy="351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849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Роль проекта в обеспечении технологического суверенитета страны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392292"/>
              </p:ext>
            </p:extLst>
          </p:nvPr>
        </p:nvGraphicFramePr>
        <p:xfrm>
          <a:off x="539551" y="2409617"/>
          <a:ext cx="8136905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5425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2860740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28607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609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1" i="0" u="sng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b="1" u="sng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b="1" u="sng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b="1" u="sng" dirty="0" smtClean="0"/>
                        <a:t>не </a:t>
                      </a:r>
                      <a:r>
                        <a:rPr lang="ru-RU" b="1" u="sng" dirty="0"/>
                        <a:t>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12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Целевая аудитория проекта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7775645"/>
              </p:ext>
            </p:extLst>
          </p:nvPr>
        </p:nvGraphicFramePr>
        <p:xfrm>
          <a:off x="457200" y="1600200"/>
          <a:ext cx="8229600" cy="484632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Мама</a:t>
                      </a:r>
                      <a:r>
                        <a:rPr lang="ru-RU" baseline="0" dirty="0" smtClean="0"/>
                        <a:t> с ребенком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Командировочный</a:t>
                      </a:r>
                      <a:r>
                        <a:rPr lang="ru-RU" baseline="0" dirty="0" smtClean="0"/>
                        <a:t> человек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Сельские школы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5"/>
          <a:stretch/>
        </p:blipFill>
        <p:spPr bwMode="auto">
          <a:xfrm>
            <a:off x="827584" y="2852936"/>
            <a:ext cx="197002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9" r="24284"/>
          <a:stretch/>
        </p:blipFill>
        <p:spPr bwMode="auto">
          <a:xfrm>
            <a:off x="3923928" y="2852936"/>
            <a:ext cx="1522636" cy="255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 descr="https://static.tildacdn.com/tild3138-3664-4861-a632-363063386239/IMG_037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52936"/>
            <a:ext cx="2160240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94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Портрет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1: мама с ребенком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283968" y="1600200"/>
            <a:ext cx="440283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Book Antiqua" panose="02040602050305030304" pitchFamily="18" charset="0"/>
              </a:rPr>
              <a:t>Оксана, 25 лет, замужем, 2  ребенка ( 3 и 5 лет), живет в спальном районе. Не работает, т.к. находится в декрете. В приоритете семья и стабильность. Из-за декрета нет времени на поиск выгодного предложения, пользуется тем, что есть в шаговой доступности, это связано со всем: гипермаркеты, больницы, аптеки. Интересно то, что связано с детским досугом и развлечениями для детей</a:t>
            </a:r>
            <a:endParaRPr lang="ru-RU" sz="2200" dirty="0">
              <a:latin typeface="Book Antiqua" panose="0204060205030503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36618" y="6492299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5"/>
          <a:stretch/>
        </p:blipFill>
        <p:spPr bwMode="auto">
          <a:xfrm>
            <a:off x="467544" y="1844824"/>
            <a:ext cx="3452812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78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Портрет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2: командировочный человек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923928" y="1600200"/>
            <a:ext cx="4762872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Book Antiqua" panose="02040602050305030304" pitchFamily="18" charset="0"/>
              </a:rPr>
              <a:t>Смирнов Виктор, 30 лет, не женат. Живёт в городе Нижний Тагил, работает в компании Уралвагонзавод, с зарплатой в 75 тыс. руб. Часто бывает в городе Ижевске по рабочим вопросам. Интересуется военной промышленностью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9" r="24284"/>
          <a:stretch/>
        </p:blipFill>
        <p:spPr bwMode="auto">
          <a:xfrm>
            <a:off x="827584" y="1700808"/>
            <a:ext cx="2534440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88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Портрет 3: сельские школы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4008" y="1484784"/>
            <a:ext cx="4038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Book Antiqua" panose="02040602050305030304" pitchFamily="18" charset="0"/>
              </a:rPr>
              <a:t>Учащиеся 8-11 классов, живущие в деревнях и сёлах Удмуртской республики. В приоритете – получение новых знаний и умений путем исследований.  Но в сёлах и деревнях почти ничего интересного для них нет. Поэтому, возможны групповые туры в Ижевск, для проведения образовательных экскурсий </a:t>
            </a:r>
            <a:endParaRPr lang="ru-RU" sz="2400" dirty="0">
              <a:latin typeface="Book Antiqua" panose="0204060205030503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  <p:pic>
        <p:nvPicPr>
          <p:cNvPr id="3076" name="Picture 4" descr="https://static.tildacdn.com/tild3138-3664-4861-a632-363063386239/IMG_03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39" y="2420888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8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Объем рынка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Объект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6000" dirty="0" smtClean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V </a:t>
                </a:r>
                <a:r>
                  <a:rPr lang="ru-RU" sz="3600" dirty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рынка </a:t>
                </a:r>
                <a:r>
                  <a:rPr lang="ru-RU" sz="3600" dirty="0" smtClean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чел=42 000</a:t>
                </a:r>
              </a:p>
              <a:p>
                <a:pPr marL="0" indent="0">
                  <a:buNone/>
                </a:pPr>
                <a:r>
                  <a:rPr lang="en-US" sz="6000" dirty="0" smtClean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V </a:t>
                </a:r>
                <a:r>
                  <a:rPr lang="ru-RU" sz="3600" dirty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рынка </a:t>
                </a:r>
                <a:r>
                  <a:rPr lang="ru-RU" sz="3600" dirty="0" err="1" smtClean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руб</a:t>
                </a:r>
                <a:r>
                  <a:rPr lang="ru-RU" sz="3600" dirty="0" smtClean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ru-RU" sz="3600" i="1">
                        <a:solidFill>
                          <a:schemeClr val="tx1"/>
                        </a:solidFill>
                        <a:latin typeface="Cambria Math"/>
                      </a:rPr>
                      <m:t>4</m:t>
                    </m:r>
                    <m:r>
                      <a:rPr lang="ru-RU" sz="3600" b="0" i="1" smtClean="0">
                        <a:solidFill>
                          <a:schemeClr val="tx1"/>
                        </a:solidFill>
                        <a:latin typeface="Cambria Math"/>
                      </a:rPr>
                      <m:t>2 000</m:t>
                    </m:r>
                    <m:r>
                      <a:rPr lang="ru-RU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×1500=63 000 000</m:t>
                    </m:r>
                  </m:oMath>
                </a14:m>
                <a:endParaRPr lang="en-US" sz="3600" b="0" dirty="0" smtClean="0">
                  <a:solidFill>
                    <a:schemeClr val="tx1"/>
                  </a:solidFill>
                  <a:latin typeface="Book Antiqua" panose="02040602050305030304" pitchFamily="18" charset="0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6000" dirty="0" smtClean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V</a:t>
                </a:r>
                <a:r>
                  <a:rPr lang="en-US" sz="3600" dirty="0" smtClean="0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ru-RU" sz="3600" i="1">
                        <a:solidFill>
                          <a:schemeClr val="tx1"/>
                        </a:solidFill>
                        <a:latin typeface="Cambria Math"/>
                      </a:rPr>
                      <m:t>6</m:t>
                    </m:r>
                    <m:r>
                      <a:rPr lang="ru-RU" sz="3600" b="0" i="1" smtClean="0">
                        <a:solidFill>
                          <a:schemeClr val="tx1"/>
                        </a:solidFill>
                        <a:latin typeface="Cambria Math"/>
                      </a:rPr>
                      <m:t>3 000 000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×10%=</m:t>
                    </m:r>
                    <m:r>
                      <a:rPr lang="ru-RU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6 300 000</m:t>
                    </m:r>
                  </m:oMath>
                </a14:m>
                <a:endParaRPr lang="ru-RU" sz="3600" dirty="0">
                  <a:solidFill>
                    <a:schemeClr val="tx1"/>
                  </a:solidFill>
                  <a:latin typeface="Book Antiqua" panose="02040602050305030304" pitchFamily="18" charset="0"/>
                </a:endParaRPr>
              </a:p>
              <a:p>
                <a:pPr marL="0" indent="0">
                  <a:buNone/>
                </a:pPr>
                <a:endParaRPr lang="ru-RU" sz="4400" dirty="0" smtClean="0">
                  <a:solidFill>
                    <a:schemeClr val="accent3">
                      <a:lumMod val="75000"/>
                    </a:schemeClr>
                  </a:solidFill>
                  <a:latin typeface="Book Antiqua" panose="02040602050305030304" pitchFamily="18" charset="0"/>
                </a:endParaRPr>
              </a:p>
            </p:txBody>
          </p:sp>
        </mc:Choice>
        <mc:Fallback xmlns="">
          <p:sp>
            <p:nvSpPr>
              <p:cNvPr id="6" name="Объек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4" t="-40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41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Конкуренты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975828"/>
              </p:ext>
            </p:extLst>
          </p:nvPr>
        </p:nvGraphicFramePr>
        <p:xfrm>
          <a:off x="457200" y="1600200"/>
          <a:ext cx="8229600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543040"/>
                <a:gridCol w="174880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UDMAP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МумыДор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Открывая Удмуртию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Отдыхай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путеводитель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экскурсии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экскурсии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туры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price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 3 000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place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Офис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Родовая усадьба</a:t>
                      </a:r>
                      <a:r>
                        <a:rPr lang="ru-RU" baseline="0" dirty="0" smtClean="0"/>
                        <a:t> удмуртов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Экскурсионный центр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Офис</a:t>
                      </a:r>
                      <a:r>
                        <a:rPr lang="ru-RU" baseline="0" dirty="0" smtClean="0"/>
                        <a:t> (бюро)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promotion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Реклама в соц. сети, листовки, </a:t>
                      </a:r>
                      <a:r>
                        <a:rPr lang="ru-RU" dirty="0" err="1" smtClean="0"/>
                        <a:t>банеры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Реклама в соц. </a:t>
                      </a:r>
                      <a:r>
                        <a:rPr lang="en-US" dirty="0" smtClean="0"/>
                        <a:t>c</a:t>
                      </a:r>
                      <a:r>
                        <a:rPr lang="ru-RU" dirty="0" smtClean="0"/>
                        <a:t>ети (группа</a:t>
                      </a:r>
                      <a:r>
                        <a:rPr lang="ru-RU" baseline="0" dirty="0" smtClean="0"/>
                        <a:t> в </a:t>
                      </a:r>
                      <a:r>
                        <a:rPr lang="en-US" baseline="0" dirty="0" smtClean="0"/>
                        <a:t>VK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Реклама в соц. сети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Реклама в соц. сети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72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Бизнес-модель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  <p:graphicFrame>
        <p:nvGraphicFramePr>
          <p:cNvPr id="8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416526"/>
              </p:ext>
            </p:extLst>
          </p:nvPr>
        </p:nvGraphicFramePr>
        <p:xfrm>
          <a:off x="177866" y="1412776"/>
          <a:ext cx="8820472" cy="4640271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1764094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1764094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882048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882048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1764094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1764094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Ключевые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партнёры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Кафе/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</a:rPr>
                        <a:t> рестораны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Ключевые виды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деятельности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Сфера</a:t>
                      </a: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</a:rPr>
                        <a:t> услуг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dirty="0"/>
                        <a:t>Ценностные </a:t>
                      </a:r>
                      <a:r>
                        <a:rPr lang="ru-RU" sz="1400" dirty="0" smtClean="0"/>
                        <a:t>предложения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Доступность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Скидки (детям до 6 лет скидка</a:t>
                      </a:r>
                      <a:r>
                        <a:rPr lang="ru-RU" sz="1400" baseline="0" dirty="0" smtClean="0"/>
                        <a:t> 50 %, студентам и пенсионерам – 10 %</a:t>
                      </a:r>
                      <a:r>
                        <a:rPr lang="ru-RU" sz="1400" dirty="0" smtClean="0"/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Взаимоотношения с </a:t>
                      </a:r>
                      <a:r>
                        <a:rPr lang="ru-RU" sz="1400" dirty="0" smtClean="0"/>
                        <a:t>клиентами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Сообщества в 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en-US" sz="1400" baseline="0" dirty="0" smtClean="0"/>
                        <a:t>VK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Потребительские </a:t>
                      </a:r>
                      <a:r>
                        <a:rPr lang="ru-RU" sz="1400" dirty="0" smtClean="0"/>
                        <a:t>сегменты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Массовый рынок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Ключевые </a:t>
                      </a:r>
                      <a:r>
                        <a:rPr lang="ru-RU" sz="1400" dirty="0" smtClean="0"/>
                        <a:t>ресурсы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Материальные ресурсы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Финансы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Каналы </a:t>
                      </a:r>
                      <a:r>
                        <a:rPr lang="ru-RU" sz="1400" dirty="0" smtClean="0"/>
                        <a:t>сбыта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Прямые (продажи через интернет, в офисе) 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Структура </a:t>
                      </a:r>
                      <a:r>
                        <a:rPr lang="ru-RU" sz="1400" dirty="0" smtClean="0"/>
                        <a:t>издержек</a:t>
                      </a:r>
                    </a:p>
                    <a:p>
                      <a:r>
                        <a:rPr lang="ru-RU" sz="1400" dirty="0" smtClean="0"/>
                        <a:t>Постоянные издержки:              Переменные издержки: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 smtClean="0"/>
                        <a:t>Аренда                                    1. Сырье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 smtClean="0"/>
                        <a:t>Электроэнергия                    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2.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Транспорт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 smtClean="0"/>
                        <a:t>Реклама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Потоки поступления </a:t>
                      </a:r>
                      <a:r>
                        <a:rPr lang="ru-RU" sz="1400" dirty="0" smtClean="0"/>
                        <a:t>доходов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Доходы от экскурсий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Реклама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7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Процесс оказания услуги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Команда </a:t>
            </a:r>
            <a:r>
              <a:rPr lang="en-US" dirty="0" smtClean="0"/>
              <a:t>UDMAP </a:t>
            </a:r>
            <a:r>
              <a:rPr lang="ru-RU" dirty="0" smtClean="0"/>
              <a:t>проводит групповые экскурсии по городу Ижевск, показывая интересные места </a:t>
            </a:r>
            <a:r>
              <a:rPr lang="ru-RU" dirty="0" smtClean="0"/>
              <a:t>города, </a:t>
            </a:r>
            <a:r>
              <a:rPr lang="ru-RU" dirty="0" smtClean="0"/>
              <a:t>посвященной </a:t>
            </a:r>
            <a:r>
              <a:rPr lang="ru-RU" dirty="0" smtClean="0"/>
              <a:t>определенной тематики. </a:t>
            </a:r>
            <a:r>
              <a:rPr lang="ru-RU" dirty="0" smtClean="0"/>
              <a:t>Получив, в начале буклет экскурсии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22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Цель проекта по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SMART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 – </a:t>
            </a:r>
            <a:r>
              <a:rPr lang="ru-RU" dirty="0" smtClean="0"/>
              <a:t>проводить экскурсии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 –</a:t>
            </a:r>
            <a:r>
              <a:rPr lang="ru-RU" dirty="0" smtClean="0"/>
              <a:t> окупаемость стартовых вложений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–</a:t>
            </a:r>
            <a:r>
              <a:rPr lang="ru-RU" dirty="0" smtClean="0"/>
              <a:t> данный проект достижим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 –</a:t>
            </a:r>
            <a:r>
              <a:rPr lang="ru-RU" dirty="0" smtClean="0"/>
              <a:t> культурный досуг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 –</a:t>
            </a:r>
            <a:r>
              <a:rPr lang="ru-RU" dirty="0" smtClean="0"/>
              <a:t> лето 2023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29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Стартовые инвестиции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7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4680049"/>
              </p:ext>
            </p:extLst>
          </p:nvPr>
        </p:nvGraphicFramePr>
        <p:xfrm>
          <a:off x="251520" y="2060848"/>
          <a:ext cx="8172648" cy="319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2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2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242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Статья затрат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Реклама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Ремонт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Оборудование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150 000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210 000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950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Организационный план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Times New Roman" pitchFamily="18" charset="0"/>
              <a:buNone/>
            </a:pPr>
            <a:r>
              <a:rPr lang="ru-RU" dirty="0">
                <a:ea typeface="MS Gothic" pitchFamily="49" charset="-128"/>
              </a:rPr>
              <a:t>Выбранная организационно-правовая </a:t>
            </a:r>
            <a:endParaRPr lang="ru-RU" dirty="0" smtClean="0">
              <a:ea typeface="MS Gothic" pitchFamily="49" charset="-128"/>
            </a:endParaRPr>
          </a:p>
          <a:p>
            <a:pPr algn="ctr">
              <a:buFont typeface="Times New Roman" pitchFamily="18" charset="0"/>
              <a:buNone/>
            </a:pPr>
            <a:r>
              <a:rPr lang="ru-RU" dirty="0">
                <a:ea typeface="MS Gothic" pitchFamily="49" charset="-128"/>
              </a:rPr>
              <a:t>ф</a:t>
            </a:r>
            <a:r>
              <a:rPr lang="ru-RU" dirty="0" smtClean="0">
                <a:ea typeface="MS Gothic" pitchFamily="49" charset="-128"/>
              </a:rPr>
              <a:t>орма - ИП </a:t>
            </a:r>
            <a:endParaRPr lang="ru-RU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dirty="0">
              <a:ea typeface="MS Gothic" pitchFamily="49" charset="-128"/>
            </a:endParaRPr>
          </a:p>
          <a:p>
            <a:pPr marL="0" indent="0" algn="ctr">
              <a:buNone/>
            </a:pPr>
            <a:r>
              <a:rPr lang="ru-RU" dirty="0">
                <a:ea typeface="MS Gothic" pitchFamily="49" charset="-128"/>
              </a:rPr>
              <a:t>Выбранная система </a:t>
            </a:r>
            <a:r>
              <a:rPr lang="ru-RU" dirty="0" smtClean="0">
                <a:ea typeface="MS Gothic" pitchFamily="49" charset="-128"/>
              </a:rPr>
              <a:t>налогообложения - </a:t>
            </a:r>
          </a:p>
          <a:p>
            <a:pPr marL="0" indent="0" algn="ctr">
              <a:buNone/>
            </a:pPr>
            <a:r>
              <a:rPr lang="ru-RU" dirty="0"/>
              <a:t>у</a:t>
            </a:r>
            <a:r>
              <a:rPr lang="ru-RU" dirty="0" smtClean="0"/>
              <a:t>прощенная </a:t>
            </a:r>
            <a:r>
              <a:rPr lang="ru-RU" dirty="0"/>
              <a:t>система налогообложения </a:t>
            </a:r>
            <a:r>
              <a:rPr lang="ru-RU" dirty="0" smtClean="0"/>
              <a:t>6%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79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4264" y="1965"/>
            <a:ext cx="9129735" cy="402699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Финансовый план</a:t>
            </a:r>
            <a:endParaRPr sz="4000" b="1" dirty="0">
              <a:solidFill>
                <a:schemeClr val="tx2">
                  <a:lumMod val="75000"/>
                </a:schemeClr>
              </a:solidFill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60708"/>
              </p:ext>
            </p:extLst>
          </p:nvPr>
        </p:nvGraphicFramePr>
        <p:xfrm>
          <a:off x="144675" y="404665"/>
          <a:ext cx="8675797" cy="6529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38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2800729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10706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16831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102652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2880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7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54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2200" dirty="0"/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49488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741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30000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30000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22500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22500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30000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52500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52500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52500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22500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22500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22500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37500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397 500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741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15320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15320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15320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15560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15560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15560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15400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184 240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127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7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741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Аренда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249488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7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495641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Материалы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320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320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240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320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560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560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560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240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400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53977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741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14680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14680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7</a:t>
                      </a:r>
                    </a:p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7</a:t>
                      </a:r>
                    </a:p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260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14680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36940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36940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36940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7</a:t>
                      </a:r>
                    </a:p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7</a:t>
                      </a:r>
                    </a:p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7</a:t>
                      </a:r>
                    </a:p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260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22100</a:t>
                      </a: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213 260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49488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12 795,6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49488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200 464,4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249488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249488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210 </a:t>
                      </a:r>
                      <a:r>
                        <a:rPr lang="ru-RU" sz="1700" u="none" strike="noStrike" dirty="0" smtClean="0">
                          <a:effectLst/>
                          <a:latin typeface="+mn-lt"/>
                        </a:rPr>
                        <a:t>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633" marR="2633" marT="351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4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979654" y="1306159"/>
            <a:ext cx="7347075" cy="41357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387" y="286712"/>
            <a:ext cx="9138613" cy="1019447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Экономика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проекта (за год)</a:t>
            </a:r>
            <a:endParaRPr sz="1400" b="1" i="1" dirty="0">
              <a:solidFill>
                <a:schemeClr val="tx2">
                  <a:lumMod val="75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18268" y="2565401"/>
            <a:ext cx="8064220" cy="3024187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725786"/>
              </p:ext>
            </p:extLst>
          </p:nvPr>
        </p:nvGraphicFramePr>
        <p:xfrm>
          <a:off x="244260" y="1705786"/>
          <a:ext cx="8817861" cy="4747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422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306437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090160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024842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4011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4011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397</a:t>
                      </a:r>
                      <a:r>
                        <a:rPr lang="ru-RU" sz="17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5229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184 240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5229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200 464,4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окупаемости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100 000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4" marR="5184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33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План реализации проекта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D99311B9-4153-4799-83D3-B8FD3F8292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282175"/>
              </p:ext>
            </p:extLst>
          </p:nvPr>
        </p:nvGraphicFramePr>
        <p:xfrm>
          <a:off x="457200" y="1600200"/>
          <a:ext cx="8363272" cy="470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344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1636" y="3620852"/>
            <a:ext cx="2786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Базарова Яна</a:t>
            </a:r>
          </a:p>
          <a:p>
            <a:endParaRPr lang="ru-RU" dirty="0" smtClean="0"/>
          </a:p>
          <a:p>
            <a:r>
              <a:rPr lang="en-US" dirty="0" smtClean="0">
                <a:hlinkClick r:id="rId4"/>
              </a:rPr>
              <a:t>abazarova923@gmail.com</a:t>
            </a:r>
            <a:endParaRPr lang="en-US" dirty="0" smtClean="0"/>
          </a:p>
          <a:p>
            <a:r>
              <a:rPr lang="en-US" dirty="0" smtClean="0"/>
              <a:t>VK</a:t>
            </a:r>
            <a:r>
              <a:rPr lang="en-US" dirty="0" smtClean="0"/>
              <a:t>: y.bazarova5</a:t>
            </a: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189657" y="3620852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Волкова Света</a:t>
            </a:r>
          </a:p>
          <a:p>
            <a:endParaRPr lang="ru-RU" dirty="0" smtClean="0"/>
          </a:p>
          <a:p>
            <a:r>
              <a:rPr lang="en-US" dirty="0">
                <a:hlinkClick r:id="rId5"/>
              </a:rPr>
              <a:t>v</a:t>
            </a:r>
            <a:r>
              <a:rPr lang="en-US" dirty="0" smtClean="0">
                <a:hlinkClick r:id="rId5"/>
              </a:rPr>
              <a:t>lkv_svt19@mail.ru</a:t>
            </a:r>
            <a:endParaRPr lang="en-US" dirty="0" smtClean="0"/>
          </a:p>
          <a:p>
            <a:r>
              <a:rPr lang="en-US" dirty="0" smtClean="0"/>
              <a:t>VK</a:t>
            </a:r>
            <a:r>
              <a:rPr lang="en-US" dirty="0" smtClean="0"/>
              <a:t>: </a:t>
            </a:r>
            <a:r>
              <a:rPr lang="en-US" dirty="0" err="1" smtClean="0"/>
              <a:t>sv.volkovaa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10994" y="3620852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Гараева</a:t>
            </a:r>
            <a:r>
              <a:rPr lang="ru-RU" dirty="0" smtClean="0"/>
              <a:t> </a:t>
            </a:r>
            <a:r>
              <a:rPr lang="ru-RU" dirty="0" err="1" smtClean="0"/>
              <a:t>Алия</a:t>
            </a:r>
            <a:endParaRPr lang="ru-RU" dirty="0" smtClean="0"/>
          </a:p>
          <a:p>
            <a:endParaRPr lang="en-US" dirty="0" smtClean="0"/>
          </a:p>
          <a:p>
            <a:r>
              <a:rPr lang="en-US" dirty="0" smtClean="0">
                <a:hlinkClick r:id="rId6"/>
              </a:rPr>
              <a:t>aliag8827@gmail.com</a:t>
            </a:r>
            <a:endParaRPr lang="en-US" dirty="0" smtClean="0"/>
          </a:p>
          <a:p>
            <a:r>
              <a:rPr lang="en-US" dirty="0" smtClean="0"/>
              <a:t>VK</a:t>
            </a:r>
            <a:r>
              <a:rPr lang="en-US" dirty="0" smtClean="0"/>
              <a:t>: </a:t>
            </a:r>
            <a:r>
              <a:rPr lang="en-US" dirty="0" err="1" smtClean="0"/>
              <a:t>aliygaraeva</a:t>
            </a:r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416" y="1245024"/>
            <a:ext cx="1800000" cy="2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s://sun9-59.userapi.com/impg/NS-V8ML1YJ0Q9XZMl1mVdo50VMLdZdGLYWErrg/nae1t5fC0YQ.jpg?size=810x1080&amp;quality=95&amp;sign=2723e795f9542e29e00817b15a2d57f4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056" y="1245024"/>
            <a:ext cx="1800000" cy="2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21.userapi.com/impg/RKveqlnPJTXYtkMGtF2zgb9qK9pP3ol_VUq0rg/nAjyR9cBUNU.jpg?size=721x1080&amp;quality=95&amp;sign=b440f630a42d85d9bf2d98d4dd7b40fa&amp;type=alb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1" t="15807" r="35489" b="45934"/>
          <a:stretch/>
        </p:blipFill>
        <p:spPr bwMode="auto">
          <a:xfrm>
            <a:off x="467544" y="1267574"/>
            <a:ext cx="1522780" cy="237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Координаты команды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1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путешеств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04" y="1965"/>
            <a:ext cx="9176204" cy="68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</a:t>
            </a:r>
          </a:p>
          <a:p>
            <a:pPr marL="0" indent="0" algn="ctr">
              <a:buNone/>
            </a:pPr>
            <a:r>
              <a:rPr lang="ru-RU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внимание !</a:t>
            </a:r>
            <a:endParaRPr lang="ru-RU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36618" y="6488668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Kristen ITC" panose="03050502040202030202" pitchFamily="66" charset="0"/>
              </a:rPr>
              <a:t>UDMAP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750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2915</TotalTime>
  <Words>826</Words>
  <Application>Microsoft Office PowerPoint</Application>
  <PresentationFormat>Экран (4:3)</PresentationFormat>
  <Paragraphs>441</Paragraphs>
  <Slides>22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UDMAP</vt:lpstr>
      <vt:lpstr>Презентация PowerPoint</vt:lpstr>
      <vt:lpstr>Презентация PowerPoint</vt:lpstr>
      <vt:lpstr>О проекте</vt:lpstr>
      <vt:lpstr>Прототип</vt:lpstr>
      <vt:lpstr>Роль проекта в обеспечении технологического суверенитета страны</vt:lpstr>
      <vt:lpstr>Целевая аудитория проекта</vt:lpstr>
      <vt:lpstr>Портрет 1: мама с ребенком</vt:lpstr>
      <vt:lpstr>Портрет 2: командировочный человек</vt:lpstr>
      <vt:lpstr>Портрет 3: сельские школы</vt:lpstr>
      <vt:lpstr>Объем рынка</vt:lpstr>
      <vt:lpstr>Конкуренты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(за год)</vt:lpstr>
      <vt:lpstr>План реализации проекта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\</dc:creator>
  <cp:lastModifiedBy>\</cp:lastModifiedBy>
  <cp:revision>38</cp:revision>
  <dcterms:created xsi:type="dcterms:W3CDTF">2023-05-23T15:24:27Z</dcterms:created>
  <dcterms:modified xsi:type="dcterms:W3CDTF">2023-05-30T16:49:03Z</dcterms:modified>
</cp:coreProperties>
</file>