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4F667D6-1BBE-4C40-BE82-D03942B3A7C0}">
  <a:tblStyle styleId="{F4F667D6-1BBE-4C40-BE82-D03942B3A7C0}" styleName="Table_0">
    <a:wholeTbl>
      <a:tcTxStyle b="off" i="off">
        <a:font>
          <a:latin typeface="Biome Light"/>
          <a:ea typeface="Biome Light"/>
          <a:cs typeface="Biome Light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0FC"/>
          </a:solidFill>
        </a:fill>
      </a:tcStyle>
    </a:wholeTbl>
    <a:band1H>
      <a:tcTxStyle/>
      <a:tcStyle>
        <a:tcBdr/>
        <a:fill>
          <a:solidFill>
            <a:srgbClr val="CEE0F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E0F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F0FC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F0FC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05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"/>
          <p:cNvPicPr preferRelativeResize="0"/>
          <p:nvPr/>
        </p:nvPicPr>
        <p:blipFill rotWithShape="1">
          <a:blip r:embed="rId2">
            <a:alphaModFix amt="35000"/>
          </a:blip>
          <a:srcRect t="-3351"/>
          <a:stretch/>
        </p:blipFill>
        <p:spPr>
          <a:xfrm>
            <a:off x="6634824" y="4335877"/>
            <a:ext cx="3617025" cy="2522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 l="12950" t="24936"/>
          <a:stretch/>
        </p:blipFill>
        <p:spPr>
          <a:xfrm>
            <a:off x="0" y="0"/>
            <a:ext cx="6136802" cy="531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154954" y="295729"/>
            <a:ext cx="9219857" cy="5212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7200"/>
              <a:buFont typeface="Arial"/>
              <a:buNone/>
              <a:defRPr sz="720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одержимое + таблица">
  <p:cSld name="Содержимое + таблица">
    <p:bg>
      <p:bgPr>
        <a:solidFill>
          <a:srgbClr val="F2F2F2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аблица">
  <p:cSld name="1_Таблица">
    <p:bg>
      <p:bgPr>
        <a:solidFill>
          <a:srgbClr val="F2F2F2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1" y="0"/>
            <a:ext cx="12192000" cy="6705600"/>
          </a:xfrm>
          <a:prstGeom prst="rect">
            <a:avLst/>
          </a:prstGeom>
          <a:solidFill>
            <a:srgbClr val="E0EA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"/>
          <p:cNvPicPr preferRelativeResize="0"/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6767256" y="847398"/>
            <a:ext cx="2578130" cy="2590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0"/>
            <a:ext cx="4076700" cy="32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 rotWithShape="1">
          <a:blip r:embed="rId4">
            <a:alphaModFix amt="70000"/>
          </a:blip>
          <a:srcRect/>
          <a:stretch/>
        </p:blipFill>
        <p:spPr>
          <a:xfrm>
            <a:off x="8561614" y="5267294"/>
            <a:ext cx="1794306" cy="159070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1154956" y="1063416"/>
            <a:ext cx="8825657" cy="40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al"/>
              <a:buNone/>
              <a:defRPr sz="6000" b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1154955" y="5273202"/>
            <a:ext cx="8825658" cy="53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cap="none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вестка дня">
  <p:cSld name="Повестка дня">
    <p:bg>
      <p:bgPr>
        <a:solidFill>
          <a:srgbClr val="F2F2F2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80327" y="1063416"/>
            <a:ext cx="5393901" cy="171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680328" y="3048000"/>
            <a:ext cx="5415672" cy="2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24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266666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266666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42" name="Google Shape;42;p6"/>
          <p:cNvSpPr>
            <a:spLocks noGrp="1"/>
          </p:cNvSpPr>
          <p:nvPr>
            <p:ph type="pic" idx="2"/>
          </p:nvPr>
        </p:nvSpPr>
        <p:spPr>
          <a:xfrm>
            <a:off x="6411688" y="1063415"/>
            <a:ext cx="3932462" cy="4666185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+ подзаголовок">
  <p:cSld name="Заголовок + подзаголовок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115070"/>
            <a:ext cx="9888569" cy="574293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1154956" y="898072"/>
            <a:ext cx="8825657" cy="417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al"/>
              <a:buNone/>
              <a:defRPr sz="6000" b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1154955" y="5273202"/>
            <a:ext cx="8825658" cy="53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cap="none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ведение 2">
  <p:cSld name="Введение 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3210" y="0"/>
            <a:ext cx="106855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671255" y="854528"/>
            <a:ext cx="9309359" cy="165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671513" y="2754313"/>
            <a:ext cx="8281987" cy="3704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элемента содержимого 1">
  <p:cSld name="Два элемента содержимого 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646111" y="601662"/>
            <a:ext cx="10225089" cy="1251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646111" y="2256937"/>
            <a:ext cx="10225090" cy="1612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2"/>
          </p:nvPr>
        </p:nvSpPr>
        <p:spPr>
          <a:xfrm>
            <a:off x="646111" y="4370613"/>
            <a:ext cx="10225089" cy="2185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+ содержимое + рисунок 1">
  <p:cSld name="Заголовок + содержимое + рисунок 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644922" y="1063415"/>
            <a:ext cx="5897391" cy="197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644525" y="3035029"/>
            <a:ext cx="5897563" cy="275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>
            <a:spLocks noGrp="1"/>
          </p:cNvSpPr>
          <p:nvPr>
            <p:ph type="pic" idx="2"/>
          </p:nvPr>
        </p:nvSpPr>
        <p:spPr>
          <a:xfrm>
            <a:off x="7032625" y="1063625"/>
            <a:ext cx="3824288" cy="473075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столбца 2">
  <p:cSld name="Два столбца 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646111" y="601662"/>
            <a:ext cx="10225089" cy="1251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646111" y="2149928"/>
            <a:ext cx="4926096" cy="4028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2"/>
          </p:nvPr>
        </p:nvSpPr>
        <p:spPr>
          <a:xfrm>
            <a:off x="5945103" y="2149892"/>
            <a:ext cx="4926097" cy="402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">
  <p:cSld name="Таблица">
    <p:bg>
      <p:bgPr>
        <a:solidFill>
          <a:srgbClr val="F2F2F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+ рисунок">
  <p:cSld name="Заголовок + рисунок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3"/>
          <p:cNvPicPr preferRelativeResize="0"/>
          <p:nvPr/>
        </p:nvPicPr>
        <p:blipFill rotWithShape="1">
          <a:blip r:embed="rId2">
            <a:alphaModFix amt="70000"/>
          </a:blip>
          <a:srcRect/>
          <a:stretch/>
        </p:blipFill>
        <p:spPr>
          <a:xfrm rot="-5400000">
            <a:off x="7100963" y="4592380"/>
            <a:ext cx="1794306" cy="1590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-1" y="-1"/>
            <a:ext cx="1978075" cy="20098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13"/>
          <p:cNvCxnSpPr/>
          <p:nvPr/>
        </p:nvCxnSpPr>
        <p:spPr>
          <a:xfrm>
            <a:off x="8329409" y="295728"/>
            <a:ext cx="0" cy="6259437"/>
          </a:xfrm>
          <a:prstGeom prst="straightConnector1">
            <a:avLst/>
          </a:prstGeom>
          <a:noFill/>
          <a:ln w="158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1154956" y="1063416"/>
            <a:ext cx="6742629" cy="467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al"/>
              <a:buNone/>
              <a:defRPr sz="6000" b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>
            <a:spLocks noGrp="1"/>
          </p:cNvSpPr>
          <p:nvPr>
            <p:ph type="pic" idx="2"/>
          </p:nvPr>
        </p:nvSpPr>
        <p:spPr>
          <a:xfrm>
            <a:off x="8336103" y="305457"/>
            <a:ext cx="2847975" cy="6236208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 элемента содержимого 2">
  <p:cSld name="Два элемента содержимого 2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ключение">
  <p:cSld name="Заключение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/>
          <p:cNvPicPr preferRelativeResize="0"/>
          <p:nvPr/>
        </p:nvPicPr>
        <p:blipFill rotWithShape="1">
          <a:blip r:embed="rId2">
            <a:alphaModFix amt="70000"/>
          </a:blip>
          <a:srcRect/>
          <a:stretch/>
        </p:blipFill>
        <p:spPr>
          <a:xfrm>
            <a:off x="0" y="762000"/>
            <a:ext cx="4410126" cy="53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3373042" y="3991221"/>
            <a:ext cx="2156632" cy="2197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" name="Google Shape;101;p15"/>
          <p:cNvCxnSpPr/>
          <p:nvPr/>
        </p:nvCxnSpPr>
        <p:spPr>
          <a:xfrm>
            <a:off x="11195957" y="295728"/>
            <a:ext cx="0" cy="6259437"/>
          </a:xfrm>
          <a:prstGeom prst="straightConnector1">
            <a:avLst/>
          </a:prstGeom>
          <a:noFill/>
          <a:ln w="158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2" name="Google Shape;102;p15"/>
          <p:cNvSpPr txBox="1">
            <a:spLocks noGrp="1"/>
          </p:cNvSpPr>
          <p:nvPr>
            <p:ph type="ctrTitle"/>
          </p:nvPr>
        </p:nvSpPr>
        <p:spPr>
          <a:xfrm>
            <a:off x="5883731" y="876301"/>
            <a:ext cx="4949368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  <a:defRPr sz="440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ubTitle" idx="1"/>
          </p:nvPr>
        </p:nvSpPr>
        <p:spPr>
          <a:xfrm>
            <a:off x="5883732" y="4095751"/>
            <a:ext cx="4949366" cy="1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cap="none">
                <a:solidFill>
                  <a:srgbClr val="3F3F3F"/>
                </a:solidFill>
              </a:defRPr>
            </a:lvl1pPr>
            <a:lvl2pPr lvl="1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800" b="1" i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cap="none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al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6pPr>
            <a:lvl7pPr lvl="6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7pPr>
            <a:lvl8pPr lvl="7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8pPr>
            <a:lvl9pPr lvl="8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Google Shape;7;p1"/>
          <p:cNvCxnSpPr/>
          <p:nvPr/>
        </p:nvCxnSpPr>
        <p:spPr>
          <a:xfrm>
            <a:off x="11195957" y="295728"/>
            <a:ext cx="0" cy="6259437"/>
          </a:xfrm>
          <a:prstGeom prst="straightConnector1">
            <a:avLst/>
          </a:prstGeom>
          <a:noFill/>
          <a:ln w="158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Google Shape;8;p1"/>
          <p:cNvSpPr/>
          <p:nvPr/>
        </p:nvSpPr>
        <p:spPr>
          <a:xfrm>
            <a:off x="310243" y="288622"/>
            <a:ext cx="11582400" cy="6266543"/>
          </a:xfrm>
          <a:prstGeom prst="rect">
            <a:avLst/>
          </a:prstGeom>
          <a:noFill/>
          <a:ln w="158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9720" algn="l" rtl="0">
              <a:spcBef>
                <a:spcPts val="1000"/>
              </a:spcBef>
              <a:spcAft>
                <a:spcPts val="0"/>
              </a:spcAft>
              <a:buClr>
                <a:srgbClr val="D09AD0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9720" algn="l" rtl="0">
              <a:spcBef>
                <a:spcPts val="1000"/>
              </a:spcBef>
              <a:spcAft>
                <a:spcPts val="0"/>
              </a:spcAft>
              <a:buClr>
                <a:srgbClr val="D09AD0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9720" algn="l" rtl="0">
              <a:spcBef>
                <a:spcPts val="1000"/>
              </a:spcBef>
              <a:spcAft>
                <a:spcPts val="0"/>
              </a:spcAft>
              <a:buClr>
                <a:srgbClr val="D09AD0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9720" algn="l" rtl="0">
              <a:spcBef>
                <a:spcPts val="1000"/>
              </a:spcBef>
              <a:spcAft>
                <a:spcPts val="0"/>
              </a:spcAft>
              <a:buClr>
                <a:srgbClr val="D09AD0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11110685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 rot="5400000">
            <a:off x="9801196" y="2886728"/>
            <a:ext cx="347532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 rot="5400000">
            <a:off x="10727757" y="5426418"/>
            <a:ext cx="1613124" cy="31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ctrTitle"/>
          </p:nvPr>
        </p:nvSpPr>
        <p:spPr>
          <a:xfrm>
            <a:off x="822405" y="339271"/>
            <a:ext cx="10547189" cy="3862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r>
              <a:rPr lang="ru-RU" sz="4000" dirty="0">
                <a:latin typeface="+mj-lt"/>
              </a:rPr>
              <a:t>«ТОКОПРОВОДЯЩАЯ ГИДРОГЕЛЕВАЯ МЕМБРАНА»</a:t>
            </a:r>
            <a:endParaRPr dirty="0">
              <a:latin typeface="+mj-lt"/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3178628" y="3047999"/>
            <a:ext cx="5834742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Материал для производства неинвазивного глюкометра</a:t>
            </a:r>
            <a:endParaRPr dirty="0">
              <a:latin typeface="+mj-lt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11293393" y="339271"/>
            <a:ext cx="419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1</a:t>
            </a:r>
            <a:endParaRPr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/>
        </p:nvSpPr>
        <p:spPr>
          <a:xfrm>
            <a:off x="544286" y="1397207"/>
            <a:ext cx="10417628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>
                <a:solidFill>
                  <a:srgbClr val="1480D1"/>
                </a:solidFill>
                <a:latin typeface="+mj-lt"/>
                <a:ea typeface="Arial"/>
                <a:cs typeface="Arial"/>
                <a:sym typeface="Arial"/>
              </a:rPr>
              <a:t>Проблема: </a:t>
            </a:r>
            <a:r>
              <a:rPr lang="ru-RU" sz="2400" b="0" i="0" u="none" strike="noStrike" cap="none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Большое количество людей вынуждены ежедневно мониторить уровень глюкозы в крови для поддержания нормальной работы организма. На данный момент такие измерения возможны только путем забора крови из организма, что определенно доставляет дискомфорт. Неинвазивные глюкометры, представленные на Российском рынке дорогие и привозятся из-за рубежа.</a:t>
            </a:r>
            <a:endParaRPr sz="320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544286" y="4506686"/>
            <a:ext cx="1041762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480D1"/>
                </a:solidFill>
                <a:latin typeface="+mj-lt"/>
                <a:ea typeface="Arial"/>
                <a:cs typeface="Arial"/>
                <a:sym typeface="Arial"/>
              </a:rPr>
              <a:t>Решение: </a:t>
            </a:r>
            <a:r>
              <a:rPr lang="ru-RU" sz="240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Разработка составляющих приборов для неинвазивного анализа содержания глюкозы (сахара) в крови. </a:t>
            </a:r>
            <a:endParaRPr sz="320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11293393" y="339271"/>
            <a:ext cx="419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2</a:t>
            </a:r>
            <a:endParaRPr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/>
        </p:nvSpPr>
        <p:spPr>
          <a:xfrm>
            <a:off x="436725" y="710773"/>
            <a:ext cx="104175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1480D1"/>
                </a:solidFill>
                <a:latin typeface="+mj-lt"/>
                <a:ea typeface="Arial"/>
                <a:cs typeface="Arial"/>
                <a:sym typeface="Arial"/>
              </a:rPr>
              <a:t>Портрет целевой аудитории (B2B):</a:t>
            </a:r>
            <a:endParaRPr sz="3200" dirty="0">
              <a:solidFill>
                <a:srgbClr val="1480D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1480D1"/>
              </a:solidFill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Заинтересованные компании относятся к сегменту производителей медицинского и высокотехнологичного носимого оборудования для контроля показателей организма. К потенциальным </a:t>
            </a:r>
            <a:r>
              <a:rPr lang="ru-RU" sz="2400" dirty="0">
                <a:solidFill>
                  <a:schemeClr val="dk1"/>
                </a:solidFill>
                <a:latin typeface="+mj-lt"/>
              </a:rPr>
              <a:t>клиентам относятся такие фирмы как:</a:t>
            </a:r>
            <a:endParaRPr dirty="0">
              <a:latin typeface="+mj-lt"/>
            </a:endParaRPr>
          </a:p>
        </p:txBody>
      </p:sp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7749" y="3481911"/>
            <a:ext cx="5161187" cy="907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23295" y="2528851"/>
            <a:ext cx="2900363" cy="290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59551" y="4819877"/>
            <a:ext cx="4663848" cy="118486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11293393" y="339271"/>
            <a:ext cx="419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3</a:t>
            </a:r>
            <a:endParaRPr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/>
        </p:nvSpPr>
        <p:spPr>
          <a:xfrm>
            <a:off x="391886" y="339271"/>
            <a:ext cx="104176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1480D1"/>
                </a:solidFill>
                <a:latin typeface="+mj-lt"/>
                <a:ea typeface="Arial"/>
                <a:cs typeface="Arial"/>
                <a:sym typeface="Arial"/>
              </a:rPr>
              <a:t>CUSTDEV</a:t>
            </a:r>
            <a:endParaRPr sz="3200" dirty="0">
              <a:solidFill>
                <a:srgbClr val="1480D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graphicFrame>
        <p:nvGraphicFramePr>
          <p:cNvPr id="145" name="Google Shape;145;p21"/>
          <p:cNvGraphicFramePr/>
          <p:nvPr>
            <p:extLst>
              <p:ext uri="{D42A27DB-BD31-4B8C-83A1-F6EECF244321}">
                <p14:modId xmlns:p14="http://schemas.microsoft.com/office/powerpoint/2010/main" val="3639742123"/>
              </p:ext>
            </p:extLst>
          </p:nvPr>
        </p:nvGraphicFramePr>
        <p:xfrm>
          <a:off x="511627" y="1718703"/>
          <a:ext cx="6803575" cy="3855780"/>
        </p:xfrm>
        <a:graphic>
          <a:graphicData uri="http://schemas.openxmlformats.org/drawingml/2006/table">
            <a:tbl>
              <a:tblPr firstRow="1" bandRow="1">
                <a:noFill/>
                <a:tableStyleId>{F4F667D6-1BBE-4C40-BE82-D03942B3A7C0}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9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>
                          <a:latin typeface="+mj-lt"/>
                          <a:cs typeface="Arial" panose="020B0604020202020204" pitchFamily="34" charset="0"/>
                        </a:rPr>
                        <a:t>Респонденты</a:t>
                      </a:r>
                      <a:endParaRPr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latin typeface="+mj-lt"/>
                          <a:cs typeface="Arial" panose="020B0604020202020204" pitchFamily="34" charset="0"/>
                        </a:rPr>
                        <a:t>Боязнь иглы</a:t>
                      </a:r>
                      <a:endParaRPr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Боязнь вида крови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Дискомфорт при использовании инвазивного глюкометра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Тамара, 66 лет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Вася, 6 лет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Катя, 25 лет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Олег, 44 года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Лариса, 32 года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+mj-lt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latin typeface="+mj-lt"/>
                          <a:cs typeface="Arial" panose="020B0604020202020204" pitchFamily="34" charset="0"/>
                        </a:rPr>
                        <a:t>+</a:t>
                      </a:r>
                      <a:endParaRPr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6" name="Google Shape;146;p21"/>
          <p:cNvSpPr txBox="1"/>
          <p:nvPr/>
        </p:nvSpPr>
        <p:spPr>
          <a:xfrm>
            <a:off x="11293393" y="339271"/>
            <a:ext cx="419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4</a:t>
            </a:r>
            <a:endParaRPr>
              <a:latin typeface="+mj-lt"/>
            </a:endParaRPr>
          </a:p>
        </p:txBody>
      </p:sp>
      <p:pic>
        <p:nvPicPr>
          <p:cNvPr id="147" name="Google Shape;14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22490" y="1718703"/>
            <a:ext cx="4070903" cy="3960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/>
        </p:nvSpPr>
        <p:spPr>
          <a:xfrm>
            <a:off x="522453" y="673764"/>
            <a:ext cx="10417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1480D1"/>
                </a:solidFill>
                <a:latin typeface="+mj-lt"/>
                <a:cs typeface="Arial" panose="020B0604020202020204" pitchFamily="34" charset="0"/>
                <a:sym typeface="Arial"/>
              </a:rPr>
              <a:t>CUSTDEV</a:t>
            </a:r>
            <a:endParaRPr sz="3200" dirty="0">
              <a:solidFill>
                <a:srgbClr val="1480D1"/>
              </a:solidFill>
              <a:latin typeface="+mj-lt"/>
              <a:cs typeface="Arial" panose="020B06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1480D1"/>
              </a:solidFill>
              <a:latin typeface="+mj-lt"/>
              <a:cs typeface="Arial" panose="020B06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1480D1"/>
                </a:solidFill>
                <a:latin typeface="+mj-lt"/>
                <a:cs typeface="Arial" panose="020B0604020202020204" pitchFamily="34" charset="0"/>
                <a:sym typeface="Arial"/>
              </a:rPr>
              <a:t>Выводы:</a:t>
            </a:r>
            <a:endParaRPr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522440" y="2572259"/>
            <a:ext cx="104175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ru-RU" sz="2400" dirty="0">
                <a:solidFill>
                  <a:schemeClr val="dk1"/>
                </a:solidFill>
                <a:latin typeface="+mj-lt"/>
                <a:cs typeface="Arial" panose="020B0604020202020204" pitchFamily="34" charset="0"/>
                <a:sym typeface="Arial"/>
              </a:rPr>
              <a:t>80% испытывают дискомфорт во время забора крови</a:t>
            </a:r>
            <a:endParaRPr sz="2400" dirty="0">
              <a:solidFill>
                <a:schemeClr val="dk1"/>
              </a:solidFill>
              <a:latin typeface="+mj-lt"/>
              <a:cs typeface="Arial" panose="020B060402020202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ru-RU" sz="2400" dirty="0">
                <a:solidFill>
                  <a:schemeClr val="dk1"/>
                </a:solidFill>
                <a:latin typeface="+mj-lt"/>
                <a:cs typeface="Arial" panose="020B0604020202020204" pitchFamily="34" charset="0"/>
                <a:sym typeface="Arial"/>
              </a:rPr>
              <a:t>40% боятся вида крови</a:t>
            </a:r>
            <a:endParaRPr sz="2400" dirty="0">
              <a:solidFill>
                <a:schemeClr val="dk1"/>
              </a:solidFill>
              <a:latin typeface="+mj-lt"/>
              <a:cs typeface="Arial" panose="020B060402020202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ru-RU" sz="2400" dirty="0">
                <a:solidFill>
                  <a:schemeClr val="dk1"/>
                </a:solidFill>
                <a:latin typeface="+mj-lt"/>
                <a:cs typeface="Arial" panose="020B0604020202020204" pitchFamily="34" charset="0"/>
                <a:sym typeface="Arial"/>
              </a:rPr>
              <a:t>60% боятся игл</a:t>
            </a:r>
            <a:endParaRPr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11293393" y="339271"/>
            <a:ext cx="419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5</a:t>
            </a:r>
            <a:endParaRPr>
              <a:latin typeface="+mj-lt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693600" y="4101450"/>
            <a:ext cx="108048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dk1"/>
                </a:solidFill>
                <a:latin typeface="+mj-lt"/>
                <a:cs typeface="Arial" panose="020B0604020202020204" pitchFamily="34" charset="0"/>
              </a:rPr>
              <a:t>По результатам опросов </a:t>
            </a:r>
            <a:r>
              <a:rPr lang="ru-RU" sz="2500" dirty="0">
                <a:solidFill>
                  <a:schemeClr val="accent5"/>
                </a:solidFill>
                <a:latin typeface="+mj-lt"/>
                <a:cs typeface="Arial" panose="020B0604020202020204" pitchFamily="34" charset="0"/>
              </a:rPr>
              <a:t>выявлена потребность</a:t>
            </a:r>
            <a:r>
              <a:rPr lang="ru-RU" sz="2500" dirty="0">
                <a:solidFill>
                  <a:schemeClr val="dk1"/>
                </a:solidFill>
                <a:latin typeface="+mj-lt"/>
                <a:cs typeface="Arial" panose="020B0604020202020204" pitchFamily="34" charset="0"/>
              </a:rPr>
              <a:t> населения в разработке </a:t>
            </a:r>
            <a:r>
              <a:rPr lang="ru-RU" sz="2500" dirty="0">
                <a:solidFill>
                  <a:schemeClr val="accent5"/>
                </a:solidFill>
                <a:latin typeface="+mj-lt"/>
                <a:cs typeface="Arial" panose="020B0604020202020204" pitchFamily="34" charset="0"/>
              </a:rPr>
              <a:t>неинвазивного метода</a:t>
            </a:r>
            <a:r>
              <a:rPr lang="ru-RU" sz="2500" dirty="0">
                <a:solidFill>
                  <a:schemeClr val="dk1"/>
                </a:solidFill>
                <a:latin typeface="+mj-lt"/>
                <a:cs typeface="Arial" panose="020B0604020202020204" pitchFamily="34" charset="0"/>
              </a:rPr>
              <a:t> мониторинга уровня глюкозы в крови</a:t>
            </a:r>
            <a:endParaRPr sz="2500" dirty="0">
              <a:solidFill>
                <a:schemeClr val="dk1"/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/>
        </p:nvSpPr>
        <p:spPr>
          <a:xfrm>
            <a:off x="522515" y="384482"/>
            <a:ext cx="104176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1480D1"/>
                </a:solidFill>
                <a:latin typeface="+mj-lt"/>
                <a:ea typeface="Arial"/>
                <a:cs typeface="Arial"/>
                <a:sym typeface="Arial"/>
              </a:rPr>
              <a:t>Анализ конкурентов</a:t>
            </a:r>
            <a:endParaRPr dirty="0">
              <a:latin typeface="+mj-lt"/>
            </a:endParaRPr>
          </a:p>
        </p:txBody>
      </p:sp>
      <p:graphicFrame>
        <p:nvGraphicFramePr>
          <p:cNvPr id="161" name="Google Shape;161;p23"/>
          <p:cNvGraphicFramePr/>
          <p:nvPr>
            <p:extLst>
              <p:ext uri="{D42A27DB-BD31-4B8C-83A1-F6EECF244321}">
                <p14:modId xmlns:p14="http://schemas.microsoft.com/office/powerpoint/2010/main" val="3401071240"/>
              </p:ext>
            </p:extLst>
          </p:nvPr>
        </p:nvGraphicFramePr>
        <p:xfrm>
          <a:off x="701831" y="1162065"/>
          <a:ext cx="10177400" cy="5072543"/>
        </p:xfrm>
        <a:graphic>
          <a:graphicData uri="http://schemas.openxmlformats.org/drawingml/2006/table">
            <a:tbl>
              <a:tblPr firstRow="1" bandRow="1">
                <a:noFill/>
                <a:tableStyleId>{F4F667D6-1BBE-4C40-BE82-D03942B3A7C0}</a:tableStyleId>
              </a:tblPr>
              <a:tblGrid>
                <a:gridCol w="218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9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4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dirty="0">
                          <a:latin typeface="+mj-lt"/>
                          <a:cs typeface="Arial" panose="020B0604020202020204" pitchFamily="34" charset="0"/>
                        </a:rPr>
                        <a:t>Метод анализа </a:t>
                      </a:r>
                      <a:endParaRPr sz="15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+mj-lt"/>
                          <a:cs typeface="Arial" panose="020B0604020202020204" pitchFamily="34" charset="0"/>
                        </a:rPr>
                        <a:t>Способ измерения содержания глюкозы в крови</a:t>
                      </a:r>
                      <a:endParaRPr sz="150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+mj-lt"/>
                          <a:cs typeface="Arial" panose="020B0604020202020204" pitchFamily="34" charset="0"/>
                        </a:rPr>
                        <a:t>Средняя цена оборудования с использованием методики</a:t>
                      </a:r>
                      <a:endParaRPr sz="150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+mj-lt"/>
                          <a:cs typeface="Arial" panose="020B0604020202020204" pitchFamily="34" charset="0"/>
                        </a:rPr>
                        <a:t>Средняя точность измерения данным методом</a:t>
                      </a:r>
                      <a:endParaRPr sz="150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Инвазивный (глюкометры)</a:t>
                      </a:r>
                      <a:endParaRPr sz="1400" b="1" dirty="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Прокол пальца, анализ капли крови химическим/электрохимическим методом</a:t>
                      </a:r>
                      <a:endParaRPr sz="1400" dirty="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1 000 – 5 000 руб.</a:t>
                      </a:r>
                      <a:endParaRPr sz="140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±10–15% </a:t>
                      </a:r>
                      <a:endParaRPr sz="140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Фотометрический (неинвазивный)</a:t>
                      </a:r>
                      <a:endParaRPr sz="1400" b="1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Оптический анализ через кожу (спектроскопия, ИК-датчики)</a:t>
                      </a:r>
                      <a:endParaRPr sz="1400" dirty="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50 000 – 200 000 руб.</a:t>
                      </a:r>
                      <a:endParaRPr sz="1400" dirty="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±15–20%</a:t>
                      </a:r>
                      <a:endParaRPr sz="140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Электрохимический (неинвазивный)</a:t>
                      </a:r>
                      <a:endParaRPr sz="1400" b="1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Измерение глюкозы в межклеточной жидкости (сенсорные пластыри, импланты)</a:t>
                      </a:r>
                      <a:endParaRPr sz="140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20 000 – 100 000 руб.</a:t>
                      </a:r>
                      <a:endParaRPr sz="1400" dirty="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±10–12%</a:t>
                      </a:r>
                      <a:endParaRPr sz="1400" dirty="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Неинвазивный глюкометр </a:t>
                      </a:r>
                      <a:endParaRPr sz="1400" b="1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Измерение глюкозы на основе анализа пота электрохимическим методом</a:t>
                      </a:r>
                      <a:endParaRPr sz="140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3 000 - 7 000 руб</a:t>
                      </a:r>
                      <a:endParaRPr sz="140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rgbClr val="404040"/>
                          </a:solidFill>
                          <a:latin typeface="+mj-lt"/>
                          <a:ea typeface="Arial"/>
                          <a:cs typeface="Arial" panose="020B0604020202020204" pitchFamily="34" charset="0"/>
                          <a:sym typeface="Arial"/>
                        </a:rPr>
                        <a:t>±10–15% </a:t>
                      </a:r>
                      <a:endParaRPr sz="1400" dirty="0">
                        <a:solidFill>
                          <a:srgbClr val="404040"/>
                        </a:solidFill>
                        <a:latin typeface="+mj-lt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2" name="Google Shape;162;p23"/>
          <p:cNvSpPr txBox="1"/>
          <p:nvPr/>
        </p:nvSpPr>
        <p:spPr>
          <a:xfrm>
            <a:off x="11293393" y="339271"/>
            <a:ext cx="419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6</a:t>
            </a:r>
            <a:endParaRPr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/>
        </p:nvSpPr>
        <p:spPr>
          <a:xfrm>
            <a:off x="522515" y="428025"/>
            <a:ext cx="104176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1480D1"/>
                </a:solidFill>
                <a:latin typeface="+mj-lt"/>
                <a:ea typeface="Arial"/>
                <a:cs typeface="Arial"/>
                <a:sym typeface="Arial"/>
              </a:rPr>
              <a:t>Бизнес-модель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1480D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24"/>
          <p:cNvGrpSpPr/>
          <p:nvPr/>
        </p:nvGrpSpPr>
        <p:grpSpPr>
          <a:xfrm>
            <a:off x="370113" y="1114139"/>
            <a:ext cx="11669487" cy="5506975"/>
            <a:chOff x="522513" y="1135911"/>
            <a:chExt cx="11669487" cy="5506975"/>
          </a:xfrm>
        </p:grpSpPr>
        <p:sp>
          <p:nvSpPr>
            <p:cNvPr id="169" name="Google Shape;169;p24"/>
            <p:cNvSpPr txBox="1"/>
            <p:nvPr/>
          </p:nvSpPr>
          <p:spPr>
            <a:xfrm>
              <a:off x="522515" y="1146014"/>
              <a:ext cx="4310742" cy="286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1480D1"/>
                  </a:solidFill>
                  <a:latin typeface="+mj-lt"/>
                  <a:ea typeface="Arial"/>
                  <a:cs typeface="Arial"/>
                  <a:sym typeface="Arial"/>
                </a:rPr>
                <a:t>Ключевые партнеры</a:t>
              </a:r>
              <a:endParaRPr dirty="0"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1. Медицинские и технологические компании  </a:t>
              </a:r>
              <a:endParaRPr dirty="0">
                <a:latin typeface="+mj-lt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-"/>
              </a:pPr>
              <a:r>
                <a:rPr lang="ru-RU" sz="1800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Производители глюкометров</a:t>
              </a:r>
              <a:endParaRPr dirty="0">
                <a:latin typeface="+mj-lt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-"/>
              </a:pPr>
              <a:r>
                <a:rPr lang="ru-RU" sz="1800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Производители носимых устройств</a:t>
              </a:r>
              <a:endParaRPr dirty="0"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2. Научные и исследовательские организации  </a:t>
              </a:r>
              <a:endParaRPr dirty="0">
                <a:latin typeface="+mj-lt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-"/>
              </a:pPr>
              <a:r>
                <a:rPr lang="ru-RU" sz="1800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Университеты и лаборатории</a:t>
              </a:r>
              <a:endParaRPr dirty="0">
                <a:latin typeface="+mj-lt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-"/>
              </a:pPr>
              <a:r>
                <a:rPr lang="ru-RU" sz="1800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Медицинские институты </a:t>
              </a:r>
              <a:endParaRPr dirty="0">
                <a:latin typeface="+mj-lt"/>
              </a:endParaRPr>
            </a:p>
          </p:txBody>
        </p:sp>
        <p:sp>
          <p:nvSpPr>
            <p:cNvPr id="170" name="Google Shape;170;p24"/>
            <p:cNvSpPr txBox="1"/>
            <p:nvPr/>
          </p:nvSpPr>
          <p:spPr>
            <a:xfrm>
              <a:off x="4833257" y="1146014"/>
              <a:ext cx="431074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480D1"/>
                  </a:solidFill>
                  <a:latin typeface="+mj-lt"/>
                  <a:ea typeface="Arial"/>
                  <a:cs typeface="Arial"/>
                  <a:sym typeface="Arial"/>
                </a:rPr>
                <a:t>Ключевые виды деятельности</a:t>
              </a:r>
              <a:endParaRPr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Получение токопроводящих мембран для производства неинвазивных глюкометров</a:t>
              </a:r>
              <a:endParaRPr>
                <a:latin typeface="+mj-lt"/>
              </a:endParaRPr>
            </a:p>
          </p:txBody>
        </p:sp>
        <p:sp>
          <p:nvSpPr>
            <p:cNvPr id="171" name="Google Shape;171;p24"/>
            <p:cNvSpPr txBox="1"/>
            <p:nvPr/>
          </p:nvSpPr>
          <p:spPr>
            <a:xfrm>
              <a:off x="4833257" y="2531008"/>
              <a:ext cx="4310742" cy="1477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1480D1"/>
                  </a:solidFill>
                  <a:latin typeface="+mj-lt"/>
                  <a:ea typeface="Arial"/>
                  <a:cs typeface="Arial"/>
                  <a:sym typeface="Arial"/>
                </a:rPr>
                <a:t>Ключевые ресурсы</a:t>
              </a:r>
              <a:endParaRPr dirty="0"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Мы - научная группа, обладающая необходимыми методиками и компонентами для получения мембран </a:t>
              </a:r>
              <a:endParaRPr dirty="0">
                <a:latin typeface="+mj-lt"/>
              </a:endParaRPr>
            </a:p>
          </p:txBody>
        </p:sp>
        <p:sp>
          <p:nvSpPr>
            <p:cNvPr id="172" name="Google Shape;172;p24"/>
            <p:cNvSpPr txBox="1"/>
            <p:nvPr/>
          </p:nvSpPr>
          <p:spPr>
            <a:xfrm>
              <a:off x="9143999" y="1146014"/>
              <a:ext cx="2873830" cy="2308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480D1"/>
                  </a:solidFill>
                  <a:latin typeface="+mj-lt"/>
                  <a:ea typeface="Arial"/>
                  <a:cs typeface="Arial"/>
                  <a:sym typeface="Arial"/>
                </a:rPr>
                <a:t>Взаимоотношения с клиентами</a:t>
              </a:r>
              <a:endParaRPr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Продаём готовые токопроводящие мембраны, которые войдут в состав неинвазивных глюкометров</a:t>
              </a:r>
              <a:endParaRPr>
                <a:latin typeface="+mj-lt"/>
              </a:endParaRPr>
            </a:p>
          </p:txBody>
        </p:sp>
        <p:sp>
          <p:nvSpPr>
            <p:cNvPr id="173" name="Google Shape;173;p24"/>
            <p:cNvSpPr txBox="1"/>
            <p:nvPr/>
          </p:nvSpPr>
          <p:spPr>
            <a:xfrm>
              <a:off x="9143999" y="3454338"/>
              <a:ext cx="3048001" cy="1477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480D1"/>
                  </a:solidFill>
                  <a:latin typeface="+mj-lt"/>
                  <a:ea typeface="Arial"/>
                  <a:cs typeface="Arial"/>
                  <a:sym typeface="Arial"/>
                </a:rPr>
                <a:t>Каналы сбыта</a:t>
              </a:r>
              <a:endParaRPr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Прямые продажи (b2b), дистрибуция через посредников, </a:t>
              </a:r>
              <a:endParaRPr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онлайн-продажи (b2b) </a:t>
              </a:r>
              <a:endParaRPr>
                <a:latin typeface="+mj-lt"/>
              </a:endParaRPr>
            </a:p>
          </p:txBody>
        </p:sp>
        <p:sp>
          <p:nvSpPr>
            <p:cNvPr id="174" name="Google Shape;174;p24"/>
            <p:cNvSpPr txBox="1"/>
            <p:nvPr/>
          </p:nvSpPr>
          <p:spPr>
            <a:xfrm>
              <a:off x="522515" y="4100668"/>
              <a:ext cx="862148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480D1"/>
                  </a:solidFill>
                  <a:latin typeface="+mj-lt"/>
                  <a:ea typeface="Arial"/>
                  <a:cs typeface="Arial"/>
                  <a:sym typeface="Arial"/>
                </a:rPr>
                <a:t>Клиенты</a:t>
              </a:r>
              <a:endParaRPr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Компании, производящие медицинское оборудования, для мониторинга жизненных показателей человека</a:t>
              </a:r>
              <a:endParaRPr>
                <a:latin typeface="+mj-lt"/>
              </a:endParaRPr>
            </a:p>
          </p:txBody>
        </p:sp>
        <p:sp>
          <p:nvSpPr>
            <p:cNvPr id="175" name="Google Shape;175;p24"/>
            <p:cNvSpPr txBox="1"/>
            <p:nvPr/>
          </p:nvSpPr>
          <p:spPr>
            <a:xfrm>
              <a:off x="522515" y="5165558"/>
              <a:ext cx="5704114" cy="1477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1480D1"/>
                  </a:solidFill>
                  <a:latin typeface="+mj-lt"/>
                  <a:ea typeface="Arial"/>
                  <a:cs typeface="Arial"/>
                  <a:sym typeface="Arial"/>
                </a:rPr>
                <a:t>Издержки</a:t>
              </a:r>
              <a:endParaRPr dirty="0"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Закупка компонентов, зарплаты персонала, сертификация, оборудование и его обслуживание, продвижение продукта, логистика</a:t>
              </a:r>
              <a:endParaRPr dirty="0">
                <a:latin typeface="+mj-lt"/>
              </a:endParaRPr>
            </a:p>
          </p:txBody>
        </p:sp>
        <p:sp>
          <p:nvSpPr>
            <p:cNvPr id="176" name="Google Shape;176;p24"/>
            <p:cNvSpPr txBox="1"/>
            <p:nvPr/>
          </p:nvSpPr>
          <p:spPr>
            <a:xfrm>
              <a:off x="6477002" y="5165558"/>
              <a:ext cx="5192485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480D1"/>
                  </a:solidFill>
                  <a:latin typeface="+mj-lt"/>
                  <a:ea typeface="Arial"/>
                  <a:cs typeface="Arial"/>
                  <a:sym typeface="Arial"/>
                </a:rPr>
                <a:t>Доходы</a:t>
              </a:r>
              <a:endParaRPr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Продажи продукта производителям глюкометра, роялти (лицензирование технологии)</a:t>
              </a:r>
              <a:endParaRPr>
                <a:latin typeface="+mj-lt"/>
              </a:endParaRPr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522515" y="1146014"/>
              <a:ext cx="4234542" cy="2954654"/>
            </a:xfrm>
            <a:prstGeom prst="rect">
              <a:avLst/>
            </a:prstGeom>
            <a:noFill/>
            <a:ln w="19050" cap="rnd" cmpd="sng">
              <a:solidFill>
                <a:srgbClr val="1480D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4757057" y="1146014"/>
              <a:ext cx="4310742" cy="1292662"/>
            </a:xfrm>
            <a:prstGeom prst="rect">
              <a:avLst/>
            </a:prstGeom>
            <a:noFill/>
            <a:ln w="19050" cap="rnd" cmpd="sng">
              <a:solidFill>
                <a:srgbClr val="1480D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4757057" y="2438674"/>
              <a:ext cx="4310742" cy="1661993"/>
            </a:xfrm>
            <a:prstGeom prst="rect">
              <a:avLst/>
            </a:prstGeom>
            <a:noFill/>
            <a:ln w="19050" cap="rnd" cmpd="sng">
              <a:solidFill>
                <a:srgbClr val="1480D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9067799" y="1135911"/>
              <a:ext cx="2950030" cy="2318426"/>
            </a:xfrm>
            <a:prstGeom prst="rect">
              <a:avLst/>
            </a:prstGeom>
            <a:noFill/>
            <a:ln w="19050" cap="rnd" cmpd="sng">
              <a:solidFill>
                <a:srgbClr val="1480D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9067799" y="3445998"/>
              <a:ext cx="2950030" cy="1661992"/>
            </a:xfrm>
            <a:prstGeom prst="rect">
              <a:avLst/>
            </a:prstGeom>
            <a:noFill/>
            <a:ln w="19050" cap="rnd" cmpd="sng">
              <a:solidFill>
                <a:srgbClr val="1480D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522513" y="4100667"/>
              <a:ext cx="8545286" cy="1007323"/>
            </a:xfrm>
            <a:prstGeom prst="rect">
              <a:avLst/>
            </a:prstGeom>
            <a:noFill/>
            <a:ln w="19050" cap="rnd" cmpd="sng">
              <a:solidFill>
                <a:srgbClr val="1480D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522515" y="5107990"/>
              <a:ext cx="5780316" cy="1477328"/>
            </a:xfrm>
            <a:prstGeom prst="rect">
              <a:avLst/>
            </a:prstGeom>
            <a:noFill/>
            <a:ln w="19050" cap="rnd" cmpd="sng">
              <a:solidFill>
                <a:srgbClr val="1480D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4"/>
            <p:cNvSpPr/>
            <p:nvPr/>
          </p:nvSpPr>
          <p:spPr>
            <a:xfrm>
              <a:off x="6302831" y="5107990"/>
              <a:ext cx="5714998" cy="1477328"/>
            </a:xfrm>
            <a:prstGeom prst="rect">
              <a:avLst/>
            </a:prstGeom>
            <a:noFill/>
            <a:ln w="19050" cap="rnd" cmpd="sng">
              <a:solidFill>
                <a:srgbClr val="1480D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" name="Google Shape;185;p24"/>
          <p:cNvSpPr txBox="1"/>
          <p:nvPr/>
        </p:nvSpPr>
        <p:spPr>
          <a:xfrm>
            <a:off x="11293393" y="339271"/>
            <a:ext cx="4196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7</a:t>
            </a:r>
            <a:endParaRPr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/>
        </p:nvSpPr>
        <p:spPr>
          <a:xfrm>
            <a:off x="2329542" y="2373086"/>
            <a:ext cx="753291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СПАСИБО ЗА ВНИМАНИЕ</a:t>
            </a:r>
            <a:r>
              <a:rPr lang="en-US" sz="5400" dirty="0">
                <a:solidFill>
                  <a:srgbClr val="0D558B"/>
                </a:solidFill>
                <a:latin typeface="+mj-lt"/>
                <a:ea typeface="Arial"/>
                <a:cs typeface="Arial"/>
                <a:sym typeface="Arial"/>
              </a:rPr>
              <a:t>!</a:t>
            </a:r>
            <a:endParaRPr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Гидрогель">
  <a:themeElements>
    <a:clrScheme name="Фиолетовый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Другая 27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430</Words>
  <Application>Microsoft Office PowerPoint</Application>
  <PresentationFormat>Широкоэкранный</PresentationFormat>
  <Paragraphs>91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Arial</vt:lpstr>
      <vt:lpstr>Гидрогель</vt:lpstr>
      <vt:lpstr>«ТОКОПРОВОДЯЩАЯ ГИДРОГЕЛЕВАЯ МЕМБРАНА»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Dasha Skurikhina</dc:creator>
  <cp:lastModifiedBy>Dasha Skurikhina</cp:lastModifiedBy>
  <cp:revision>3</cp:revision>
  <dcterms:modified xsi:type="dcterms:W3CDTF">2025-04-02T15:13:40Z</dcterms:modified>
</cp:coreProperties>
</file>