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09" r:id="rId1"/>
    <p:sldMasterId id="2147483910" r:id="rId2"/>
    <p:sldMasterId id="2147483911" r:id="rId3"/>
  </p:sldMasterIdLst>
  <p:notesMasterIdLst>
    <p:notesMasterId r:id="rId26"/>
  </p:notesMasterIdLst>
  <p:sldIdLst>
    <p:sldId id="472" r:id="rId4"/>
    <p:sldId id="473" r:id="rId5"/>
    <p:sldId id="474" r:id="rId6"/>
    <p:sldId id="475" r:id="rId7"/>
    <p:sldId id="476" r:id="rId8"/>
    <p:sldId id="477" r:id="rId9"/>
    <p:sldId id="478" r:id="rId10"/>
    <p:sldId id="493" r:id="rId11"/>
    <p:sldId id="494" r:id="rId12"/>
    <p:sldId id="492" r:id="rId13"/>
    <p:sldId id="479" r:id="rId14"/>
    <p:sldId id="480" r:id="rId15"/>
    <p:sldId id="481" r:id="rId16"/>
    <p:sldId id="482" r:id="rId17"/>
    <p:sldId id="483" r:id="rId18"/>
    <p:sldId id="484" r:id="rId19"/>
    <p:sldId id="485" r:id="rId20"/>
    <p:sldId id="486" r:id="rId21"/>
    <p:sldId id="487" r:id="rId22"/>
    <p:sldId id="488" r:id="rId23"/>
    <p:sldId id="489" r:id="rId24"/>
    <p:sldId id="490" r:id="rId25"/>
  </p:sldIdLst>
  <p:sldSz cx="10080625" cy="5670550"/>
  <p:notesSz cx="7559675" cy="10691813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FE3BBDD-0C28-434E-81ED-E03D050B56D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2H>
      <a:tcStyle>
        <a:tcBdr/>
        <a:fill>
          <a:solidFill>
            <a:srgbClr val="CFD7E7"/>
          </a:solidFill>
        </a:fill>
      </a:tcStyle>
    </a:band2H>
    <a:band1V>
      <a:tcStyle>
        <a:tcBdr/>
        <a:fill>
          <a:solidFill>
            <a:srgbClr val="CFD7E7"/>
          </a:solidFill>
        </a:fill>
      </a:tcStyle>
    </a:band1V>
    <a:band2V>
      <a:tcStyle>
        <a:tcBdr/>
        <a:fill>
          <a:solidFill>
            <a:srgbClr val="CFD7E7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365" y="8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другие </a:t>
          </a:r>
          <a:r>
            <a:rPr lang="ru-RU" dirty="0" err="1" smtClean="0"/>
            <a:t>стикеры</a:t>
          </a:r>
          <a:r>
            <a:rPr lang="ru-RU" dirty="0" smtClean="0"/>
            <a:t>, в которых используются немецкие слова/фразы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smtClean="0"/>
            <a:t>German Text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«Немецкий язык с нуля» от </a:t>
          </a:r>
          <a:r>
            <a:rPr lang="en-US" dirty="0" err="1" smtClean="0"/>
            <a:t>gonliapps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" altLang="en-US" i="0" dirty="0" smtClean="0">
              <a:solidFill>
                <a:schemeClr val="tx1"/>
              </a:solidFill>
            </a:rPr>
            <a:t>Не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нужно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выделять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время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для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заучивания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слов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и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фраз</a:t>
          </a:r>
          <a:r>
            <a:rPr lang="en-US" altLang="ru" i="0" dirty="0" smtClean="0">
              <a:solidFill>
                <a:schemeClr val="tx1"/>
              </a:solidFill>
            </a:rPr>
            <a:t>, </a:t>
          </a:r>
          <a:r>
            <a:rPr lang="ru" altLang="ru" i="0" dirty="0" smtClean="0">
              <a:solidFill>
                <a:schemeClr val="tx1"/>
              </a:solidFill>
            </a:rPr>
            <a:t>оно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происходит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прямово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время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общения</a:t>
          </a:r>
          <a:r>
            <a:rPr lang="en-US" altLang="ru" i="0" dirty="0" smtClean="0">
              <a:solidFill>
                <a:schemeClr val="tx1"/>
              </a:solidFill>
            </a:rPr>
            <a:t> </a:t>
          </a:r>
          <a:r>
            <a:rPr lang="ru" altLang="ru" i="0" dirty="0" smtClean="0">
              <a:solidFill>
                <a:schemeClr val="tx1"/>
              </a:solidFill>
            </a:rPr>
            <a:t>в</a:t>
          </a:r>
          <a:r>
            <a:rPr lang="en-US" altLang="ru" i="0" dirty="0" smtClean="0">
              <a:solidFill>
                <a:schemeClr val="tx1"/>
              </a:solidFill>
            </a:rPr>
            <a:t> Telegram</a:t>
          </a:r>
          <a:endParaRPr lang="ru-RU" dirty="0">
            <a:solidFill>
              <a:schemeClr val="tx1"/>
            </a:solidFill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BE9373DF-012C-4554-AE1E-8C5905D6275F}">
      <dgm:prSet/>
      <dgm:spPr/>
      <dgm:t>
        <a:bodyPr/>
        <a:lstStyle/>
        <a:p>
          <a:r>
            <a:rPr lang="ru" altLang="en-US" dirty="0" smtClean="0"/>
            <a:t>приложения</a:t>
          </a:r>
          <a:r>
            <a:rPr lang="en-US" altLang="ru" dirty="0" smtClean="0"/>
            <a:t> </a:t>
          </a:r>
          <a:r>
            <a:rPr lang="ru" altLang="ru" dirty="0" smtClean="0"/>
            <a:t>для</a:t>
          </a:r>
          <a:r>
            <a:rPr lang="en-US" altLang="ru" dirty="0" smtClean="0"/>
            <a:t> </a:t>
          </a:r>
          <a:r>
            <a:rPr lang="ru" altLang="ru" dirty="0" smtClean="0"/>
            <a:t>изучения</a:t>
          </a:r>
          <a:r>
            <a:rPr lang="en-US" altLang="ru" dirty="0" smtClean="0"/>
            <a:t> </a:t>
          </a:r>
          <a:r>
            <a:rPr lang="ru" altLang="ru" dirty="0" smtClean="0"/>
            <a:t>немецкого</a:t>
          </a:r>
          <a:r>
            <a:rPr lang="en-US" altLang="ru" dirty="0" smtClean="0"/>
            <a:t> </a:t>
          </a:r>
          <a:r>
            <a:rPr lang="ru" altLang="ru" dirty="0" smtClean="0"/>
            <a:t>языка</a:t>
          </a:r>
          <a:r>
            <a:rPr lang="en-US" altLang="ru" dirty="0" smtClean="0"/>
            <a:t>, </a:t>
          </a:r>
          <a:r>
            <a:rPr lang="ru" altLang="ru" dirty="0" smtClean="0"/>
            <a:t>использующие</a:t>
          </a:r>
          <a:r>
            <a:rPr lang="en-US" altLang="ru" dirty="0" smtClean="0"/>
            <a:t> </a:t>
          </a:r>
          <a:r>
            <a:rPr lang="ru" altLang="ru" dirty="0" smtClean="0"/>
            <a:t>картинки</a:t>
          </a:r>
          <a:endParaRPr lang="zh-CN" altLang="en-US" dirty="0"/>
        </a:p>
      </dgm:t>
    </dgm:pt>
    <dgm:pt modelId="{9ADA2323-F210-4C46-AF1E-1C0C080F7D53}" type="parTrans" cxnId="{84AEA07B-90DB-4AC3-9F6F-AFD818B63E7E}">
      <dgm:prSet/>
      <dgm:spPr/>
      <dgm:t>
        <a:bodyPr/>
        <a:lstStyle/>
        <a:p>
          <a:endParaRPr lang="ru-RU"/>
        </a:p>
      </dgm:t>
    </dgm:pt>
    <dgm:pt modelId="{CC1B28BC-67C1-423C-B9D5-A89A272B84AE}" type="sibTrans" cxnId="{84AEA07B-90DB-4AC3-9F6F-AFD818B63E7E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84AEA07B-90DB-4AC3-9F6F-AFD818B63E7E}" srcId="{861A968E-9660-4770-82EB-9C2FFC889440}" destId="{BE9373DF-012C-4554-AE1E-8C5905D6275F}" srcOrd="1" destOrd="0" parTransId="{9ADA2323-F210-4C46-AF1E-1C0C080F7D53}" sibTransId="{CC1B28BC-67C1-423C-B9D5-A89A272B84AE}"/>
    <dgm:cxn modelId="{D6F28B25-9B21-40B8-8538-1DC1D83A8FE2}" type="presOf" srcId="{BE9373DF-012C-4554-AE1E-8C5905D6275F}" destId="{B206DAC4-D1DF-4053-8506-5DE426BC8BEF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890" y="175667"/>
          <a:ext cx="2817784" cy="7724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Конкуренты Продукты/Услуги</a:t>
          </a:r>
        </a:p>
      </dsp:txBody>
      <dsp:txXfrm>
        <a:off x="2890" y="175667"/>
        <a:ext cx="2817784" cy="772400"/>
      </dsp:txXfrm>
    </dsp:sp>
    <dsp:sp modelId="{B206DAC4-D1DF-4053-8506-5DE426BC8BEF}">
      <dsp:nvSpPr>
        <dsp:cNvPr id="0" name=""/>
        <dsp:cNvSpPr/>
      </dsp:nvSpPr>
      <dsp:spPr>
        <a:xfrm>
          <a:off x="0" y="897489"/>
          <a:ext cx="2817784" cy="326106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другие </a:t>
          </a:r>
          <a:r>
            <a:rPr lang="ru-RU" sz="2200" kern="1200" dirty="0" err="1" smtClean="0"/>
            <a:t>стикеры</a:t>
          </a:r>
          <a:r>
            <a:rPr lang="ru-RU" sz="2200" kern="1200" dirty="0" smtClean="0"/>
            <a:t>, в которых используются немецкие слова/фразы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" altLang="en-US" sz="2200" kern="1200" dirty="0" smtClean="0"/>
            <a:t>приложения</a:t>
          </a:r>
          <a:r>
            <a:rPr lang="en-US" altLang="ru" sz="2200" kern="1200" dirty="0" smtClean="0"/>
            <a:t> </a:t>
          </a:r>
          <a:r>
            <a:rPr lang="ru" altLang="ru" sz="2200" kern="1200" dirty="0" smtClean="0"/>
            <a:t>для</a:t>
          </a:r>
          <a:r>
            <a:rPr lang="en-US" altLang="ru" sz="2200" kern="1200" dirty="0" smtClean="0"/>
            <a:t> </a:t>
          </a:r>
          <a:r>
            <a:rPr lang="ru" altLang="ru" sz="2200" kern="1200" dirty="0" smtClean="0"/>
            <a:t>изучения</a:t>
          </a:r>
          <a:r>
            <a:rPr lang="en-US" altLang="ru" sz="2200" kern="1200" dirty="0" smtClean="0"/>
            <a:t> </a:t>
          </a:r>
          <a:r>
            <a:rPr lang="ru" altLang="ru" sz="2200" kern="1200" dirty="0" smtClean="0"/>
            <a:t>немецкого</a:t>
          </a:r>
          <a:r>
            <a:rPr lang="en-US" altLang="ru" sz="2200" kern="1200" dirty="0" smtClean="0"/>
            <a:t> </a:t>
          </a:r>
          <a:r>
            <a:rPr lang="ru" altLang="ru" sz="2200" kern="1200" dirty="0" smtClean="0"/>
            <a:t>языка</a:t>
          </a:r>
          <a:r>
            <a:rPr lang="en-US" altLang="ru" sz="2200" kern="1200" dirty="0" smtClean="0"/>
            <a:t>, </a:t>
          </a:r>
          <a:r>
            <a:rPr lang="ru" altLang="ru" sz="2200" kern="1200" dirty="0" smtClean="0"/>
            <a:t>использующие</a:t>
          </a:r>
          <a:r>
            <a:rPr lang="en-US" altLang="ru" sz="2200" kern="1200" dirty="0" smtClean="0"/>
            <a:t> </a:t>
          </a:r>
          <a:r>
            <a:rPr lang="ru" altLang="ru" sz="2200" kern="1200" dirty="0" smtClean="0"/>
            <a:t>картинки</a:t>
          </a:r>
          <a:endParaRPr lang="zh-CN" altLang="en-US" sz="2200" kern="1200" dirty="0"/>
        </a:p>
      </dsp:txBody>
      <dsp:txXfrm>
        <a:off x="0" y="897489"/>
        <a:ext cx="2817784" cy="3261060"/>
      </dsp:txXfrm>
    </dsp:sp>
    <dsp:sp modelId="{34E68AF3-FEED-4A3D-869A-6E2B7BBFBA4D}">
      <dsp:nvSpPr>
        <dsp:cNvPr id="0" name=""/>
        <dsp:cNvSpPr/>
      </dsp:nvSpPr>
      <dsp:spPr>
        <a:xfrm>
          <a:off x="3215163" y="175667"/>
          <a:ext cx="2817784" cy="7724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Фирмы конкуренты</a:t>
          </a:r>
        </a:p>
      </dsp:txBody>
      <dsp:txXfrm>
        <a:off x="3215163" y="175667"/>
        <a:ext cx="2817784" cy="772400"/>
      </dsp:txXfrm>
    </dsp:sp>
    <dsp:sp modelId="{400F4E5D-F016-41EA-97FB-BF5BA36522C2}">
      <dsp:nvSpPr>
        <dsp:cNvPr id="0" name=""/>
        <dsp:cNvSpPr/>
      </dsp:nvSpPr>
      <dsp:spPr>
        <a:xfrm>
          <a:off x="3215163" y="948068"/>
          <a:ext cx="2817784" cy="32610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German Text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«Немецкий язык с нуля» от </a:t>
          </a:r>
          <a:r>
            <a:rPr lang="en-US" sz="2200" kern="1200" dirty="0" err="1" smtClean="0"/>
            <a:t>gonliapps</a:t>
          </a:r>
          <a:endParaRPr lang="ru-RU" sz="2200" kern="1200" dirty="0"/>
        </a:p>
      </dsp:txBody>
      <dsp:txXfrm>
        <a:off x="3215163" y="948068"/>
        <a:ext cx="2817784" cy="3261060"/>
      </dsp:txXfrm>
    </dsp:sp>
    <dsp:sp modelId="{869E6585-1C72-4E82-914E-39E2C4E28665}">
      <dsp:nvSpPr>
        <dsp:cNvPr id="0" name=""/>
        <dsp:cNvSpPr/>
      </dsp:nvSpPr>
      <dsp:spPr>
        <a:xfrm>
          <a:off x="6430327" y="169272"/>
          <a:ext cx="2817784" cy="7724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Наши преимущества</a:t>
          </a:r>
        </a:p>
      </dsp:txBody>
      <dsp:txXfrm>
        <a:off x="6430327" y="169272"/>
        <a:ext cx="2817784" cy="772400"/>
      </dsp:txXfrm>
    </dsp:sp>
    <dsp:sp modelId="{0C85A15E-56D2-44B3-8E52-7FFFB1AE2983}">
      <dsp:nvSpPr>
        <dsp:cNvPr id="0" name=""/>
        <dsp:cNvSpPr/>
      </dsp:nvSpPr>
      <dsp:spPr>
        <a:xfrm>
          <a:off x="6427437" y="948068"/>
          <a:ext cx="2817784" cy="32610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" altLang="en-US" sz="2200" i="0" kern="1200" dirty="0" smtClean="0">
              <a:solidFill>
                <a:schemeClr val="tx1"/>
              </a:solidFill>
            </a:rPr>
            <a:t>Не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нужно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выделять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время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для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заучивания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слов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и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фраз</a:t>
          </a:r>
          <a:r>
            <a:rPr lang="en-US" altLang="ru" sz="2200" i="0" kern="1200" dirty="0" smtClean="0">
              <a:solidFill>
                <a:schemeClr val="tx1"/>
              </a:solidFill>
            </a:rPr>
            <a:t>, </a:t>
          </a:r>
          <a:r>
            <a:rPr lang="ru" altLang="ru" sz="2200" i="0" kern="1200" dirty="0" smtClean="0">
              <a:solidFill>
                <a:schemeClr val="tx1"/>
              </a:solidFill>
            </a:rPr>
            <a:t>оно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происходит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прямово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время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общения</a:t>
          </a:r>
          <a:r>
            <a:rPr lang="en-US" altLang="ru" sz="2200" i="0" kern="1200" dirty="0" smtClean="0">
              <a:solidFill>
                <a:schemeClr val="tx1"/>
              </a:solidFill>
            </a:rPr>
            <a:t> </a:t>
          </a:r>
          <a:r>
            <a:rPr lang="ru" altLang="ru" sz="2200" i="0" kern="1200" dirty="0" smtClean="0">
              <a:solidFill>
                <a:schemeClr val="tx1"/>
              </a:solidFill>
            </a:rPr>
            <a:t>в</a:t>
          </a:r>
          <a:r>
            <a:rPr lang="en-US" altLang="ru" sz="2200" i="0" kern="1200" dirty="0" smtClean="0">
              <a:solidFill>
                <a:schemeClr val="tx1"/>
              </a:solidFill>
            </a:rPr>
            <a:t> Telegram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6427437" y="948068"/>
        <a:ext cx="2817784" cy="3261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5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21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9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5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0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9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7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7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7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6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58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58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58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5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62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5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5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5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5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5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5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5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5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0485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04858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6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47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Google Shape;254;p1"/>
          <p:cNvSpPr/>
          <p:nvPr/>
        </p:nvSpPr>
        <p:spPr>
          <a:xfrm>
            <a:off x="504000" y="2074459"/>
            <a:ext cx="6731400" cy="769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Н</a:t>
            </a:r>
            <a:r>
              <a:rPr lang="ru-RU" sz="4400" dirty="0">
                <a:solidFill>
                  <a:schemeClr val="dk1"/>
                </a:solidFill>
                <a:latin typeface="+mj-lt"/>
              </a:rPr>
              <a:t>емецкий в </a:t>
            </a:r>
            <a:r>
              <a:rPr lang="ru-RU" sz="4400" dirty="0" err="1" smtClean="0">
                <a:solidFill>
                  <a:schemeClr val="dk1"/>
                </a:solidFill>
                <a:latin typeface="+mj-lt"/>
              </a:rPr>
              <a:t>стикерах</a:t>
            </a:r>
            <a:endParaRPr lang="ru-RU" sz="4400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1048581" name="Google Shape;255;p1"/>
          <p:cNvSpPr/>
          <p:nvPr/>
        </p:nvSpPr>
        <p:spPr>
          <a:xfrm>
            <a:off x="504000" y="3780000"/>
            <a:ext cx="5435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Google Shape;258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+mj-lt"/>
                <a:ea typeface="Arial"/>
                <a:cs typeface="Arial"/>
                <a:sym typeface="Arial"/>
              </a:rPr>
              <a:t>Команда проекта</a:t>
            </a:r>
            <a:endParaRPr sz="4000" dirty="0"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048591" name="Google Shape;259;p2"/>
          <p:cNvSpPr txBox="1"/>
          <p:nvPr/>
        </p:nvSpPr>
        <p:spPr>
          <a:xfrm>
            <a:off x="272955" y="3956626"/>
            <a:ext cx="4599296" cy="146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2000" b="0" u="none" strike="noStrike" cap="none" dirty="0" err="1">
                <a:ea typeface="Arial"/>
                <a:cs typeface="Arial"/>
                <a:sym typeface="Arial"/>
              </a:rPr>
              <a:t>И</a:t>
            </a:r>
            <a:r>
              <a:rPr lang="ru-RU" sz="2000" dirty="0" err="1"/>
              <a:t>льяна</a:t>
            </a:r>
            <a:r>
              <a:rPr lang="ru-RU" sz="2000" dirty="0"/>
              <a:t> Арасланова</a:t>
            </a:r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2000" b="0" u="none" strike="noStrike" cap="none" dirty="0">
                <a:ea typeface="Arial"/>
                <a:cs typeface="Arial"/>
                <a:sym typeface="Arial"/>
              </a:rPr>
              <a:t>Пол</a:t>
            </a:r>
            <a:r>
              <a:rPr lang="ru-RU" sz="2000" dirty="0"/>
              <a:t>езные навыки: </a:t>
            </a:r>
            <a:r>
              <a:rPr lang="ru" sz="2000" dirty="0"/>
              <a:t>п</a:t>
            </a:r>
            <a:r>
              <a:rPr lang="ru-RU" sz="2000" dirty="0" err="1"/>
              <a:t>убличные</a:t>
            </a:r>
            <a:r>
              <a:rPr lang="ru-RU" sz="2000" dirty="0"/>
              <a:t> выступления</a:t>
            </a:r>
            <a:r>
              <a:rPr lang="en-US" altLang="ru" sz="2000" dirty="0"/>
              <a:t>, </a:t>
            </a:r>
            <a:r>
              <a:rPr lang="ru" altLang="ru" sz="2000" dirty="0"/>
              <a:t>владение</a:t>
            </a:r>
            <a:r>
              <a:rPr lang="en-US" altLang="ru" sz="2000" dirty="0"/>
              <a:t> </a:t>
            </a:r>
            <a:r>
              <a:rPr lang="ru" altLang="ru" sz="2000" dirty="0"/>
              <a:t>немецким</a:t>
            </a:r>
            <a:r>
              <a:rPr lang="en-US" altLang="ru" sz="2000" dirty="0"/>
              <a:t> </a:t>
            </a:r>
            <a:r>
              <a:rPr lang="ru" altLang="ru" sz="2000" dirty="0"/>
              <a:t>языком</a:t>
            </a:r>
            <a:endParaRPr lang="ru-RU" sz="2000" dirty="0"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2000" b="0" u="none" strike="noStrike" cap="none" dirty="0">
                <a:ea typeface="Arial"/>
                <a:cs typeface="Arial"/>
                <a:sym typeface="Arial"/>
              </a:rPr>
              <a:t>Роль в команде</a:t>
            </a:r>
            <a:r>
              <a:rPr lang="ru-RU" sz="2000" dirty="0"/>
              <a:t>: лидер, доводчик</a:t>
            </a:r>
            <a:endParaRPr sz="2000" b="0" u="none" strike="noStrike" cap="none" dirty="0"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592" name="Google Shape;260;p2"/>
          <p:cNvSpPr txBox="1"/>
          <p:nvPr/>
        </p:nvSpPr>
        <p:spPr>
          <a:xfrm>
            <a:off x="5117910" y="3956625"/>
            <a:ext cx="4763069" cy="158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8000" dirty="0"/>
              <a:t>Анна Гребенюк</a:t>
            </a:r>
          </a:p>
          <a:p>
            <a:pPr marL="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8000" b="0" u="none" strike="noStrike" cap="none" dirty="0">
                <a:latin typeface="Arial"/>
                <a:ea typeface="Arial"/>
                <a:cs typeface="Arial"/>
                <a:sym typeface="Arial"/>
              </a:rPr>
              <a:t>Полезные навыки</a:t>
            </a:r>
            <a:r>
              <a:rPr lang="ru-RU" sz="8000" dirty="0"/>
              <a:t>: цифровая живопись, ведение </a:t>
            </a:r>
            <a:r>
              <a:rPr lang="ru-RU" sz="8000" dirty="0" err="1"/>
              <a:t>Телеграм</a:t>
            </a:r>
            <a:r>
              <a:rPr lang="ru-RU" sz="8000" dirty="0"/>
              <a:t>-каналов</a:t>
            </a:r>
          </a:p>
          <a:p>
            <a:pPr marL="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8000" b="0" u="none" strike="noStrike" cap="none" dirty="0">
                <a:latin typeface="Arial"/>
                <a:ea typeface="Arial"/>
                <a:cs typeface="Arial"/>
                <a:sym typeface="Arial"/>
              </a:rPr>
              <a:t>Роль в команде</a:t>
            </a:r>
            <a:r>
              <a:rPr lang="ru-RU" sz="8000" dirty="0"/>
              <a:t>: </a:t>
            </a:r>
            <a:r>
              <a:rPr lang="ru-RU" sz="8000" dirty="0" err="1"/>
              <a:t>креативщик</a:t>
            </a:r>
            <a:r>
              <a:rPr lang="ru-RU" sz="8000" dirty="0"/>
              <a:t>, командный игрок</a:t>
            </a:r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3"/>
          <a:srcRect t="6019" r="44" b="6019"/>
          <a:stretch>
            <a:fillRect/>
          </a:stretch>
        </p:blipFill>
        <p:spPr>
          <a:xfrm>
            <a:off x="5117910" y="974667"/>
            <a:ext cx="2981955" cy="2981958"/>
          </a:xfrm>
          <a:prstGeom prst="ellipse">
            <a:avLst/>
          </a:prstGeom>
        </p:spPr>
      </p:pic>
      <p:pic>
        <p:nvPicPr>
          <p:cNvPr id="2097153" name="Рисунок 2097152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2955" y="990472"/>
            <a:ext cx="2966152" cy="2966153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Google Shape;262;p3"/>
          <p:cNvSpPr txBox="1"/>
          <p:nvPr/>
        </p:nvSpPr>
        <p:spPr>
          <a:xfrm>
            <a:off x="14254" y="3220627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</a:p>
        </p:txBody>
      </p:sp>
      <p:sp>
        <p:nvSpPr>
          <p:cNvPr id="1048594" name="Google Shape;263;p3"/>
          <p:cNvSpPr txBox="1"/>
          <p:nvPr/>
        </p:nvSpPr>
        <p:spPr>
          <a:xfrm>
            <a:off x="318395" y="4203427"/>
            <a:ext cx="8890200" cy="9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2000" dirty="0">
                <a:solidFill>
                  <a:srgbClr val="7F7F7F"/>
                </a:solidFill>
              </a:rPr>
              <a:t>С</a:t>
            </a:r>
            <a:r>
              <a:rPr lang="ru" sz="2000" dirty="0">
                <a:solidFill>
                  <a:srgbClr val="7F7F7F"/>
                </a:solidFill>
              </a:rPr>
              <a:t>озданный</a:t>
            </a:r>
            <a:r>
              <a:rPr lang="en-US" altLang="ru" sz="2000" dirty="0">
                <a:solidFill>
                  <a:srgbClr val="7F7F7F"/>
                </a:solidFill>
              </a:rPr>
              <a:t> </a:t>
            </a:r>
            <a:r>
              <a:rPr lang="ru" altLang="ru" sz="2000" dirty="0">
                <a:solidFill>
                  <a:srgbClr val="7F7F7F"/>
                </a:solidFill>
              </a:rPr>
              <a:t>с</a:t>
            </a:r>
            <a:r>
              <a:rPr lang="en-US" altLang="ru" sz="2000" dirty="0">
                <a:solidFill>
                  <a:srgbClr val="7F7F7F"/>
                </a:solidFill>
              </a:rPr>
              <a:t> </a:t>
            </a:r>
            <a:r>
              <a:rPr lang="ru" altLang="ru" sz="2000" dirty="0">
                <a:solidFill>
                  <a:srgbClr val="7F7F7F"/>
                </a:solidFill>
              </a:rPr>
              <a:t>помощью</a:t>
            </a:r>
            <a:r>
              <a:rPr lang="en-US" altLang="ru" sz="2000" dirty="0">
                <a:solidFill>
                  <a:srgbClr val="7F7F7F"/>
                </a:solidFill>
              </a:rPr>
              <a:t> </a:t>
            </a:r>
            <a:r>
              <a:rPr lang="ru" altLang="ru" sz="2000" dirty="0">
                <a:solidFill>
                  <a:srgbClr val="7F7F7F"/>
                </a:solidFill>
              </a:rPr>
              <a:t>нейросети</a:t>
            </a:r>
            <a:r>
              <a:rPr lang="en-US" altLang="ru" sz="2000" dirty="0">
                <a:solidFill>
                  <a:srgbClr val="7F7F7F"/>
                </a:solidFill>
              </a:rPr>
              <a:t> </a:t>
            </a:r>
            <a:r>
              <a:rPr lang="ru" altLang="ru" sz="2000" dirty="0">
                <a:solidFill>
                  <a:srgbClr val="7F7F7F"/>
                </a:solidFill>
              </a:rPr>
              <a:t>с</a:t>
            </a:r>
            <a:r>
              <a:rPr lang="ru-RU" sz="2000" dirty="0" err="1">
                <a:solidFill>
                  <a:srgbClr val="7F7F7F"/>
                </a:solidFill>
              </a:rPr>
              <a:t>тикерпак</a:t>
            </a:r>
            <a:r>
              <a:rPr lang="ru-RU" sz="2000" dirty="0">
                <a:solidFill>
                  <a:srgbClr val="7F7F7F"/>
                </a:solidFill>
              </a:rPr>
              <a:t> в </a:t>
            </a:r>
            <a:r>
              <a:rPr lang="ru-RU" sz="2000" dirty="0" err="1">
                <a:solidFill>
                  <a:srgbClr val="7F7F7F"/>
                </a:solidFill>
              </a:rPr>
              <a:t>Telegram</a:t>
            </a:r>
            <a:r>
              <a:rPr lang="ru-RU" sz="2000" dirty="0">
                <a:solidFill>
                  <a:srgbClr val="7F7F7F"/>
                </a:solidFill>
              </a:rPr>
              <a:t>, состоящий из 30 </a:t>
            </a:r>
            <a:r>
              <a:rPr lang="ru-RU" sz="2000" dirty="0" err="1">
                <a:solidFill>
                  <a:srgbClr val="7F7F7F"/>
                </a:solidFill>
              </a:rPr>
              <a:t>стикеров</a:t>
            </a:r>
            <a:r>
              <a:rPr lang="ru-RU" sz="2000" dirty="0">
                <a:solidFill>
                  <a:srgbClr val="7F7F7F"/>
                </a:solidFill>
              </a:rPr>
              <a:t>, на каждом из которых будут представлены русский и немецкий вариант фразы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595" name="Google Shape;264;p3"/>
          <p:cNvSpPr txBox="1"/>
          <p:nvPr/>
        </p:nvSpPr>
        <p:spPr>
          <a:xfrm>
            <a:off x="0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</a:p>
        </p:txBody>
      </p:sp>
      <p:sp>
        <p:nvSpPr>
          <p:cNvPr id="1048596" name="Google Shape;265;p3"/>
          <p:cNvSpPr/>
          <p:nvPr/>
        </p:nvSpPr>
        <p:spPr>
          <a:xfrm rot="5400000">
            <a:off x="5966182" y="-887897"/>
            <a:ext cx="1333800" cy="61755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A4D4E2"/>
          </a:solidFill>
          <a:ln w="25400" cap="flat" cmpd="sng">
            <a:solidFill>
              <a:srgbClr val="A4D4E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97" name="Google Shape;266;p3"/>
          <p:cNvSpPr txBox="1"/>
          <p:nvPr/>
        </p:nvSpPr>
        <p:spPr>
          <a:xfrm>
            <a:off x="3545426" y="1598058"/>
            <a:ext cx="61104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123825" rIns="247650" bIns="123825" anchor="ctr" anchorCtr="0">
            <a:noAutofit/>
          </a:bodyPr>
          <a:lstStyle/>
          <a:p>
            <a:pPr marL="285750" marR="0" lvl="1" indent="-146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</a:rPr>
              <a:t>Сложный и затратный по времени процесс запоминания лексики на немецком языке</a:t>
            </a:r>
            <a:endParaRPr sz="2000" dirty="0"/>
          </a:p>
        </p:txBody>
      </p:sp>
      <p:sp>
        <p:nvSpPr>
          <p:cNvPr id="1048598" name="Google Shape;267;p3"/>
          <p:cNvSpPr/>
          <p:nvPr/>
        </p:nvSpPr>
        <p:spPr>
          <a:xfrm>
            <a:off x="71760" y="1366240"/>
            <a:ext cx="3473700" cy="1667100"/>
          </a:xfrm>
          <a:prstGeom prst="roundRect">
            <a:avLst>
              <a:gd name="adj" fmla="val 16667"/>
            </a:avLst>
          </a:prstGeom>
          <a:solidFill>
            <a:srgbClr val="008C9D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99" name="Google Shape;268;p3"/>
          <p:cNvSpPr txBox="1"/>
          <p:nvPr/>
        </p:nvSpPr>
        <p:spPr>
          <a:xfrm>
            <a:off x="71738" y="1072100"/>
            <a:ext cx="3473700" cy="22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76200" rIns="152400" bIns="762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Ученики средней и старшей школы, студенты первых курсов, которые начали изучать немецкий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Google Shape;270;p4"/>
          <p:cNvSpPr/>
          <p:nvPr/>
        </p:nvSpPr>
        <p:spPr>
          <a:xfrm>
            <a:off x="1007864" y="803247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01" name="Google Shape;271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780880" cy="12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Что есть сейчас.</a:t>
            </a:r>
          </a:p>
        </p:txBody>
      </p:sp>
      <p:sp>
        <p:nvSpPr>
          <p:cNvPr id="1048602" name="Google Shape;272;p4"/>
          <p:cNvSpPr txBox="1"/>
          <p:nvPr/>
        </p:nvSpPr>
        <p:spPr>
          <a:xfrm>
            <a:off x="125680" y="1393371"/>
            <a:ext cx="9393300" cy="111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666666"/>
                </a:solidFill>
              </a:rPr>
              <a:t>Выбраны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три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изображения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для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персонажей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стикеров</a:t>
            </a:r>
            <a:r>
              <a:rPr lang="en-US" altLang="ru" sz="2000" dirty="0">
                <a:solidFill>
                  <a:srgbClr val="666666"/>
                </a:solidFill>
              </a:rPr>
              <a:t>, </a:t>
            </a:r>
            <a:r>
              <a:rPr lang="ru" altLang="ru" sz="2000" dirty="0">
                <a:solidFill>
                  <a:srgbClr val="666666"/>
                </a:solidFill>
              </a:rPr>
              <a:t>созданных</a:t>
            </a:r>
            <a:r>
              <a:rPr lang="en-US" altLang="ru" sz="2000" dirty="0">
                <a:solidFill>
                  <a:srgbClr val="666666"/>
                </a:solidFill>
              </a:rPr>
              <a:t> </a:t>
            </a:r>
            <a:r>
              <a:rPr lang="ru" altLang="ru" sz="2000" dirty="0">
                <a:solidFill>
                  <a:srgbClr val="666666"/>
                </a:solidFill>
              </a:rPr>
              <a:t>нейросетью</a:t>
            </a:r>
            <a:r>
              <a:rPr lang="en-US" altLang="ru" sz="2000" dirty="0">
                <a:solidFill>
                  <a:srgbClr val="666666"/>
                </a:solidFill>
              </a:rPr>
              <a:t> Problembo.com</a:t>
            </a:r>
            <a:endParaRPr sz="2000" dirty="0"/>
          </a:p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20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7154" name="Рисунок 209715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4698" y="2513096"/>
            <a:ext cx="2403411" cy="2403411"/>
          </a:xfrm>
          <a:prstGeom prst="rect">
            <a:avLst/>
          </a:prstGeom>
        </p:spPr>
      </p:pic>
      <p:pic>
        <p:nvPicPr>
          <p:cNvPr id="2097155" name="Рисунок 209715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544425" y="2513096"/>
            <a:ext cx="2403411" cy="2403411"/>
          </a:xfrm>
          <a:prstGeom prst="rect">
            <a:avLst/>
          </a:prstGeom>
        </p:spPr>
      </p:pic>
      <p:pic>
        <p:nvPicPr>
          <p:cNvPr id="2097156" name="Рисунок 209715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04152" y="2513097"/>
            <a:ext cx="2403411" cy="24034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Google Shape;270;p4"/>
          <p:cNvSpPr/>
          <p:nvPr/>
        </p:nvSpPr>
        <p:spPr>
          <a:xfrm>
            <a:off x="1007864" y="803247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04" name="Google Shape;271;p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537961" cy="138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Что есть сейчас.</a:t>
            </a:r>
          </a:p>
        </p:txBody>
      </p:sp>
      <p:pic>
        <p:nvPicPr>
          <p:cNvPr id="2097157" name="Рисунок 209715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8244" y="2513096"/>
            <a:ext cx="2403411" cy="2403411"/>
          </a:xfrm>
          <a:prstGeom prst="rect">
            <a:avLst/>
          </a:prstGeom>
        </p:spPr>
      </p:pic>
      <p:pic>
        <p:nvPicPr>
          <p:cNvPr id="2097158" name="Рисунок 209715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581655" y="2513096"/>
            <a:ext cx="2403411" cy="2403411"/>
          </a:xfrm>
          <a:prstGeom prst="rect">
            <a:avLst/>
          </a:prstGeom>
        </p:spPr>
      </p:pic>
      <p:pic>
        <p:nvPicPr>
          <p:cNvPr id="2097159" name="Рисунок 209715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057711" y="2513097"/>
            <a:ext cx="2403411" cy="2403411"/>
          </a:xfrm>
          <a:prstGeom prst="rect">
            <a:avLst/>
          </a:prstGeom>
        </p:spPr>
      </p:pic>
      <p:pic>
        <p:nvPicPr>
          <p:cNvPr id="2097160" name="Рисунок 2097159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461122" y="2513097"/>
            <a:ext cx="2403411" cy="2403411"/>
          </a:xfrm>
          <a:prstGeom prst="rect">
            <a:avLst/>
          </a:prstGeom>
        </p:spPr>
      </p:pic>
      <p:sp>
        <p:nvSpPr>
          <p:cNvPr id="1048605" name="Google Shape;272;p4"/>
          <p:cNvSpPr txBox="1"/>
          <p:nvPr/>
        </p:nvSpPr>
        <p:spPr>
          <a:xfrm>
            <a:off x="92473" y="1358527"/>
            <a:ext cx="9393300" cy="785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>
            <a:defPPr lvl="0">
              <a:defRPr lang="ru-RU"/>
            </a:defPPr>
            <a:lvl1pPr marL="0" lv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666666"/>
                </a:solidFill>
                <a:latin typeface="Arial"/>
              </a:rPr>
              <a:t>Нарисованные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стикеры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с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одним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из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персонажей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.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За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его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основу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взят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один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из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символов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Германии</a:t>
            </a:r>
            <a:r>
              <a:rPr lang="en-US" altLang="ru" sz="2000" dirty="0">
                <a:solidFill>
                  <a:srgbClr val="666666"/>
                </a:solidFill>
                <a:latin typeface="Arial"/>
              </a:rPr>
              <a:t> - </a:t>
            </a:r>
            <a:r>
              <a:rPr lang="ru" altLang="ru" sz="2000" dirty="0">
                <a:solidFill>
                  <a:srgbClr val="666666"/>
                </a:solidFill>
                <a:latin typeface="Arial"/>
              </a:rPr>
              <a:t>колбаски</a:t>
            </a:r>
            <a:endParaRPr sz="2000" dirty="0"/>
          </a:p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20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Google Shape;274;p5"/>
          <p:cNvSpPr txBox="1">
            <a:spLocks noGrp="1"/>
          </p:cNvSpPr>
          <p:nvPr>
            <p:ph type="title"/>
          </p:nvPr>
        </p:nvSpPr>
        <p:spPr>
          <a:xfrm>
            <a:off x="-348342" y="711072"/>
            <a:ext cx="97212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Роль проекта в обеспечении </a:t>
            </a:r>
            <a:br>
              <a:rPr lang="ru-RU" sz="2800" dirty="0"/>
            </a:br>
            <a:r>
              <a:rPr lang="ru-RU" sz="2800" dirty="0"/>
              <a:t>технологического суверенитета страны</a:t>
            </a:r>
            <a:endParaRPr sz="2800" dirty="0"/>
          </a:p>
        </p:txBody>
      </p:sp>
      <p:graphicFrame>
        <p:nvGraphicFramePr>
          <p:cNvPr id="4194304" name="Google Shape;275;p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171852"/>
              </p:ext>
            </p:extLst>
          </p:nvPr>
        </p:nvGraphicFramePr>
        <p:xfrm>
          <a:off x="394952" y="2056642"/>
          <a:ext cx="9217000" cy="2560908"/>
        </p:xfrm>
        <a:graphic>
          <a:graphicData uri="http://schemas.openxmlformats.org/drawingml/2006/table">
            <a:tbl>
              <a:tblPr firstRow="1" bandRow="1">
                <a:noFill/>
                <a:tableStyleId>{9FE3BBDD-0C28-434E-81ED-E03D050B56D6}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 dirty="0"/>
                        <a:t>Роль</a:t>
                      </a:r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 dirty="0"/>
                        <a:t>Оценка</a:t>
                      </a:r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/>
                        <a:t>Инновационность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 b="1"/>
                        <a:t>Россия</a:t>
                      </a:r>
                      <a:endParaRPr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endParaRPr b="1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/>
                        <a:t>Рынок НТИ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  <a:defRPr sz="1400" u="none" strike="noStrike" cap="none"/>
                      </a:pPr>
                      <a:r>
                        <a:rPr lang="ru-RU" sz="1800" b="1" dirty="0" err="1">
                          <a:solidFill>
                            <a:schemeClr val="dk1"/>
                          </a:solidFill>
                        </a:rPr>
                        <a:t>EduNet</a:t>
                      </a:r>
                      <a:endParaRPr sz="1800" b="1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-RU" sz="1800" dirty="0"/>
                        <a:t>Сквозные технологии</a:t>
                      </a: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/>
                      </a:pPr>
                      <a:r>
                        <a:rPr lang="ru" sz="1800" dirty="0"/>
                        <a:t>Нейротехнологии</a:t>
                      </a:r>
                      <a:r>
                        <a:rPr lang="en-US" altLang="ru" sz="1800" dirty="0"/>
                        <a:t> </a:t>
                      </a:r>
                      <a:r>
                        <a:rPr lang="ru" altLang="ru" sz="1800" dirty="0"/>
                        <a:t>и</a:t>
                      </a:r>
                      <a:r>
                        <a:rPr lang="en-US" altLang="ru" sz="1800" dirty="0"/>
                        <a:t> </a:t>
                      </a:r>
                      <a:r>
                        <a:rPr lang="ru" altLang="ru" sz="1800" dirty="0"/>
                        <a:t>искусственный</a:t>
                      </a:r>
                      <a:r>
                        <a:rPr lang="en-US" altLang="ru" sz="1800" dirty="0"/>
                        <a:t> </a:t>
                      </a:r>
                      <a:r>
                        <a:rPr lang="ru" altLang="ru" sz="1800" dirty="0"/>
                        <a:t>интеллект</a:t>
                      </a:r>
                      <a:r>
                        <a:rPr lang="ru-RU" sz="1800" dirty="0"/>
                        <a:t> </a:t>
                      </a:r>
                      <a:endParaRPr lang="zh-CN" altLang="en-US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2097164" name="Рисунок 2097163"/>
          <p:cNvPicPr>
            <a:picLocks/>
          </p:cNvPicPr>
          <p:nvPr/>
        </p:nvPicPr>
        <p:blipFill rotWithShape="1">
          <a:blip r:embed="rId3"/>
          <a:srcRect b="9613"/>
          <a:stretch/>
        </p:blipFill>
        <p:spPr>
          <a:xfrm>
            <a:off x="996810" y="1398259"/>
            <a:ext cx="2386879" cy="1890683"/>
          </a:xfrm>
          <a:prstGeom prst="rect">
            <a:avLst/>
          </a:prstGeom>
        </p:spPr>
      </p:pic>
      <p:pic>
        <p:nvPicPr>
          <p:cNvPr id="2097165" name="Рисунок 2097164"/>
          <p:cNvPicPr>
            <a:picLocks/>
          </p:cNvPicPr>
          <p:nvPr/>
        </p:nvPicPr>
        <p:blipFill rotWithShape="1">
          <a:blip r:embed="rId4"/>
          <a:srcRect b="13863"/>
          <a:stretch/>
        </p:blipFill>
        <p:spPr>
          <a:xfrm>
            <a:off x="3383689" y="1304724"/>
            <a:ext cx="2592110" cy="1984218"/>
          </a:xfrm>
          <a:prstGeom prst="rect">
            <a:avLst/>
          </a:prstGeom>
        </p:spPr>
      </p:pic>
      <p:pic>
        <p:nvPicPr>
          <p:cNvPr id="2097166" name="Рисунок 2097165"/>
          <p:cNvPicPr>
            <a:picLocks/>
          </p:cNvPicPr>
          <p:nvPr/>
        </p:nvPicPr>
        <p:blipFill rotWithShape="1">
          <a:blip r:embed="rId5"/>
          <a:srcRect b="8876"/>
          <a:stretch/>
        </p:blipFill>
        <p:spPr>
          <a:xfrm>
            <a:off x="964136" y="3288942"/>
            <a:ext cx="2386879" cy="2234335"/>
          </a:xfrm>
          <a:prstGeom prst="rect">
            <a:avLst/>
          </a:prstGeom>
        </p:spPr>
      </p:pic>
      <p:pic>
        <p:nvPicPr>
          <p:cNvPr id="2097167" name="Рисунок 2097166"/>
          <p:cNvPicPr>
            <a:picLocks/>
          </p:cNvPicPr>
          <p:nvPr/>
        </p:nvPicPr>
        <p:blipFill rotWithShape="1">
          <a:blip r:embed="rId6"/>
          <a:srcRect b="14300"/>
          <a:stretch/>
        </p:blipFill>
        <p:spPr>
          <a:xfrm>
            <a:off x="3351014" y="3288942"/>
            <a:ext cx="2592113" cy="2105165"/>
          </a:xfrm>
          <a:prstGeom prst="rect">
            <a:avLst/>
          </a:prstGeom>
        </p:spPr>
      </p:pic>
      <p:pic>
        <p:nvPicPr>
          <p:cNvPr id="2097168" name="Рисунок 2097167"/>
          <p:cNvPicPr>
            <a:picLocks/>
          </p:cNvPicPr>
          <p:nvPr/>
        </p:nvPicPr>
        <p:blipFill rotWithShape="1">
          <a:blip r:embed="rId7"/>
          <a:srcRect b="10622"/>
          <a:stretch/>
        </p:blipFill>
        <p:spPr>
          <a:xfrm>
            <a:off x="5975799" y="1398258"/>
            <a:ext cx="2597899" cy="1984219"/>
          </a:xfrm>
          <a:prstGeom prst="rect">
            <a:avLst/>
          </a:prstGeom>
        </p:spPr>
      </p:pic>
      <p:pic>
        <p:nvPicPr>
          <p:cNvPr id="2097169" name="Рисунок 2097168"/>
          <p:cNvPicPr>
            <a:picLocks/>
          </p:cNvPicPr>
          <p:nvPr/>
        </p:nvPicPr>
        <p:blipFill rotWithShape="1">
          <a:blip r:embed="rId8"/>
          <a:srcRect b="10025"/>
          <a:stretch/>
        </p:blipFill>
        <p:spPr>
          <a:xfrm>
            <a:off x="5925718" y="3382477"/>
            <a:ext cx="2415029" cy="22047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Прямоугольник 248"/>
          <p:cNvSpPr/>
          <p:nvPr/>
        </p:nvSpPr>
        <p:spPr>
          <a:xfrm>
            <a:off x="204716" y="1119118"/>
            <a:ext cx="9348717" cy="41219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Autofit/>
          </a:bodyPr>
          <a:lstStyle/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sz="2000" b="1" strike="noStrike" spc="-1" dirty="0" smtClean="0">
                <a:latin typeface="Arial"/>
              </a:rPr>
              <a:t>Марина</a:t>
            </a:r>
            <a:r>
              <a:rPr lang="en-US" altLang="ru" sz="2000" b="1" strike="noStrike" spc="-1" dirty="0">
                <a:latin typeface="Arial"/>
              </a:rPr>
              <a:t>, 19 </a:t>
            </a:r>
            <a:r>
              <a:rPr lang="ru" altLang="ru" sz="2000" b="1" strike="noStrike" spc="-1" dirty="0">
                <a:latin typeface="Arial"/>
              </a:rPr>
              <a:t>лет</a:t>
            </a:r>
            <a:endParaRPr lang="ru-RU" sz="2000" b="1" strike="noStrike" spc="-1" dirty="0">
              <a:latin typeface="Arial"/>
            </a:endParaRP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altLang="ru" sz="2000" b="1" strike="noStrike" spc="-1" dirty="0">
                <a:latin typeface="Arial"/>
              </a:rPr>
              <a:t>Место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проживания</a:t>
            </a:r>
            <a:r>
              <a:rPr lang="en-US" altLang="ru" sz="2000" b="1" strike="noStrike" spc="-1" dirty="0">
                <a:latin typeface="Arial"/>
              </a:rPr>
              <a:t>: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Самара</a:t>
            </a:r>
            <a:endParaRPr lang="ru-RU" sz="2000" b="0" strike="noStrike" spc="-1" dirty="0">
              <a:latin typeface="Arial"/>
            </a:endParaRP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altLang="ru" sz="2000" b="1" strike="noStrike" spc="-1" dirty="0">
                <a:latin typeface="Arial"/>
              </a:rPr>
              <a:t>Семейное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положение</a:t>
            </a:r>
            <a:r>
              <a:rPr lang="en-US" altLang="ru" sz="2000" b="1" strike="noStrike" spc="-1" dirty="0">
                <a:latin typeface="Arial"/>
              </a:rPr>
              <a:t>, </a:t>
            </a:r>
            <a:r>
              <a:rPr lang="ru" altLang="ru" sz="2000" b="1" strike="noStrike" spc="-1" dirty="0">
                <a:latin typeface="Arial"/>
              </a:rPr>
              <a:t>количество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детей</a:t>
            </a:r>
            <a:r>
              <a:rPr lang="en-US" altLang="ru" sz="2000" b="1" strike="noStrike" spc="-1" dirty="0">
                <a:latin typeface="Arial"/>
              </a:rPr>
              <a:t>: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замужем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детей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нет</a:t>
            </a:r>
            <a:endParaRPr lang="ru-RU" sz="2000" b="0" strike="noStrike" spc="-1" dirty="0">
              <a:latin typeface="Arial"/>
            </a:endParaRP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altLang="ru" sz="2000" b="1" strike="noStrike" spc="-1" dirty="0">
                <a:latin typeface="Arial"/>
              </a:rPr>
              <a:t>Сфера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занятости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и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уровень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зарплаты</a:t>
            </a:r>
            <a:r>
              <a:rPr lang="en-US" altLang="ru" sz="2000" b="1" strike="noStrike" spc="-1" dirty="0">
                <a:latin typeface="Arial"/>
              </a:rPr>
              <a:t>: </a:t>
            </a:r>
            <a:r>
              <a:rPr lang="ru" altLang="ru" sz="2000" b="0" strike="noStrike" spc="-1" dirty="0">
                <a:latin typeface="Arial"/>
              </a:rPr>
              <a:t>репетитор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по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английскому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языку</a:t>
            </a:r>
            <a:r>
              <a:rPr lang="en-US" altLang="ru" sz="2000" b="0" strike="noStrike" spc="-1" dirty="0">
                <a:latin typeface="Arial"/>
              </a:rPr>
              <a:t>, 16 </a:t>
            </a:r>
            <a:r>
              <a:rPr lang="ru" altLang="ru" sz="2000" b="0" strike="noStrike" spc="-1" dirty="0">
                <a:latin typeface="Arial"/>
              </a:rPr>
              <a:t>тысяч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рублей</a:t>
            </a:r>
            <a:r>
              <a:rPr lang="en-US" altLang="ru" sz="2000" b="0" strike="noStrike" spc="-1" dirty="0">
                <a:latin typeface="Arial"/>
              </a:rPr>
              <a:t>. </a:t>
            </a:r>
            <a:r>
              <a:rPr lang="ru" altLang="ru" sz="2000" b="0" strike="noStrike" spc="-1" dirty="0">
                <a:latin typeface="Arial"/>
              </a:rPr>
              <a:t>Получает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высшее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образование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лингвиста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очно</a:t>
            </a:r>
            <a:r>
              <a:rPr lang="en-US" altLang="ru" sz="2000" b="0" strike="noStrike" spc="-1" dirty="0">
                <a:latin typeface="Arial"/>
              </a:rPr>
              <a:t> (</a:t>
            </a:r>
            <a:r>
              <a:rPr lang="ru" altLang="ru" sz="2000" b="0" strike="noStrike" spc="-1" dirty="0">
                <a:latin typeface="Arial"/>
              </a:rPr>
              <a:t>бакалавриат</a:t>
            </a:r>
            <a:r>
              <a:rPr lang="en-US" altLang="ru" sz="2000" b="0" strike="noStrike" spc="-1" dirty="0">
                <a:latin typeface="Arial"/>
              </a:rPr>
              <a:t>)</a:t>
            </a:r>
            <a:endParaRPr lang="ru-RU" sz="2000" b="0" strike="noStrike" spc="-1" dirty="0">
              <a:latin typeface="Arial"/>
            </a:endParaRP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altLang="ru" sz="2000" b="1" strike="noStrike" spc="-1" dirty="0">
                <a:latin typeface="Arial"/>
              </a:rPr>
              <a:t>Должность</a:t>
            </a:r>
            <a:r>
              <a:rPr lang="en-US" altLang="ru" sz="2000" b="1" strike="noStrike" spc="-1" dirty="0">
                <a:latin typeface="Arial"/>
              </a:rPr>
              <a:t>, </a:t>
            </a:r>
            <a:r>
              <a:rPr lang="ru" altLang="ru" sz="2000" b="1" strike="noStrike" spc="-1" dirty="0">
                <a:latin typeface="Arial"/>
              </a:rPr>
              <a:t>связанные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с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ней</a:t>
            </a:r>
            <a:r>
              <a:rPr lang="en-US" altLang="ru" sz="2000" b="1" strike="noStrike" spc="-1" dirty="0">
                <a:latin typeface="Arial"/>
              </a:rPr>
              <a:t> </a:t>
            </a:r>
            <a:r>
              <a:rPr lang="ru" altLang="ru" sz="2000" b="1" strike="noStrike" spc="-1" dirty="0">
                <a:latin typeface="Arial"/>
              </a:rPr>
              <a:t>проблемы</a:t>
            </a:r>
            <a:r>
              <a:rPr lang="en-US" altLang="ru" sz="2000" b="1" strike="noStrike" spc="-1" dirty="0">
                <a:latin typeface="Arial"/>
              </a:rPr>
              <a:t>: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она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студентка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и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ее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тяжело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изучать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немецкий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язык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нуля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особенно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трудно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запоминать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новую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лексику</a:t>
            </a:r>
            <a:endParaRPr lang="ru-RU" sz="2000" b="0" strike="noStrike" spc="-1" dirty="0">
              <a:latin typeface="Arial"/>
            </a:endParaRP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None/>
            </a:pPr>
            <a:r>
              <a:rPr lang="ru" altLang="ru" sz="2000" b="1" strike="noStrike" spc="-1" dirty="0">
                <a:latin typeface="Arial"/>
              </a:rPr>
              <a:t>Потребности</a:t>
            </a:r>
            <a:r>
              <a:rPr lang="en-US" altLang="ru" sz="2000" b="1" strike="noStrike" spc="-1" dirty="0">
                <a:latin typeface="Arial"/>
              </a:rPr>
              <a:t>, </a:t>
            </a:r>
            <a:r>
              <a:rPr lang="ru" altLang="ru" sz="2000" b="1" strike="noStrike" spc="-1" dirty="0">
                <a:latin typeface="Arial"/>
              </a:rPr>
              <a:t>желания</a:t>
            </a:r>
            <a:r>
              <a:rPr lang="en-US" altLang="ru" sz="2000" b="1" strike="noStrike" spc="-1" dirty="0">
                <a:latin typeface="Arial"/>
              </a:rPr>
              <a:t>, </a:t>
            </a:r>
            <a:r>
              <a:rPr lang="ru" altLang="ru" sz="2000" b="1" strike="noStrike" spc="-1" dirty="0">
                <a:latin typeface="Arial"/>
              </a:rPr>
              <a:t>фобии</a:t>
            </a:r>
            <a:r>
              <a:rPr lang="en-US" altLang="ru" sz="2000" b="1" strike="noStrike" spc="-1" dirty="0">
                <a:latin typeface="Arial"/>
              </a:rPr>
              <a:t>: </a:t>
            </a:r>
            <a:r>
              <a:rPr lang="ru" altLang="ru" sz="2000" b="0" strike="noStrike" spc="-1" dirty="0">
                <a:latin typeface="Arial"/>
              </a:rPr>
              <a:t>из</a:t>
            </a:r>
            <a:r>
              <a:rPr lang="en-US" altLang="ru" sz="2000" b="0" strike="noStrike" spc="-1" dirty="0">
                <a:latin typeface="Arial"/>
              </a:rPr>
              <a:t>-</a:t>
            </a:r>
            <a:r>
              <a:rPr lang="ru" altLang="ru" sz="2000" b="0" strike="noStrike" spc="-1" dirty="0">
                <a:latin typeface="Arial"/>
              </a:rPr>
              <a:t>за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плотного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графика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Марина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может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выделять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время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заучивание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новой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лексики</a:t>
            </a:r>
            <a:r>
              <a:rPr lang="en-US" altLang="ru" sz="2000" b="0" strike="noStrike" spc="-1" dirty="0">
                <a:latin typeface="Arial"/>
              </a:rPr>
              <a:t>. </a:t>
            </a:r>
            <a:r>
              <a:rPr lang="ru" altLang="ru" sz="2000" b="0" strike="noStrike" spc="-1" dirty="0">
                <a:latin typeface="Arial"/>
              </a:rPr>
              <a:t>Даже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когда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она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старается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выучить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какое</a:t>
            </a:r>
            <a:r>
              <a:rPr lang="en-US" altLang="ru" sz="2000" b="0" strike="noStrike" spc="-1" dirty="0">
                <a:latin typeface="Arial"/>
              </a:rPr>
              <a:t>-</a:t>
            </a:r>
            <a:r>
              <a:rPr lang="ru" altLang="ru" sz="2000" b="0" strike="noStrike" spc="-1" dirty="0">
                <a:latin typeface="Arial"/>
              </a:rPr>
              <a:t>нибудь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слово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оно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быстро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забывается</a:t>
            </a:r>
            <a:r>
              <a:rPr lang="en-US" altLang="ru" sz="2000" b="0" strike="noStrike" spc="-1" dirty="0">
                <a:latin typeface="Arial"/>
              </a:rPr>
              <a:t>. </a:t>
            </a:r>
            <a:r>
              <a:rPr lang="ru" altLang="ru" sz="2000" b="0" strike="noStrike" spc="-1" dirty="0">
                <a:latin typeface="Arial"/>
              </a:rPr>
              <a:t>Использование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стикеров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фразами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на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немецком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и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русском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языках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как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считает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Марина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идеально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подойдет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для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того</a:t>
            </a:r>
            <a:r>
              <a:rPr lang="en-US" altLang="ru" sz="2000" b="0" strike="noStrike" spc="-1" dirty="0">
                <a:latin typeface="Arial"/>
              </a:rPr>
              <a:t>, </a:t>
            </a:r>
            <a:r>
              <a:rPr lang="ru" altLang="ru" sz="2000" b="0" strike="noStrike" spc="-1" dirty="0">
                <a:latin typeface="Arial"/>
              </a:rPr>
              <a:t>чтобы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решить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эту</a:t>
            </a:r>
            <a:r>
              <a:rPr lang="en-US" altLang="ru" sz="2000" b="0" strike="noStrike" spc="-1" dirty="0">
                <a:latin typeface="Arial"/>
              </a:rPr>
              <a:t> </a:t>
            </a:r>
            <a:r>
              <a:rPr lang="ru" altLang="ru" sz="2000" b="0" strike="noStrike" spc="-1" dirty="0">
                <a:latin typeface="Arial"/>
              </a:rPr>
              <a:t>проблему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048776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376012" cy="982800"/>
          </a:xfrm>
        </p:spPr>
        <p:txBody>
          <a:bodyPr lIns="720000"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376012" cy="982800"/>
          </a:xfrm>
        </p:spPr>
        <p:txBody>
          <a:bodyPr lIns="720000"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48777" name="TextBox 9"/>
          <p:cNvSpPr txBox="1"/>
          <p:nvPr/>
        </p:nvSpPr>
        <p:spPr>
          <a:xfrm>
            <a:off x="647732" y="1545712"/>
            <a:ext cx="84689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lang="ru" altLang="en-US" sz="2000" b="1" dirty="0"/>
              <a:t>Государственные</a:t>
            </a:r>
            <a:r>
              <a:rPr lang="en-US" altLang="ru" sz="2000" b="1" dirty="0"/>
              <a:t> </a:t>
            </a:r>
            <a:r>
              <a:rPr lang="ru" altLang="ru" sz="2000" b="1" dirty="0"/>
              <a:t>и</a:t>
            </a:r>
            <a:r>
              <a:rPr lang="en-US" altLang="ru" sz="2000" b="1" dirty="0"/>
              <a:t> </a:t>
            </a:r>
            <a:r>
              <a:rPr lang="ru" altLang="ru" sz="2000" b="1" dirty="0"/>
              <a:t>частные</a:t>
            </a:r>
            <a:r>
              <a:rPr lang="en-US" altLang="ru" sz="2000" b="1" dirty="0"/>
              <a:t> </a:t>
            </a:r>
            <a:r>
              <a:rPr lang="ru" altLang="ru" sz="2000" b="1" dirty="0"/>
              <a:t>школы</a:t>
            </a:r>
            <a:r>
              <a:rPr lang="en-US" altLang="ru" sz="2000" dirty="0"/>
              <a:t>, </a:t>
            </a:r>
            <a:r>
              <a:rPr lang="ru" altLang="ru" sz="2000" dirty="0"/>
              <a:t>в</a:t>
            </a:r>
            <a:r>
              <a:rPr lang="en-US" altLang="ru" sz="2000" dirty="0"/>
              <a:t> </a:t>
            </a:r>
            <a:r>
              <a:rPr lang="ru" altLang="ru" sz="2000" dirty="0"/>
              <a:t>которых</a:t>
            </a:r>
            <a:r>
              <a:rPr lang="en-US" altLang="ru" sz="2000" dirty="0"/>
              <a:t> </a:t>
            </a:r>
            <a:r>
              <a:rPr lang="ru" altLang="ru" sz="2000" dirty="0"/>
              <a:t>изучется</a:t>
            </a:r>
            <a:r>
              <a:rPr lang="en-US" altLang="ru" sz="2000" dirty="0"/>
              <a:t> </a:t>
            </a:r>
            <a:r>
              <a:rPr lang="ru" altLang="ru" sz="2000" dirty="0"/>
              <a:t>немецкий</a:t>
            </a:r>
            <a:r>
              <a:rPr lang="en-US" altLang="ru" sz="2000" dirty="0"/>
              <a:t> </a:t>
            </a:r>
            <a:r>
              <a:rPr lang="ru" altLang="ru" sz="2000" dirty="0"/>
              <a:t>язык</a:t>
            </a:r>
            <a:endParaRPr lang="zh-CN" altLang="en-US" sz="2000" dirty="0"/>
          </a:p>
          <a:p>
            <a:pPr marL="285750" indent="-285750">
              <a:buFont typeface="Wingdings" charset="2"/>
              <a:buChar char="l"/>
            </a:pPr>
            <a:r>
              <a:rPr lang="ru" sz="2000" b="1" dirty="0"/>
              <a:t>С</a:t>
            </a:r>
            <a:r>
              <a:rPr sz="2000" b="1" dirty="0" err="1"/>
              <a:t>туденты</a:t>
            </a:r>
            <a:r>
              <a:rPr sz="2000" b="1" dirty="0"/>
              <a:t> </a:t>
            </a:r>
            <a:r>
              <a:rPr sz="2000" dirty="0" err="1"/>
              <a:t>первых</a:t>
            </a:r>
            <a:r>
              <a:rPr sz="2000" dirty="0"/>
              <a:t> </a:t>
            </a:r>
            <a:r>
              <a:rPr sz="2000" dirty="0" err="1"/>
              <a:t>курсов</a:t>
            </a:r>
            <a:r>
              <a:rPr sz="2000" dirty="0"/>
              <a:t>, </a:t>
            </a:r>
            <a:r>
              <a:rPr sz="2000" dirty="0" err="1"/>
              <a:t>изучающие</a:t>
            </a:r>
            <a:r>
              <a:rPr sz="2000" dirty="0"/>
              <a:t> </a:t>
            </a:r>
            <a:r>
              <a:rPr sz="2000" dirty="0" err="1"/>
              <a:t>лингвистику</a:t>
            </a:r>
            <a:r>
              <a:rPr sz="2000" dirty="0"/>
              <a:t>/</a:t>
            </a:r>
            <a:r>
              <a:rPr sz="2000" dirty="0" err="1"/>
              <a:t>филологию</a:t>
            </a:r>
            <a:r>
              <a:rPr sz="2000" dirty="0"/>
              <a:t> с </a:t>
            </a:r>
            <a:r>
              <a:rPr sz="2000" dirty="0" err="1"/>
              <a:t>основным</a:t>
            </a:r>
            <a:r>
              <a:rPr sz="2000" dirty="0"/>
              <a:t> </a:t>
            </a:r>
            <a:r>
              <a:rPr sz="2000" dirty="0" err="1"/>
              <a:t>немецким</a:t>
            </a:r>
            <a:r>
              <a:rPr sz="2000" dirty="0"/>
              <a:t> </a:t>
            </a:r>
            <a:r>
              <a:rPr sz="2000" dirty="0" err="1"/>
              <a:t>языком</a:t>
            </a:r>
            <a:r>
              <a:rPr sz="2000" dirty="0"/>
              <a:t> </a:t>
            </a:r>
            <a:endParaRPr lang="zh-CN" altLang="en-US" sz="2000" dirty="0"/>
          </a:p>
          <a:p>
            <a:pPr marL="285750" indent="-285750">
              <a:buFont typeface="Wingdings" charset="2"/>
              <a:buChar char="l"/>
            </a:pPr>
            <a:r>
              <a:rPr lang="ru" sz="2000" b="1" dirty="0"/>
              <a:t>У</a:t>
            </a:r>
            <a:r>
              <a:rPr sz="2000" b="1" dirty="0" err="1"/>
              <a:t>ченики</a:t>
            </a:r>
            <a:r>
              <a:rPr sz="2000" b="1" dirty="0"/>
              <a:t> </a:t>
            </a:r>
            <a:r>
              <a:rPr lang="ru" sz="2000" b="1" dirty="0"/>
              <a:t>средних</a:t>
            </a:r>
            <a:r>
              <a:rPr lang="en-US" altLang="ru" sz="2000" b="1" dirty="0"/>
              <a:t> </a:t>
            </a:r>
            <a:r>
              <a:rPr lang="ru" altLang="ru" sz="2000" b="1" dirty="0"/>
              <a:t>и</a:t>
            </a:r>
            <a:r>
              <a:rPr lang="en-US" altLang="ru" sz="2000" b="1" dirty="0"/>
              <a:t> </a:t>
            </a:r>
            <a:r>
              <a:rPr sz="2000" b="1" dirty="0" err="1"/>
              <a:t>старших</a:t>
            </a:r>
            <a:r>
              <a:rPr sz="2000" b="1" dirty="0"/>
              <a:t> </a:t>
            </a:r>
            <a:r>
              <a:rPr sz="2000" b="1" dirty="0" err="1"/>
              <a:t>классов</a:t>
            </a:r>
            <a:r>
              <a:rPr sz="2000" dirty="0"/>
              <a:t>, </a:t>
            </a:r>
            <a:r>
              <a:rPr sz="2000" dirty="0" err="1"/>
              <a:t>которые</a:t>
            </a:r>
            <a:r>
              <a:rPr sz="2000" dirty="0"/>
              <a:t> </a:t>
            </a:r>
            <a:r>
              <a:rPr sz="2000" dirty="0" err="1"/>
              <a:t>только</a:t>
            </a:r>
            <a:r>
              <a:rPr sz="2000" dirty="0"/>
              <a:t> </a:t>
            </a:r>
            <a:r>
              <a:rPr sz="2000" dirty="0" err="1"/>
              <a:t>начали</a:t>
            </a:r>
            <a:r>
              <a:rPr sz="2000" dirty="0"/>
              <a:t> </a:t>
            </a:r>
            <a:r>
              <a:rPr sz="2000" dirty="0" err="1"/>
              <a:t>изучать</a:t>
            </a:r>
            <a:r>
              <a:rPr sz="2000" dirty="0"/>
              <a:t> </a:t>
            </a:r>
            <a:r>
              <a:rPr sz="2000" dirty="0" err="1"/>
              <a:t>немецкий</a:t>
            </a:r>
            <a:r>
              <a:rPr sz="2000" dirty="0"/>
              <a:t> </a:t>
            </a:r>
            <a:r>
              <a:rPr sz="2000" dirty="0" err="1"/>
              <a:t>язык</a:t>
            </a:r>
            <a:r>
              <a:rPr sz="2000" dirty="0"/>
              <a:t>/ </a:t>
            </a:r>
            <a:r>
              <a:rPr sz="2000" dirty="0" err="1"/>
              <a:t>которые</a:t>
            </a:r>
            <a:r>
              <a:rPr sz="2000" dirty="0"/>
              <a:t> </a:t>
            </a:r>
            <a:r>
              <a:rPr sz="2000" dirty="0" err="1"/>
              <a:t>готовятся</a:t>
            </a:r>
            <a:r>
              <a:rPr sz="2000" dirty="0"/>
              <a:t> к ОГЭ и ЕГЭ с </a:t>
            </a:r>
            <a:r>
              <a:rPr sz="2000" dirty="0" err="1"/>
              <a:t>нуля</a:t>
            </a:r>
            <a:r>
              <a:rPr sz="2000" dirty="0"/>
              <a:t> </a:t>
            </a:r>
            <a:endParaRPr lang="zh-CN" altLang="en-US" sz="2000" dirty="0"/>
          </a:p>
          <a:p>
            <a:pPr marL="285750" indent="-285750">
              <a:buFont typeface="Wingdings" charset="2"/>
              <a:buChar char="l"/>
            </a:pPr>
            <a:r>
              <a:rPr sz="2000" b="1" dirty="0" err="1"/>
              <a:t>Важно</a:t>
            </a:r>
            <a:r>
              <a:rPr sz="2000" b="1" dirty="0"/>
              <a:t>! </a:t>
            </a:r>
            <a:r>
              <a:rPr sz="2000" dirty="0" err="1"/>
              <a:t>Наш</a:t>
            </a:r>
            <a:r>
              <a:rPr sz="2000" dirty="0"/>
              <a:t> </a:t>
            </a:r>
            <a:r>
              <a:rPr sz="2000" dirty="0" err="1"/>
              <a:t>пользователь</a:t>
            </a:r>
            <a:r>
              <a:rPr sz="2000" dirty="0"/>
              <a:t> </a:t>
            </a:r>
            <a:r>
              <a:rPr sz="2000" dirty="0" err="1"/>
              <a:t>имеет</a:t>
            </a:r>
            <a:r>
              <a:rPr sz="2000" dirty="0"/>
              <a:t> </a:t>
            </a:r>
            <a:r>
              <a:rPr sz="2000" dirty="0" err="1"/>
              <a:t>начальный</a:t>
            </a:r>
            <a:r>
              <a:rPr sz="2000" dirty="0"/>
              <a:t> (А1) </a:t>
            </a:r>
            <a:r>
              <a:rPr sz="2000" dirty="0" err="1"/>
              <a:t>уровень</a:t>
            </a:r>
            <a:r>
              <a:rPr sz="2000" dirty="0"/>
              <a:t> </a:t>
            </a:r>
            <a:r>
              <a:rPr sz="2000" dirty="0" err="1"/>
              <a:t>немецкого</a:t>
            </a:r>
            <a:r>
              <a:rPr sz="2000" dirty="0"/>
              <a:t> </a:t>
            </a:r>
            <a:r>
              <a:rPr sz="2000" dirty="0" err="1"/>
              <a:t>языка</a:t>
            </a:r>
            <a:r>
              <a:rPr sz="2000" dirty="0"/>
              <a:t>, </a:t>
            </a:r>
            <a:r>
              <a:rPr sz="2000" dirty="0" err="1"/>
              <a:t>так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стикеры</a:t>
            </a:r>
            <a:r>
              <a:rPr sz="2000" dirty="0"/>
              <a:t> </a:t>
            </a:r>
            <a:r>
              <a:rPr sz="2000" dirty="0" err="1"/>
              <a:t>включают</a:t>
            </a:r>
            <a:r>
              <a:rPr sz="2000" dirty="0"/>
              <a:t> в </a:t>
            </a:r>
            <a:r>
              <a:rPr sz="2000" dirty="0" err="1"/>
              <a:t>себя</a:t>
            </a:r>
            <a:r>
              <a:rPr sz="2000" dirty="0"/>
              <a:t> 30 </a:t>
            </a:r>
            <a:r>
              <a:rPr sz="2000" dirty="0" err="1"/>
              <a:t>базовых</a:t>
            </a:r>
            <a:r>
              <a:rPr sz="2000" dirty="0"/>
              <a:t> </a:t>
            </a:r>
            <a:r>
              <a:rPr sz="2000" dirty="0" err="1"/>
              <a:t>фраз</a:t>
            </a:r>
            <a:r>
              <a:rPr sz="2000" dirty="0"/>
              <a:t>, </a:t>
            </a:r>
            <a:r>
              <a:rPr sz="2000" dirty="0" err="1"/>
              <a:t>необходимых</a:t>
            </a:r>
            <a:r>
              <a:rPr sz="2000" dirty="0"/>
              <a:t> </a:t>
            </a:r>
            <a:r>
              <a:rPr sz="2000" dirty="0" err="1"/>
              <a:t>для</a:t>
            </a:r>
            <a:r>
              <a:rPr sz="2000" dirty="0"/>
              <a:t> </a:t>
            </a:r>
            <a:r>
              <a:rPr sz="2000" dirty="0" err="1"/>
              <a:t>общения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97750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" sz="4000" dirty="0">
                <a:solidFill>
                  <a:schemeClr val="dk1"/>
                </a:solidFill>
                <a:latin typeface="+mj-lt"/>
              </a:rPr>
              <a:t>Потенциальный</a:t>
            </a:r>
            <a:r>
              <a:rPr lang="en-US" altLang="ru" sz="4000" dirty="0">
                <a:solidFill>
                  <a:schemeClr val="dk1"/>
                </a:solidFill>
                <a:latin typeface="+mj-lt"/>
              </a:rPr>
              <a:t> </a:t>
            </a:r>
            <a:r>
              <a:rPr lang="ru" altLang="ru" sz="4000" dirty="0">
                <a:solidFill>
                  <a:schemeClr val="dk1"/>
                </a:solidFill>
                <a:latin typeface="+mj-lt"/>
              </a:rPr>
              <a:t>объем</a:t>
            </a:r>
            <a:r>
              <a:rPr lang="en-US" altLang="ru" sz="4000" dirty="0">
                <a:solidFill>
                  <a:schemeClr val="dk1"/>
                </a:solidFill>
                <a:latin typeface="+mj-lt"/>
              </a:rPr>
              <a:t> </a:t>
            </a:r>
            <a:r>
              <a:rPr lang="ru" altLang="ru" sz="4000" dirty="0">
                <a:solidFill>
                  <a:schemeClr val="dk1"/>
                </a:solidFill>
                <a:latin typeface="+mj-lt"/>
              </a:rPr>
              <a:t>рынка</a:t>
            </a:r>
            <a:endParaRPr lang="ru-RU" sz="4000" dirty="0">
              <a:latin typeface="+mj-lt"/>
            </a:endParaRPr>
          </a:p>
        </p:txBody>
      </p:sp>
      <p:sp>
        <p:nvSpPr>
          <p:cNvPr id="1048770" name="TextBox 9"/>
          <p:cNvSpPr txBox="1"/>
          <p:nvPr/>
        </p:nvSpPr>
        <p:spPr>
          <a:xfrm>
            <a:off x="159692" y="928208"/>
            <a:ext cx="9646773" cy="4358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en-US" sz="1400" b="1" dirty="0"/>
              <a:t>География проекта:</a:t>
            </a:r>
            <a:r>
              <a:rPr lang="zh-CN" altLang="en-US" sz="1400" dirty="0"/>
              <a:t> по всей России</a:t>
            </a:r>
          </a:p>
          <a:p>
            <a:pPr marL="0" indent="0">
              <a:buNone/>
            </a:pPr>
            <a:r>
              <a:rPr lang="zh-CN" altLang="en-US" sz="1400" b="1" dirty="0"/>
              <a:t>Тип нашего рынка: </a:t>
            </a:r>
            <a:r>
              <a:rPr lang="zh-CN" altLang="en-US" sz="1400" dirty="0"/>
              <a:t>B2C</a:t>
            </a:r>
          </a:p>
          <a:p>
            <a:pPr marL="0" indent="0">
              <a:buNone/>
            </a:pPr>
            <a:r>
              <a:rPr lang="zh-CN" altLang="en-US" sz="1400" b="1" dirty="0"/>
              <a:t>Целевая аудитория: </a:t>
            </a:r>
            <a:r>
              <a:rPr lang="zh-CN" altLang="en-US" sz="1400" dirty="0"/>
              <a:t>ст</a:t>
            </a:r>
            <a:r>
              <a:rPr lang="ru" altLang="en-US" sz="1400" dirty="0"/>
              <a:t>у</a:t>
            </a:r>
            <a:r>
              <a:rPr lang="zh-CN" altLang="en-US" sz="1400" dirty="0"/>
              <a:t>денты первых курсов, которые изучают лингвистику/зарубежную филологию; ученики средних и старших классов, которые только начали изучать немецкий язык</a:t>
            </a:r>
          </a:p>
          <a:p>
            <a:pPr marL="0" indent="0">
              <a:buNone/>
            </a:pPr>
            <a:r>
              <a:rPr lang="zh-CN" altLang="en-US" sz="1400" b="1" dirty="0"/>
              <a:t>Объем потенциального рынка:</a:t>
            </a:r>
          </a:p>
          <a:p>
            <a:pPr marL="0" indent="0">
              <a:buNone/>
            </a:pPr>
            <a:r>
              <a:rPr lang="zh-CN" altLang="en-US" sz="1400" i="1" dirty="0"/>
              <a:t>1) Сколько студентов в России каждый год начинают учить немецкий язык с нуля:</a:t>
            </a:r>
          </a:p>
          <a:p>
            <a:pPr marL="0" indent="0">
              <a:buNone/>
            </a:pPr>
            <a:r>
              <a:rPr lang="zh-CN" altLang="en-US" sz="1400" dirty="0"/>
              <a:t>в России около 230 вузов, в которых изучают немецкий язык. В каждом из университетов направлений, связанных с немецким языком по меньшей мере 10. В каждой группе минимум 10 человек. Тогда, по самым минимальным подсчетам, каждый год появляется около 23000 новых пользователей.</a:t>
            </a:r>
          </a:p>
          <a:p>
            <a:pPr marL="0" indent="0">
              <a:buNone/>
            </a:pPr>
            <a:r>
              <a:rPr lang="zh-CN" altLang="en-US" sz="1400" i="1" dirty="0"/>
              <a:t>2) Сколько учеников в школах России начинают учить немецкий каждый год:</a:t>
            </a:r>
          </a:p>
          <a:p>
            <a:pPr marL="0" indent="0">
              <a:buNone/>
            </a:pPr>
            <a:r>
              <a:rPr lang="zh-CN" altLang="en-US" sz="1400" dirty="0"/>
              <a:t>По данным NEWS.ru в России сейчас изучают немецкий язык около 1,38млн. Среди них есть та часть учеников, которая изучает немецкий с нуля. Представим, что в каждой школе в среднем изучение немецкого длится 5 лет (так как есть школы, где немецкий преподаётся 11 лет, а есть такие, где немецкий изучается 2-3 года). Тогда, мы имеем около 276000 новых пользователей каждый год.</a:t>
            </a:r>
          </a:p>
          <a:p>
            <a:pPr marL="0" indent="0">
              <a:buNone/>
            </a:pPr>
            <a:r>
              <a:rPr lang="zh-CN" altLang="en-US" sz="1400" i="1" dirty="0"/>
              <a:t>3)Сколько пользователей Телеграм изучают немецкий:</a:t>
            </a:r>
          </a:p>
          <a:p>
            <a:pPr marL="0" indent="0">
              <a:buNone/>
            </a:pPr>
            <a:r>
              <a:rPr lang="zh-CN" altLang="en-US" sz="1400" dirty="0"/>
              <a:t>https://www.de-online.ru/telegram - на этом сайте приведены данные по этому вопросу. Всего мы имеем около 229000 человек, которые изучают немецкий. По меньшей мере, 70000 из них наши потенциальные пользователи.</a:t>
            </a:r>
          </a:p>
          <a:p>
            <a:pPr marL="0" indent="0">
              <a:buNone/>
            </a:pPr>
            <a:r>
              <a:rPr lang="zh-CN" altLang="en-US" sz="1400" b="1" dirty="0"/>
              <a:t>Итого</a:t>
            </a:r>
            <a:r>
              <a:rPr lang="zh-CN" altLang="en-US" sz="1400" dirty="0"/>
              <a:t>, мы имеем около 10% от 369000 потенциальных пользователей, что составляет 36900 человек. </a:t>
            </a:r>
          </a:p>
          <a:p>
            <a:pPr marL="0" indent="0">
              <a:buNone/>
            </a:pPr>
            <a:r>
              <a:rPr lang="zh-CN" altLang="en-US" sz="1400" dirty="0"/>
              <a:t>Платную подписку оформит по крайней мере 20% пользователей, что составляет 7380 человек. Следовательно, доход каждый месяц будет составлять около 7380*100=</a:t>
            </a:r>
            <a:r>
              <a:rPr lang="zh-CN" altLang="en-US" sz="1400" b="1" dirty="0"/>
              <a:t>73800 рублей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11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4194305" name="Схема 2"/>
          <p:cNvGraphicFramePr>
            <a:graphicFrameLocks/>
          </p:cNvGraphicFramePr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48612" name="TextBox 5"/>
          <p:cNvSpPr txBox="1"/>
          <p:nvPr/>
        </p:nvSpPr>
        <p:spPr>
          <a:xfrm>
            <a:off x="4517410" y="1214651"/>
            <a:ext cx="5311617" cy="41867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PAM - на немецком в России говорят около 2млн человек</a:t>
            </a:r>
          </a:p>
          <a:p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Допустим, что все эти люди пользуются </a:t>
            </a:r>
            <a:r>
              <a:rPr lang="ru-RU" sz="1300" i="1" dirty="0" err="1" smtClean="0">
                <a:solidFill>
                  <a:schemeClr val="bg1">
                    <a:lumMod val="50000"/>
                  </a:schemeClr>
                </a:solidFill>
              </a:rPr>
              <a:t>инфопродуктами</a:t>
            </a:r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 для изучения немецкого. Пусть стоимость одного курса будет составлять 1000 рублей. Тогда PAM - 200 000 000</a:t>
            </a:r>
          </a:p>
          <a:p>
            <a:endParaRPr lang="ru-RU" sz="13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TAM - люди, изучающие немецкий онлайн, в основном школьного возраста, также в эту категорию входят студенты. Тогда онлайн немецкий изучают около 1,5млн человек. При стоимости одного курса 1000 рублей, TAM составляет 150 000 000</a:t>
            </a:r>
          </a:p>
          <a:p>
            <a:endParaRPr lang="ru-RU" sz="13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SAM - пользователи, которые учат немецкий, используя </a:t>
            </a:r>
            <a:r>
              <a:rPr lang="ru-RU" sz="1300" i="1" dirty="0" err="1">
                <a:solidFill>
                  <a:schemeClr val="bg1">
                    <a:lumMod val="50000"/>
                  </a:schemeClr>
                </a:solidFill>
              </a:rPr>
              <a:t>Телеграм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. Таких пользователей около 200 000. Таким образом, беря во внимание ту же цену за обучение (1000руб.), SAM равен 200 000 000</a:t>
            </a:r>
          </a:p>
          <a:p>
            <a:endParaRPr lang="ru-RU" sz="13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SOM - реально </a:t>
            </a:r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достижимое 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количество пользователей в рамках </a:t>
            </a:r>
            <a:r>
              <a:rPr lang="ru-RU" sz="1300" i="1" dirty="0" err="1">
                <a:solidFill>
                  <a:schemeClr val="bg1">
                    <a:lumMod val="50000"/>
                  </a:schemeClr>
                </a:solidFill>
              </a:rPr>
              <a:t>телеграм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-канала о </a:t>
            </a:r>
            <a:r>
              <a:rPr lang="ru-RU" sz="1300" i="1" dirty="0" err="1">
                <a:solidFill>
                  <a:schemeClr val="bg1">
                    <a:lumMod val="50000"/>
                  </a:schemeClr>
                </a:solidFill>
              </a:rPr>
              <a:t>стикерах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 и немецком может достигать в среднем </a:t>
            </a:r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1000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. Тогда SOM при стоимости разового </a:t>
            </a:r>
            <a:r>
              <a:rPr lang="ru-RU" sz="1300" i="1" dirty="0" err="1">
                <a:solidFill>
                  <a:schemeClr val="bg1">
                    <a:lumMod val="50000"/>
                  </a:schemeClr>
                </a:solidFill>
              </a:rPr>
              <a:t>доната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 1000 рублей </a:t>
            </a:r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1 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000 000, а при ежемесячной подписке в 100 рублей - </a:t>
            </a:r>
            <a:r>
              <a:rPr lang="ru-RU" sz="1300" i="1" dirty="0" smtClean="0">
                <a:solidFill>
                  <a:schemeClr val="bg1">
                    <a:lumMod val="50000"/>
                  </a:schemeClr>
                </a:solidFill>
              </a:rPr>
              <a:t>100 </a:t>
            </a:r>
            <a:r>
              <a:rPr lang="ru-RU" sz="1300" i="1" dirty="0">
                <a:solidFill>
                  <a:schemeClr val="bg1">
                    <a:lumMod val="50000"/>
                  </a:schemeClr>
                </a:solidFill>
              </a:rPr>
              <a:t>000 в месяц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14" name="Заголовок 1"/>
          <p:cNvSpPr txBox="1">
            <a:spLocks noGrp="1"/>
          </p:cNvSpPr>
          <p:nvPr>
            <p:ph type="title"/>
          </p:nvPr>
        </p:nvSpPr>
        <p:spPr>
          <a:xfrm>
            <a:off x="334035" y="42770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4194306" name="Схе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661877"/>
              </p:ext>
            </p:extLst>
          </p:nvPr>
        </p:nvGraphicFramePr>
        <p:xfrm>
          <a:off x="505764" y="1285754"/>
          <a:ext cx="9248112" cy="4384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19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4194307" name="Таблица 5"/>
          <p:cNvGraphicFramePr>
            <a:graphicFrameLocks noGrp="1"/>
          </p:cNvGraphicFramePr>
          <p:nvPr/>
        </p:nvGraphicFramePr>
        <p:xfrm>
          <a:off x="0" y="931307"/>
          <a:ext cx="10083148" cy="4721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6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73083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43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438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20" name="TextBox 5"/>
          <p:cNvSpPr txBox="1"/>
          <p:nvPr/>
        </p:nvSpPr>
        <p:spPr>
          <a:xfrm>
            <a:off x="8098283" y="1149693"/>
            <a:ext cx="1871960" cy="96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Многопрофильные платформы</a:t>
            </a:r>
          </a:p>
        </p:txBody>
      </p:sp>
      <p:sp>
        <p:nvSpPr>
          <p:cNvPr id="1048621" name="TextBox 7"/>
          <p:cNvSpPr txBox="1"/>
          <p:nvPr/>
        </p:nvSpPr>
        <p:spPr>
          <a:xfrm>
            <a:off x="4068203" y="1232592"/>
            <a:ext cx="19442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Уникальность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оригинальность</a:t>
            </a: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Эмоциональное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выражение</a:t>
            </a: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Коммуникация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сообщество</a:t>
            </a: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Актуальность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сезонность</a:t>
            </a: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Удобство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применимость</a:t>
            </a: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sp>
        <p:nvSpPr>
          <p:cNvPr id="1048622" name="TextBox 8"/>
          <p:cNvSpPr txBox="1"/>
          <p:nvPr/>
        </p:nvSpPr>
        <p:spPr>
          <a:xfrm>
            <a:off x="6119371" y="3140749"/>
            <a:ext cx="183814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400" dirty="0"/>
          </a:p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(продажи через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интернет)</a:t>
            </a:r>
            <a:endParaRPr lang="zh-CN" altLang="en-US" sz="14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8623" name="TextBox 9"/>
          <p:cNvSpPr txBox="1"/>
          <p:nvPr/>
        </p:nvSpPr>
        <p:spPr>
          <a:xfrm>
            <a:off x="6119371" y="1382542"/>
            <a:ext cx="19789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" sz="1400" i="1" dirty="0">
                <a:solidFill>
                  <a:schemeClr val="bg1">
                    <a:lumMod val="50000"/>
                  </a:schemeClr>
                </a:solidFill>
              </a:rPr>
              <a:t>Обратная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связь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поддержка</a:t>
            </a:r>
            <a:endParaRPr lang="zh-CN" altLang="en-US" sz="1400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Качество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продукции</a:t>
            </a:r>
            <a:endParaRPr lang="zh-CN" altLang="en-US" sz="1400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Стремление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к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улучшению</a:t>
            </a:r>
            <a:endParaRPr lang="zh-CN" altLang="en-US" sz="1400" dirty="0"/>
          </a:p>
        </p:txBody>
      </p:sp>
      <p:sp>
        <p:nvSpPr>
          <p:cNvPr id="1048624" name="TextBox 10"/>
          <p:cNvSpPr txBox="1"/>
          <p:nvPr/>
        </p:nvSpPr>
        <p:spPr>
          <a:xfrm>
            <a:off x="5129821" y="4416542"/>
            <a:ext cx="4696567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донаты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на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Boosty.to</a:t>
            </a:r>
            <a:r>
              <a:rPr lang="en-US" altLang="ru" sz="140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ru-RU" altLang="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altLang="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altLang="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zh-CN" altLang="en-US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телеграм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канал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с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платной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подпиской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zh-CN" altLang="en-US" dirty="0"/>
          </a:p>
        </p:txBody>
      </p:sp>
      <p:sp>
        <p:nvSpPr>
          <p:cNvPr id="1048625" name="TextBox 11"/>
          <p:cNvSpPr txBox="1"/>
          <p:nvPr/>
        </p:nvSpPr>
        <p:spPr>
          <a:xfrm>
            <a:off x="2089292" y="3292227"/>
            <a:ext cx="1978912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" sz="1400" i="1" dirty="0">
                <a:solidFill>
                  <a:schemeClr val="bg1">
                    <a:lumMod val="50000"/>
                  </a:schemeClr>
                </a:solidFill>
              </a:rPr>
              <a:t>Графические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редакторы</a:t>
            </a:r>
            <a:endParaRPr lang="zh-CN" altLang="en-US" sz="1400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Социальные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сети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" altLang="ru" sz="1400" i="1" dirty="0" smtClean="0">
                <a:solidFill>
                  <a:schemeClr val="bg1">
                    <a:lumMod val="50000"/>
                  </a:schemeClr>
                </a:solidFill>
              </a:rPr>
              <a:t>мессенджеры</a:t>
            </a:r>
            <a:endParaRPr lang="zh-CN" altLang="en-US" sz="14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8626" name="TextBox 12"/>
          <p:cNvSpPr txBox="1"/>
          <p:nvPr/>
        </p:nvSpPr>
        <p:spPr>
          <a:xfrm>
            <a:off x="2075802" y="1432309"/>
            <a:ext cx="186856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" altLang="zh-CN" sz="1400" i="1" dirty="0" smtClean="0">
                <a:solidFill>
                  <a:schemeClr val="bg1">
                    <a:lumMod val="50000"/>
                  </a:schemeClr>
                </a:solidFill>
              </a:rPr>
              <a:t>Образование</a:t>
            </a:r>
            <a:endParaRPr lang="zh-CN" altLang="en-US" sz="1400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творчество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1048627" name="TextBox 13"/>
          <p:cNvSpPr txBox="1"/>
          <p:nvPr/>
        </p:nvSpPr>
        <p:spPr>
          <a:xfrm>
            <a:off x="0" y="1232592"/>
            <a:ext cx="2075802" cy="1907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sz="1400" i="1" dirty="0">
                <a:solidFill>
                  <a:schemeClr val="bg1">
                    <a:lumMod val="50000"/>
                  </a:schemeClr>
                </a:solidFill>
              </a:rPr>
              <a:t>Члены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команды</a:t>
            </a:r>
            <a:endParaRPr lang="zh-CN" altLang="en-US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Государственные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частные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ш</a:t>
            </a:r>
            <a:r>
              <a:rPr lang="ru" altLang="en-US" sz="1400" i="1" dirty="0">
                <a:solidFill>
                  <a:schemeClr val="bg1">
                    <a:lumMod val="50000"/>
                  </a:schemeClr>
                </a:solidFill>
              </a:rPr>
              <a:t>колы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в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которых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изучают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немецкий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язык</a:t>
            </a:r>
            <a:endParaRPr lang="zh-CN" altLang="en-US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sp>
        <p:nvSpPr>
          <p:cNvPr id="1048628" name="TextBox 14"/>
          <p:cNvSpPr txBox="1"/>
          <p:nvPr/>
        </p:nvSpPr>
        <p:spPr>
          <a:xfrm>
            <a:off x="95534" y="4526557"/>
            <a:ext cx="4781273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  <a:r>
              <a:rPr lang="en-US" altLang="ru" sz="1400" b="1" i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ru-RU" altLang="ru" sz="14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Зарплата дизайнеру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стикеров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, непредвиденные расходы</a:t>
            </a:r>
          </a:p>
          <a:p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</a:rPr>
              <a:t>Переменные 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  <a:r>
              <a:rPr lang="en-US" altLang="ru" sz="1400" b="1" i="1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ru" altLang="ru" sz="1400" i="1" dirty="0" smtClean="0">
                <a:solidFill>
                  <a:schemeClr val="bg1">
                    <a:lumMod val="50000"/>
                  </a:schemeClr>
                </a:solidFill>
              </a:rPr>
              <a:t>маркетинг</a:t>
            </a:r>
            <a:r>
              <a:rPr lang="en-US" altLang="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en-US" altLang="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" altLang="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реклама, техника</a:t>
            </a:r>
            <a:endParaRPr lang="zh-CN" altLang="en-US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Прямоугольник 248"/>
          <p:cNvSpPr/>
          <p:nvPr/>
        </p:nvSpPr>
        <p:spPr>
          <a:xfrm>
            <a:off x="362060" y="1337482"/>
            <a:ext cx="9212774" cy="42163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 fontScale="92500" lnSpcReduction="10000"/>
          </a:bodyPr>
          <a:lstStyle/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Взять </a:t>
            </a:r>
            <a:r>
              <a:rPr lang="ru-RU" sz="2000" b="0" strike="noStrike" spc="-1" dirty="0">
                <a:latin typeface="Arial"/>
              </a:rPr>
              <a:t>за основу стикера изображение, созданное нейросетью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Решить</a:t>
            </a:r>
            <a:r>
              <a:rPr lang="ru-RU" sz="2000" b="0" strike="noStrike" spc="-1" dirty="0">
                <a:latin typeface="Arial"/>
              </a:rPr>
              <a:t>, какую эмоцию и фразу будет отражать стикер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Нарисовать </a:t>
            </a:r>
            <a:r>
              <a:rPr lang="ru-RU" sz="2000" b="0" strike="noStrike" spc="-1" dirty="0">
                <a:latin typeface="Arial"/>
              </a:rPr>
              <a:t>стикер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Создать </a:t>
            </a:r>
            <a:r>
              <a:rPr lang="ru-RU" sz="2000" b="0" strike="noStrike" spc="-1" dirty="0">
                <a:latin typeface="Arial"/>
              </a:rPr>
              <a:t>стикерпак, загрузив его в Telegram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Создать </a:t>
            </a:r>
            <a:r>
              <a:rPr lang="ru-RU" sz="2000" b="0" strike="noStrike" spc="-1" dirty="0">
                <a:latin typeface="Arial"/>
              </a:rPr>
              <a:t>телеграм-канал с платной подпиской и страницу автора на Boosty.to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Разместить </a:t>
            </a:r>
            <a:r>
              <a:rPr lang="ru-RU" sz="2000" b="0" strike="noStrike" spc="-1" dirty="0">
                <a:latin typeface="Arial"/>
              </a:rPr>
              <a:t>рекламу в соцсетях, рассказать о стикерах в нескольких школах Ижевска, в которых изучают немецкий язык</a:t>
            </a:r>
          </a:p>
          <a:p>
            <a:pPr marL="451260" indent="-342900" algn="l">
              <a:lnSpc>
                <a:spcPct val="100000"/>
              </a:lnSpc>
              <a:spcBef>
                <a:spcPts val="1414"/>
              </a:spcBef>
              <a:buFont typeface="Arial" panose="020B0604020202020204" pitchFamily="34" charset="0"/>
              <a:buChar char="•"/>
            </a:pPr>
            <a:r>
              <a:rPr lang="ru-RU" sz="2000" b="0" strike="noStrike" spc="-1" dirty="0" smtClean="0">
                <a:latin typeface="Arial"/>
              </a:rPr>
              <a:t>Потенциальный </a:t>
            </a:r>
            <a:r>
              <a:rPr lang="ru-RU" sz="2000" b="0" strike="noStrike" spc="-1" dirty="0">
                <a:latin typeface="Arial"/>
              </a:rPr>
              <a:t>пользователь заинтересовывается рекламой и делает выбор: просто добавить стикерпак, сделать пожертвование на Boosty.to или оформление платной подписки на телеграм-канал с дополнительными материалами для изучения немецкого </a:t>
            </a:r>
            <a:r>
              <a:rPr lang="ru-RU" sz="2000" b="0" strike="noStrike" spc="-1" dirty="0" smtClean="0">
                <a:latin typeface="Arial"/>
              </a:rPr>
              <a:t>языка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048630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1048632" name="TextBox 1048631"/>
          <p:cNvSpPr txBox="1"/>
          <p:nvPr/>
        </p:nvSpPr>
        <p:spPr>
          <a:xfrm>
            <a:off x="1436369" y="1756470"/>
            <a:ext cx="7493548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Создать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с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помощью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нейросети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Problembo.com</a:t>
            </a:r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набор </a:t>
            </a:r>
            <a:r>
              <a:rPr lang="ru-RU" sz="2400" i="0" dirty="0" err="1">
                <a:solidFill>
                  <a:srgbClr val="000000"/>
                </a:solidFill>
                <a:ea typeface="Times New Roman"/>
                <a:cs typeface="Times New Roman"/>
              </a:rPr>
              <a:t>стикеров</a:t>
            </a:r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(</a:t>
            </a:r>
            <a:r>
              <a:rPr lang="ru-RU" sz="2400" i="0" dirty="0" err="1">
                <a:solidFill>
                  <a:srgbClr val="000000"/>
                </a:solidFill>
                <a:ea typeface="Times New Roman"/>
                <a:cs typeface="Times New Roman"/>
              </a:rPr>
              <a:t>стикерпак</a:t>
            </a:r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)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,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состоящий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из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30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стикеров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,</a:t>
            </a:r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для облегченного запоминания слов и фраз на немецком языке в мессенджер</a:t>
            </a:r>
            <a:r>
              <a:rPr lang="en-US" sz="2400" i="0" dirty="0">
                <a:solidFill>
                  <a:srgbClr val="000000"/>
                </a:solidFill>
                <a:ea typeface="Times New Roman"/>
                <a:cs typeface="Times New Roman"/>
              </a:rPr>
              <a:t>е Telegram</a:t>
            </a:r>
            <a:r>
              <a:rPr lang="ru-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к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1 </a:t>
            </a:r>
            <a:r>
              <a:rPr lang="ru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сентября</a:t>
            </a:r>
            <a:r>
              <a:rPr lang="en-US" altLang="ru" sz="2400" i="0" dirty="0">
                <a:solidFill>
                  <a:srgbClr val="000000"/>
                </a:solidFill>
                <a:ea typeface="Times New Roman"/>
                <a:cs typeface="Times New Roman"/>
              </a:rPr>
              <a:t> 2023 </a:t>
            </a:r>
            <a:r>
              <a:rPr lang="ru" altLang="ru" sz="2400" i="0" dirty="0" smtClean="0">
                <a:solidFill>
                  <a:srgbClr val="000000"/>
                </a:solidFill>
                <a:ea typeface="Times New Roman"/>
                <a:cs typeface="Times New Roman"/>
              </a:rPr>
              <a:t>года</a:t>
            </a:r>
            <a:r>
              <a:rPr lang="ru-RU" altLang="ru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, набрать 1000 подписчиков в </a:t>
            </a:r>
            <a:r>
              <a:rPr lang="ru-RU" altLang="ru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телеграм</a:t>
            </a:r>
            <a:r>
              <a:rPr lang="ru-RU" altLang="ru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-канале с платной подпиской к 15 ноября 2023 года.</a:t>
            </a:r>
            <a:endParaRPr lang="ru-RU" sz="2400" i="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3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419430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640021"/>
              </p:ext>
            </p:extLst>
          </p:nvPr>
        </p:nvGraphicFramePr>
        <p:xfrm>
          <a:off x="430372" y="929522"/>
          <a:ext cx="9139875" cy="459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14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Статья затрат</a:t>
                      </a:r>
                    </a:p>
                  </a:txBody>
                  <a:tcPr marL="94082" marR="94082" marT="35283" marB="35283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Сумма, руб.</a:t>
                      </a:r>
                    </a:p>
                  </a:txBody>
                  <a:tcPr marL="94082" marR="94082" marT="35283" marB="35283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Источник</a:t>
                      </a:r>
                    </a:p>
                  </a:txBody>
                  <a:tcPr marL="94082" marR="94082" marT="35283" marB="35283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572">
                <a:tc>
                  <a:txBody>
                    <a:bodyPr/>
                    <a:lstStyle/>
                    <a:p>
                      <a:r>
                        <a:rPr lang="ru" sz="2200" dirty="0"/>
                        <a:t>Графический</a:t>
                      </a:r>
                      <a:r>
                        <a:rPr lang="en-US" altLang="ru" sz="2200" dirty="0"/>
                        <a:t> </a:t>
                      </a:r>
                      <a:r>
                        <a:rPr lang="ru" altLang="ru" sz="2200" dirty="0"/>
                        <a:t>планшет</a:t>
                      </a:r>
                      <a:endParaRPr lang="ru-RU" sz="2200" dirty="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2</a:t>
                      </a:r>
                      <a:r>
                        <a:rPr lang="en-US" altLang="ru" sz="2200" dirty="0"/>
                        <a:t>7990</a:t>
                      </a:r>
                      <a:endParaRPr lang="zh-CN" altLang="en-US" sz="160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altLang="en-US" sz="2200" dirty="0"/>
                        <a:t>Собственные</a:t>
                      </a:r>
                      <a:r>
                        <a:rPr lang="en-US" altLang="ru" sz="2200" dirty="0"/>
                        <a:t> </a:t>
                      </a:r>
                      <a:r>
                        <a:rPr lang="ru" altLang="ru" sz="2200" dirty="0"/>
                        <a:t>средства</a:t>
                      </a:r>
                      <a:endParaRPr lang="zh-CN" altLang="en-US" sz="1600" dirty="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732">
                <a:tc>
                  <a:txBody>
                    <a:bodyPr/>
                    <a:lstStyle/>
                    <a:p>
                      <a:r>
                        <a:rPr lang="ru" sz="2200" dirty="0"/>
                        <a:t>Стилус</a:t>
                      </a:r>
                      <a:endParaRPr lang="zh-CN" altLang="en-US" sz="16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" sz="2200" dirty="0" smtClean="0"/>
                        <a:t>37</a:t>
                      </a:r>
                      <a:r>
                        <a:rPr lang="ru-RU" altLang="ru" sz="2200" dirty="0" smtClean="0"/>
                        <a:t>8</a:t>
                      </a:r>
                      <a:r>
                        <a:rPr lang="en-US" altLang="ru" sz="2200" dirty="0" smtClean="0"/>
                        <a:t>0</a:t>
                      </a:r>
                      <a:endParaRPr lang="zh-CN" altLang="en-US" sz="16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Собственные средства</a:t>
                      </a:r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164">
                <a:tc>
                  <a:txBody>
                    <a:bodyPr/>
                    <a:lstStyle/>
                    <a:p>
                      <a:r>
                        <a:rPr lang="ru-RU" altLang="zh-CN" sz="2200" dirty="0" smtClean="0"/>
                        <a:t>ЗП дизайнеру</a:t>
                      </a:r>
                      <a:endParaRPr lang="zh-CN" altLang="en-US" sz="22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zh-CN" sz="2300" dirty="0" smtClean="0"/>
                        <a:t>28000(7000*4)</a:t>
                      </a:r>
                      <a:endParaRPr lang="zh-CN" altLang="en-US" sz="23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/>
                        <a:t>Собственные средства</a:t>
                      </a:r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732">
                <a:tc>
                  <a:txBody>
                    <a:bodyPr/>
                    <a:lstStyle/>
                    <a:p>
                      <a:r>
                        <a:rPr lang="ru-RU" altLang="zh-CN" sz="2200" dirty="0" smtClean="0"/>
                        <a:t>Непредвиденные расходы</a:t>
                      </a:r>
                      <a:endParaRPr lang="zh-CN" altLang="en-US" sz="22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zh-CN" sz="2300" dirty="0" smtClean="0"/>
                        <a:t>4000(1000*4)</a:t>
                      </a:r>
                      <a:endParaRPr lang="zh-CN" altLang="en-US" sz="23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/>
                        <a:t>Собственные средства</a:t>
                      </a:r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732">
                <a:tc>
                  <a:txBody>
                    <a:bodyPr/>
                    <a:lstStyle/>
                    <a:p>
                      <a:r>
                        <a:rPr lang="ru" sz="2200" dirty="0"/>
                        <a:t>Рекламный</a:t>
                      </a:r>
                      <a:r>
                        <a:rPr lang="en-US" altLang="ru" sz="2200" dirty="0"/>
                        <a:t> </a:t>
                      </a:r>
                      <a:r>
                        <a:rPr lang="ru" altLang="ru" sz="2200" dirty="0"/>
                        <a:t>бюджет</a:t>
                      </a:r>
                      <a:r>
                        <a:rPr lang="en-US" altLang="ru" sz="2200" dirty="0"/>
                        <a:t> </a:t>
                      </a:r>
                      <a:endParaRPr lang="zh-CN" altLang="en-US" sz="1600" dirty="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" sz="2200" dirty="0"/>
                        <a:t>10000</a:t>
                      </a:r>
                      <a:endParaRPr lang="ru-RU" sz="2200" dirty="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2200" dirty="0"/>
                        <a:t>Собственные</a:t>
                      </a:r>
                      <a:r>
                        <a:rPr lang="en-US" altLang="ru" sz="2200" dirty="0"/>
                        <a:t> </a:t>
                      </a:r>
                      <a:r>
                        <a:rPr lang="ru" altLang="ru" sz="2200" dirty="0"/>
                        <a:t>средства</a:t>
                      </a:r>
                      <a:endParaRPr lang="ru-RU" sz="2200" dirty="0"/>
                    </a:p>
                  </a:txBody>
                  <a:tcPr marL="94082" marR="94082" marT="35283" marB="35283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149">
                <a:tc>
                  <a:txBody>
                    <a:bodyPr/>
                    <a:lstStyle/>
                    <a:p>
                      <a:r>
                        <a:rPr lang="ru-RU" sz="2200" dirty="0"/>
                        <a:t>ИТОГО</a:t>
                      </a:r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73770</a:t>
                      </a:r>
                      <a:endParaRPr lang="ru-RU" sz="22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dirty="0"/>
                    </a:p>
                  </a:txBody>
                  <a:tcPr marL="94082" marR="94082" marT="35283" marB="35283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36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1048637" name="Содержимое 2"/>
          <p:cNvSpPr txBox="1"/>
          <p:nvPr/>
        </p:nvSpPr>
        <p:spPr>
          <a:xfrm>
            <a:off x="595191" y="1732823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85000" lnSpcReduction="2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</a:t>
            </a:r>
            <a:r>
              <a:rPr lang="en-US" altLang="ru" sz="3200" dirty="0" smtClean="0">
                <a:ea typeface="MS Gothic" pitchFamily="49" charset="-128"/>
              </a:rPr>
              <a:t>: </a:t>
            </a:r>
            <a:r>
              <a:rPr lang="ru" altLang="ru" sz="3200" b="1" dirty="0" smtClean="0">
                <a:ea typeface="MS Gothic" pitchFamily="49" charset="-128"/>
              </a:rPr>
              <a:t>самозанятые</a:t>
            </a:r>
            <a:endParaRPr lang="zh-CN" altLang="en-US" b="1" dirty="0"/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</a:t>
            </a:r>
            <a:r>
              <a:rPr lang="en-US" altLang="ru" sz="3200" dirty="0">
                <a:ea typeface="MS Gothic" pitchFamily="49" charset="-128"/>
              </a:rPr>
              <a:t>: </a:t>
            </a:r>
            <a:r>
              <a:rPr lang="ru" altLang="ru" sz="3200" dirty="0">
                <a:ea typeface="MS Gothic" pitchFamily="49" charset="-128"/>
              </a:rPr>
              <a:t>н</a:t>
            </a:r>
            <a:r>
              <a:rPr lang="en-US" altLang="ru" sz="3200" dirty="0">
                <a:ea typeface="MS Gothic" pitchFamily="49" charset="-128"/>
              </a:rPr>
              <a:t>алог на профессиональный доход (НПД) </a:t>
            </a:r>
            <a:r>
              <a:rPr lang="ru-RU" altLang="ru" sz="3200" dirty="0" smtClean="0">
                <a:ea typeface="MS Gothic" pitchFamily="49" charset="-128"/>
              </a:rPr>
              <a:t>– 4% с доходов, полученных от физических лиц, и 6% с юридических лиц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4194309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77617"/>
              </p:ext>
            </p:extLst>
          </p:nvPr>
        </p:nvGraphicFramePr>
        <p:xfrm>
          <a:off x="750631" y="949748"/>
          <a:ext cx="8297834" cy="4597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48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4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76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11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82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037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037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17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0281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526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0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dirty="0"/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520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73800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590400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39770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8000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143770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3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300">
                <a:tc>
                  <a:txBody>
                    <a:bodyPr/>
                    <a:lstStyle/>
                    <a:p>
                      <a:pPr marL="0" indent="0" algn="ctr" fontAlgn="t">
                        <a:buFont typeface="+mj-lt"/>
                        <a:buNone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ЗП</a:t>
                      </a:r>
                      <a:r>
                        <a:rPr lang="ru-RU" sz="10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дизайнеру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300">
                <a:tc>
                  <a:txBody>
                    <a:bodyPr/>
                    <a:lstStyle/>
                    <a:p>
                      <a:pPr marL="0" indent="0" algn="ctr" fontAlgn="t">
                        <a:buFont typeface="+mj-lt"/>
                        <a:buNone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Непредвиденные расходы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31770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111770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Техника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31770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37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-39770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63800 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446630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3828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30624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37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-39770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-8000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-8000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-8000</a:t>
                      </a: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59972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416006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520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3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73770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73770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33" marR="1933" marT="193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40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1048641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4194310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342431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590400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143770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416006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73770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178719"/>
            <a:ext cx="9513620" cy="44918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1048644" name="Содержимое 2"/>
          <p:cNvSpPr txBox="1"/>
          <p:nvPr/>
        </p:nvSpPr>
        <p:spPr>
          <a:xfrm>
            <a:off x="409180" y="4040974"/>
            <a:ext cx="3792773" cy="178139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800" b="1" dirty="0"/>
              <a:t>И</a:t>
            </a:r>
            <a:r>
              <a:rPr lang="ru" sz="1800" b="1" dirty="0"/>
              <a:t>льяна</a:t>
            </a:r>
            <a:r>
              <a:rPr lang="en-US" altLang="ru" sz="1800" b="1" dirty="0"/>
              <a:t> </a:t>
            </a:r>
            <a:r>
              <a:rPr lang="ru" altLang="ru" sz="1800" b="1" dirty="0"/>
              <a:t>Арасланова</a:t>
            </a:r>
            <a:r>
              <a:rPr lang="ru-RU" sz="1800" b="1" dirty="0"/>
              <a:t> </a:t>
            </a:r>
            <a:r>
              <a:rPr lang="en-US" altLang="ru" sz="1800" b="1" dirty="0"/>
              <a:t>+79225232315</a:t>
            </a:r>
            <a:r>
              <a:rPr lang="ru-RU" sz="1800" b="1" dirty="0"/>
              <a:t> </a:t>
            </a:r>
            <a:endParaRPr lang="zh-CN" altLang="en-US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/>
              <a:t>pailyline95@gmail.com</a:t>
            </a:r>
            <a:r>
              <a:rPr lang="ru-RU" sz="1800" b="1" dirty="0"/>
              <a:t>, </a:t>
            </a:r>
            <a:endParaRPr lang="zh-CN" altLang="en-US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 err="1"/>
              <a:t>Telegram - @tormentuosus</a:t>
            </a:r>
            <a:endParaRPr lang="ru-RU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 err="1"/>
              <a:t>VK - @pailyline</a:t>
            </a:r>
            <a:endParaRPr lang="ru-RU" sz="18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endParaRPr lang="ru-RU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8645" name="Содержимое 2"/>
          <p:cNvSpPr txBox="1"/>
          <p:nvPr/>
        </p:nvSpPr>
        <p:spPr>
          <a:xfrm>
            <a:off x="5857460" y="4040976"/>
            <a:ext cx="364922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" sz="1800" b="1" dirty="0"/>
              <a:t>Анна</a:t>
            </a:r>
            <a:r>
              <a:rPr lang="en-US" altLang="ru" sz="1800" b="1" dirty="0"/>
              <a:t> </a:t>
            </a:r>
            <a:r>
              <a:rPr lang="ru" altLang="ru" sz="1800" b="1" dirty="0"/>
              <a:t>Гребенюк</a:t>
            </a:r>
            <a:r>
              <a:rPr lang="ru-RU" sz="1800" b="1" dirty="0"/>
              <a:t>, </a:t>
            </a:r>
            <a:endParaRPr lang="zh-CN" altLang="en-US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/>
              <a:t>+79641839915</a:t>
            </a:r>
            <a:r>
              <a:rPr lang="ru-RU" sz="1800" b="1" dirty="0"/>
              <a:t> </a:t>
            </a:r>
            <a:endParaRPr lang="zh-CN" altLang="en-US" sz="1800" dirty="0"/>
          </a:p>
          <a:p>
            <a:pPr algn="ctr">
              <a:lnSpc>
                <a:spcPct val="110000"/>
              </a:lnSpc>
            </a:pPr>
            <a:r>
              <a:rPr lang="ru-RU" sz="1800" b="1" dirty="0"/>
              <a:t> </a:t>
            </a:r>
            <a:r>
              <a:rPr lang="en-US" altLang="ru" sz="1800" b="1" dirty="0"/>
              <a:t>grebeniukak@gmail.com</a:t>
            </a:r>
            <a:endParaRPr lang="zh-CN" altLang="en-US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 err="1"/>
              <a:t>Telegram - @vvoooopl</a:t>
            </a:r>
            <a:endParaRPr lang="ru-RU" sz="1800" dirty="0"/>
          </a:p>
          <a:p>
            <a:pPr algn="ctr">
              <a:lnSpc>
                <a:spcPct val="110000"/>
              </a:lnSpc>
            </a:pPr>
            <a:r>
              <a:rPr lang="en-US" altLang="ru" sz="1800" b="1" dirty="0" err="1"/>
              <a:t>VK - @uuwuuwu</a:t>
            </a:r>
            <a:endParaRPr lang="ru-RU" sz="18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sz="1800" dirty="0">
              <a:cs typeface="+mn-cs"/>
            </a:endParaRPr>
          </a:p>
        </p:txBody>
      </p:sp>
      <p:pic>
        <p:nvPicPr>
          <p:cNvPr id="2097162" name="Рисунок 2097161"/>
          <p:cNvPicPr>
            <a:picLocks/>
          </p:cNvPicPr>
          <p:nvPr/>
        </p:nvPicPr>
        <p:blipFill>
          <a:blip r:embed="rId3"/>
          <a:srcRect t="6019" r="44" b="6019"/>
          <a:stretch>
            <a:fillRect/>
          </a:stretch>
        </p:blipFill>
        <p:spPr>
          <a:xfrm>
            <a:off x="6219625" y="1116082"/>
            <a:ext cx="2924893" cy="2924893"/>
          </a:xfrm>
          <a:prstGeom prst="ellipse">
            <a:avLst/>
          </a:prstGeom>
        </p:spPr>
      </p:pic>
      <p:pic>
        <p:nvPicPr>
          <p:cNvPr id="2097163" name="Рисунок 2097162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8967" y="1166650"/>
            <a:ext cx="2874323" cy="2874324"/>
          </a:xfrm>
          <a:prstGeom prst="ellipse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3055</TotalTime>
  <Words>2609</Words>
  <Application>Microsoft Office PowerPoint</Application>
  <PresentationFormat>Произвольный</PresentationFormat>
  <Paragraphs>418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MS Gothic</vt:lpstr>
      <vt:lpstr>Arial</vt:lpstr>
      <vt:lpstr>Calibri</vt:lpstr>
      <vt:lpstr>DejaVu Sans</vt:lpstr>
      <vt:lpstr>Noto Sans Symbols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</vt:lpstr>
      <vt:lpstr>Целевая аудитория проекта</vt:lpstr>
      <vt:lpstr>Потенциальный объем рынка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DBY-W09</dc:creator>
  <cp:lastModifiedBy>Александра</cp:lastModifiedBy>
  <cp:revision>28</cp:revision>
  <dcterms:created xsi:type="dcterms:W3CDTF">2023-05-22T18:59:46Z</dcterms:created>
  <dcterms:modified xsi:type="dcterms:W3CDTF">2023-07-20T04:02:01Z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f554065c5896418096eed622b7170542</vt:lpwstr>
  </property>
</Properties>
</file>