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20"/>
  </p:notesMasterIdLst>
  <p:sldIdLst>
    <p:sldId id="257" r:id="rId4"/>
    <p:sldId id="261" r:id="rId5"/>
    <p:sldId id="258" r:id="rId6"/>
    <p:sldId id="260" r:id="rId7"/>
    <p:sldId id="259" r:id="rId8"/>
    <p:sldId id="266" r:id="rId9"/>
    <p:sldId id="268" r:id="rId10"/>
    <p:sldId id="273" r:id="rId11"/>
    <p:sldId id="263" r:id="rId12"/>
    <p:sldId id="265" r:id="rId13"/>
    <p:sldId id="264" r:id="rId14"/>
    <p:sldId id="267" r:id="rId15"/>
    <p:sldId id="272" r:id="rId16"/>
    <p:sldId id="271" r:id="rId17"/>
    <p:sldId id="269" r:id="rId18"/>
    <p:sldId id="270" r:id="rId19"/>
  </p:sldIdLst>
  <p:sldSz cx="18288000" cy="10287000"/>
  <p:notesSz cx="18288000" cy="10287000"/>
  <p:embeddedFontLst>
    <p:embeddedFont>
      <p:font typeface="Montserrat Black" charset="-52"/>
      <p:bold r:id="rId21"/>
      <p:boldItalic r:id="rId22"/>
    </p:embeddedFont>
    <p:embeddedFont>
      <p:font typeface="Montserrat ExtraBold" charset="-52"/>
      <p:bold r:id="rId23"/>
      <p:boldItalic r:id="rId24"/>
    </p:embeddedFont>
    <p:embeddedFont>
      <p:font typeface="Montserrat SemiBold" charset="-52"/>
      <p:regular r:id="rId25"/>
      <p:bold r:id="rId26"/>
      <p:italic r:id="rId27"/>
      <p:boldItalic r:id="rId28"/>
    </p:embeddedFon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Montserrat Light" charset="-52"/>
      <p:regular r:id="rId33"/>
      <p:bold r:id="rId34"/>
      <p:italic r:id="rId35"/>
      <p:boldItalic r:id="rId36"/>
    </p:embeddedFont>
    <p:embeddedFont>
      <p:font typeface="Arial Black" pitchFamily="34" charset="0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glnbs4Nx2bTb/3RkyMmNXGlRrQ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88139" autoAdjust="0"/>
  </p:normalViewPr>
  <p:slideViewPr>
    <p:cSldViewPr snapToGrid="0">
      <p:cViewPr varScale="1">
        <p:scale>
          <a:sx n="56" d="100"/>
          <a:sy n="56" d="100"/>
        </p:scale>
        <p:origin x="-90" y="-76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customschemas.google.com/relationships/presentationmetadata" Target="meta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1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импорта по видам смол в 2017 г. в натуральном выражении, %</c:v>
                </c:pt>
              </c:strCache>
            </c:strRef>
          </c:tx>
          <c:dPt>
            <c:idx val="0"/>
            <c:explosion val="13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61-4A5C-AC53-A239675F3316}"/>
              </c:ext>
            </c:extLst>
          </c:dPt>
          <c:dLbls>
            <c:dLbl>
              <c:idx val="0"/>
              <c:layout>
                <c:manualLayout>
                  <c:x val="-0.13439327629631223"/>
                  <c:y val="7.5462626910133501E-2"/>
                </c:manualLayout>
              </c:layout>
              <c:tx>
                <c:rich>
                  <a:bodyPr/>
                  <a:lstStyle/>
                  <a:p>
                    <a:pPr>
                      <a:defRPr sz="2800" b="1">
                        <a:solidFill>
                          <a:schemeClr val="tx1"/>
                        </a:solidFill>
                      </a:defRPr>
                    </a:pPr>
                    <a:r>
                      <a:rPr lang="en-US" sz="2800" b="1">
                        <a:solidFill>
                          <a:schemeClr val="tx1"/>
                        </a:solidFill>
                      </a:rPr>
                      <a:t>4</a:t>
                    </a:r>
                    <a:r>
                      <a:rPr lang="en-US" b="1">
                        <a:solidFill>
                          <a:schemeClr val="tx1"/>
                        </a:solidFill>
                      </a:rPr>
                      <a:t>3%</a:t>
                    </a:r>
                  </a:p>
                </c:rich>
              </c:tx>
              <c:spPr/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A61-4A5C-AC53-A239675F331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800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800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</c:dLbl>
            <c:dLbl>
              <c:idx val="3"/>
              <c:layout>
                <c:manualLayout>
                  <c:x val="1.9524563794491821E-2"/>
                  <c:y val="2.62860562337059E-2"/>
                </c:manualLayout>
              </c:layout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8F5-474A-A6B0-CFC7AE0DB7D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141442373201344E-2"/>
                  <c:y val="0.13066736062297921"/>
                </c:manualLayout>
              </c:layout>
              <c:tx>
                <c:rich>
                  <a:bodyPr/>
                  <a:lstStyle/>
                  <a:p>
                    <a:pPr>
                      <a:defRPr sz="2800">
                        <a:solidFill>
                          <a:schemeClr val="bg1"/>
                        </a:solidFill>
                      </a:defRPr>
                    </a:pPr>
                    <a:r>
                      <a:rPr lang="en-US" sz="2800" dirty="0">
                        <a:solidFill>
                          <a:schemeClr val="tx1"/>
                        </a:solidFill>
                      </a:rPr>
                      <a:t>6%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8F5-474A-A6B0-CFC7AE0DB7D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Модифицированные</c:v>
                </c:pt>
                <c:pt idx="1">
                  <c:v>Твердые и полутвердые</c:v>
                </c:pt>
                <c:pt idx="2">
                  <c:v>Жидкие</c:v>
                </c:pt>
                <c:pt idx="3">
                  <c:v>Эпоксиноволачные</c:v>
                </c:pt>
                <c:pt idx="4">
                  <c:v>Прочие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0.43000000000000038</c:v>
                </c:pt>
                <c:pt idx="1">
                  <c:v>0.2</c:v>
                </c:pt>
                <c:pt idx="2">
                  <c:v>0.29000000000000031</c:v>
                </c:pt>
                <c:pt idx="3">
                  <c:v>2.0000000000000035E-2</c:v>
                </c:pt>
                <c:pt idx="4">
                  <c:v>6.0000000000000109E-2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A61-4A5C-AC53-A239675F3316}"/>
            </c:ext>
          </c:extLst>
        </c:ser>
        <c:dLbls>
          <c:showPercent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lnSpc>
                <a:spcPct val="100000"/>
              </a:lnSpc>
              <a:defRPr sz="2000" spc="0"/>
            </a:pPr>
            <a:endParaRPr lang="ru-RU"/>
          </a:p>
        </c:txPr>
      </c:legendEntry>
      <c:layout>
        <c:manualLayout>
          <c:xMode val="edge"/>
          <c:yMode val="edge"/>
          <c:x val="0.53175613527543319"/>
          <c:y val="0.18151680681845009"/>
          <c:w val="0.46824386472456681"/>
          <c:h val="0.57730765650175164"/>
        </c:manualLayout>
      </c:layout>
      <c:txPr>
        <a:bodyPr/>
        <a:lstStyle/>
        <a:p>
          <a:pPr>
            <a:lnSpc>
              <a:spcPct val="100000"/>
            </a:lnSpc>
            <a:defRPr sz="2000" spc="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потребления эпоксидных смол по отраслям в натуральном выражении, %</c:v>
                </c:pt>
              </c:strCache>
            </c:strRef>
          </c:tx>
          <c:spPr>
            <a:ln w="19050">
              <a:noFill/>
              <a:prstDash val="solid"/>
            </a:ln>
          </c:spPr>
          <c:dPt>
            <c:idx val="0"/>
            <c:explosion val="19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65B-46A3-958F-1DA4C416B79E}"/>
              </c:ext>
            </c:extLst>
          </c:dPt>
          <c:dPt>
            <c:idx val="1"/>
            <c:spPr>
              <a:solidFill>
                <a:schemeClr val="accent6">
                  <a:lumMod val="75000"/>
                </a:schemeClr>
              </a:solidFill>
              <a:ln w="19050">
                <a:noFill/>
                <a:prstDash val="solid"/>
              </a:ln>
            </c:spPr>
          </c:dPt>
          <c:dPt>
            <c:idx val="2"/>
            <c:explosion val="29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65B-46A3-958F-1DA4C416B79E}"/>
              </c:ext>
            </c:extLst>
          </c:dPt>
          <c:dPt>
            <c:idx val="3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noFill/>
                <a:prstDash val="solid"/>
              </a:ln>
            </c:spPr>
          </c:dPt>
          <c:dPt>
            <c:idx val="4"/>
            <c:explosion val="29"/>
            <c:spPr>
              <a:solidFill>
                <a:srgbClr val="00B050"/>
              </a:solidFill>
              <a:ln w="1905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65B-46A3-958F-1DA4C416B79E}"/>
              </c:ext>
            </c:extLst>
          </c:dPt>
          <c:dPt>
            <c:idx val="5"/>
            <c:explosion val="25"/>
            <c:spPr>
              <a:solidFill>
                <a:srgbClr val="92D050"/>
              </a:solidFill>
              <a:ln w="1905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65B-46A3-958F-1DA4C416B79E}"/>
              </c:ext>
            </c:extLst>
          </c:dPt>
          <c:dPt>
            <c:idx val="6"/>
            <c:explosion val="40"/>
            <c:extLst xmlns:c16r2="http://schemas.microsoft.com/office/drawing/2015/06/chart">
              <c:ext xmlns:c16="http://schemas.microsoft.com/office/drawing/2014/chart" uri="{C3380CC4-5D6E-409C-BE32-E72D297353CC}">
                <c16:uniqueId val="{00000009-165B-46A3-958F-1DA4C416B79E}"/>
              </c:ext>
            </c:extLst>
          </c:dPt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2400"/>
                      <a:t>1</a:t>
                    </a:r>
                    <a:r>
                      <a:rPr lang="en-US"/>
                      <a:t>5%</a:t>
                    </a:r>
                  </a:p>
                </c:rich>
              </c:tx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1D8-43C8-B039-9141FA4F9FB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3635296058465986E-2"/>
                  <c:y val="0.12839387042154535"/>
                </c:manualLayout>
              </c:layout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65B-46A3-958F-1DA4C416B79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8147224410162142E-2"/>
                  <c:y val="4.4273748421222475E-2"/>
                </c:manualLayout>
              </c:layout>
              <c:tx>
                <c:rich>
                  <a:bodyPr/>
                  <a:lstStyle/>
                  <a:p>
                    <a:r>
                      <a:rPr lang="en-US" sz="2400"/>
                      <a:t>5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65B-46A3-958F-1DA4C416B79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9.0212391220183888E-3"/>
                  <c:y val="4.427374842122256E-3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/>
                      <a:t>2</a:t>
                    </a:r>
                    <a:r>
                      <a:rPr lang="en-US" sz="1600" dirty="0"/>
                      <a:t>%</a:t>
                    </a:r>
                  </a:p>
                </c:rich>
              </c:tx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1D8-43C8-B039-9141FA4F9FB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Лист1!$A$2:$A$9</c:f>
              <c:strCache>
                <c:ptCount val="8"/>
                <c:pt idx="0">
                  <c:v>Строительство</c:v>
                </c:pt>
                <c:pt idx="1">
                  <c:v>ЛКМ</c:v>
                </c:pt>
                <c:pt idx="2">
                  <c:v>Машиностроение</c:v>
                </c:pt>
                <c:pt idx="3">
                  <c:v>Автомобилестроение</c:v>
                </c:pt>
                <c:pt idx="4">
                  <c:v>Оборонная пром-сть</c:v>
                </c:pt>
                <c:pt idx="5">
                  <c:v>Авиа-, ракетостроение</c:v>
                </c:pt>
                <c:pt idx="6">
                  <c:v>Высокоточное производство</c:v>
                </c:pt>
                <c:pt idx="7">
                  <c:v>Другие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0.24000000000000021</c:v>
                </c:pt>
                <c:pt idx="1">
                  <c:v>0.24000000000000021</c:v>
                </c:pt>
                <c:pt idx="2">
                  <c:v>0.12000000000000002</c:v>
                </c:pt>
                <c:pt idx="3">
                  <c:v>0.15000000000000024</c:v>
                </c:pt>
                <c:pt idx="4">
                  <c:v>0.1</c:v>
                </c:pt>
                <c:pt idx="5">
                  <c:v>8.0000000000000043E-2</c:v>
                </c:pt>
                <c:pt idx="6">
                  <c:v>0.05</c:v>
                </c:pt>
                <c:pt idx="7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65B-46A3-958F-1DA4C416B79E}"/>
            </c:ext>
          </c:extLst>
        </c:ser>
        <c:dLbls>
          <c:showPercent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 spc="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 spc="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2000" spc="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2000" spc="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2000" spc="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54928440629831321"/>
          <c:y val="2.5509073587130983E-2"/>
          <c:w val="0.44936008864881782"/>
          <c:h val="0.96550202312920608"/>
        </c:manualLayout>
      </c:layout>
      <c:txPr>
        <a:bodyPr/>
        <a:lstStyle/>
        <a:p>
          <a:pPr>
            <a:defRPr sz="2000" spc="0">
              <a:solidFill>
                <a:schemeClr val="accent1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1"/>
  <c:chart>
    <c:title>
      <c:tx>
        <c:rich>
          <a:bodyPr/>
          <a:lstStyle/>
          <a:p>
            <a:pPr>
              <a:defRPr sz="2800">
                <a:solidFill>
                  <a:schemeClr val="tx1"/>
                </a:solidFill>
              </a:defRPr>
            </a:pPr>
            <a:r>
              <a:rPr lang="ru-RU" sz="2800" dirty="0">
                <a:solidFill>
                  <a:schemeClr val="tx1"/>
                </a:solidFill>
              </a:rPr>
              <a:t>2020 год </a:t>
            </a:r>
          </a:p>
        </c:rich>
      </c:tx>
      <c:layout>
        <c:manualLayout>
          <c:xMode val="edge"/>
          <c:yMode val="edge"/>
          <c:x val="0.67873914985239669"/>
          <c:y val="6.5959308931291413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dPt>
            <c:idx val="6"/>
            <c:explosion val="24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93-4C0A-A714-1275068CFC50}"/>
              </c:ext>
            </c:extLst>
          </c:dPt>
          <c:dLbls>
            <c:dLbl>
              <c:idx val="0"/>
              <c:layout>
                <c:manualLayout>
                  <c:x val="-9.9688869248646533E-2"/>
                  <c:y val="0.11591419912660221"/>
                </c:manualLayout>
              </c:layout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3FC-4975-837D-73F70D67C6D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0777649950329119E-2"/>
                  <c:y val="-0.15975867941890473"/>
                </c:manualLayout>
              </c:layout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3FC-4975-837D-73F70D67C6D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9.1884385414990985E-2"/>
                  <c:y val="5.8197820381148034E-2"/>
                </c:manualLayout>
              </c:layout>
              <c:showPercent val="1"/>
            </c:dLbl>
            <c:dLbl>
              <c:idx val="6"/>
              <c:layout>
                <c:manualLayout>
                  <c:x val="1.9114415281541307E-2"/>
                  <c:y val="5.595329795732077E-2"/>
                </c:manualLayout>
              </c:layout>
              <c:tx>
                <c:rich>
                  <a:bodyPr/>
                  <a:lstStyle/>
                  <a:p>
                    <a:pPr>
                      <a:defRPr sz="3600" b="1">
                        <a:solidFill>
                          <a:schemeClr val="tx1"/>
                        </a:solidFill>
                      </a:defRPr>
                    </a:pPr>
                    <a:r>
                      <a:rPr lang="en-US" sz="3600" b="1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sz="2400" b="1" dirty="0">
                        <a:solidFill>
                          <a:schemeClr val="tx1"/>
                        </a:solidFill>
                      </a:rPr>
                      <a:t>%</a:t>
                    </a:r>
                    <a:endParaRPr lang="en-US" sz="24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293-4C0A-A714-1275068CFC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3600" b="1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b="1">
                        <a:solidFill>
                          <a:schemeClr val="bg1"/>
                        </a:solidFill>
                      </a:rPr>
                      <a:t>%</a:t>
                    </a:r>
                    <a:endParaRPr lang="en-US"/>
                  </a:p>
                </c:rich>
              </c:tx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293-4C0A-A714-1275068CFC5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Германия</c:v>
                </c:pt>
                <c:pt idx="1">
                  <c:v>Корея</c:v>
                </c:pt>
                <c:pt idx="2">
                  <c:v>Китай</c:v>
                </c:pt>
                <c:pt idx="3">
                  <c:v>Тайвань</c:v>
                </c:pt>
                <c:pt idx="4">
                  <c:v>Италия</c:v>
                </c:pt>
                <c:pt idx="5">
                  <c:v>другие страны</c:v>
                </c:pt>
                <c:pt idx="6">
                  <c:v>РФ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0.28720000000000001</c:v>
                </c:pt>
                <c:pt idx="1">
                  <c:v>0.32160000000000083</c:v>
                </c:pt>
                <c:pt idx="2" formatCode="0.00%">
                  <c:v>7.2900000000000131E-2</c:v>
                </c:pt>
                <c:pt idx="3">
                  <c:v>0.1139000000000001</c:v>
                </c:pt>
                <c:pt idx="4" formatCode="0.00%">
                  <c:v>5.2300000000000124E-2</c:v>
                </c:pt>
                <c:pt idx="5">
                  <c:v>0.1321</c:v>
                </c:pt>
                <c:pt idx="6">
                  <c:v>2.0000000000000042E-2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293-4C0A-A714-1275068CFC50}"/>
            </c:ext>
          </c:extLst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4899229105107781"/>
          <c:y val="0.17855090658333209"/>
          <c:w val="0.31212885609105789"/>
          <c:h val="0.75985036517174487"/>
        </c:manualLayout>
      </c:layout>
      <c:txPr>
        <a:bodyPr/>
        <a:lstStyle/>
        <a:p>
          <a:pPr>
            <a:defRPr sz="28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-RU" dirty="0" smtClean="0"/>
              <a:t>Из 101</a:t>
            </a:r>
            <a:r>
              <a:rPr lang="ru-RU" baseline="0" dirty="0" smtClean="0"/>
              <a:t> млрд. достижимый объем рынка 1 млрд.</a:t>
            </a:r>
            <a:endParaRPr dirty="0"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cd2a69929a_0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cd2a69929a_0_1002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163258" tIns="163258" rIns="163258" bIns="16325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671815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cd2a69929a_0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cd2a69929a_0_1002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163258" tIns="163258" rIns="163258" bIns="16325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671815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cd2a69929a_0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cd2a69929a_0_1002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163258" tIns="163258" rIns="163258" bIns="16325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671815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cd2a69929a_0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cd2a69929a_0_1002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163258" tIns="163258" rIns="163258" bIns="16325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671815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cd2a69929a_0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cd2a69929a_0_1002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163258" tIns="163258" rIns="163258" bIns="16325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1096382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822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669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913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91"/>
            <a:ext cx="15773400" cy="1988345"/>
          </a:xfrm>
          <a:prstGeom prst="rect">
            <a:avLst/>
          </a:prstGeom>
        </p:spPr>
        <p:txBody>
          <a:bodyPr lIns="137160" tIns="68580" rIns="137160" bIns="6858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7"/>
            <a:ext cx="7772400" cy="6527007"/>
          </a:xfrm>
          <a:prstGeom prst="rect">
            <a:avLst/>
          </a:prstGeom>
        </p:spPr>
        <p:txBody>
          <a:bodyPr lIns="137160" tIns="68580" rIns="137160" bIns="6858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37"/>
            <a:ext cx="7772400" cy="6527007"/>
          </a:xfrm>
          <a:prstGeom prst="rect">
            <a:avLst/>
          </a:prstGeom>
        </p:spPr>
        <p:txBody>
          <a:bodyPr lIns="137160" tIns="68580" rIns="137160" bIns="6858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</p:spPr>
        <p:txBody>
          <a:bodyPr lIns="137160" tIns="68580" rIns="137160" bIns="68580"/>
          <a:lstStyle/>
          <a:p>
            <a:fld id="{40C82F91-A835-478A-8DE4-00DDAAA7DCFD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</p:spPr>
        <p:txBody>
          <a:bodyPr lIns="137160" tIns="68580" rIns="137160" bIns="6858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</p:spPr>
        <p:txBody>
          <a:bodyPr lIns="137160" tIns="68580" rIns="137160" bIns="68580"/>
          <a:lstStyle/>
          <a:p>
            <a:fld id="{5612DA94-21A3-49DF-AEF9-F5E391EA32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009500" y="950976"/>
            <a:ext cx="16269000" cy="228600"/>
          </a:xfrm>
          <a:prstGeom prst="rect">
            <a:avLst/>
          </a:prstGeom>
        </p:spPr>
        <p:txBody>
          <a:bodyPr spcFirstLastPara="1" wrap="square" lIns="154371" tIns="154371" rIns="154371" bIns="154371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2" cstate="print">
            <a:lum bright="-100000" contrast="-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6135" y="420756"/>
            <a:ext cx="3271811" cy="54674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34" y="122493"/>
            <a:ext cx="13371966" cy="994170"/>
          </a:xfrm>
          <a:prstGeom prst="rect">
            <a:avLst/>
          </a:prstGeom>
        </p:spPr>
        <p:txBody>
          <a:bodyPr lIns="137160" tIns="68580" rIns="137160" bIns="68580" anchor="ctr" anchorCtr="0">
            <a:normAutofit/>
          </a:bodyPr>
          <a:lstStyle>
            <a:lvl1pPr>
              <a:defRPr sz="2700" b="1">
                <a:solidFill>
                  <a:schemeClr val="accent4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3713294" y="9618728"/>
            <a:ext cx="4114800" cy="547688"/>
          </a:xfrm>
          <a:prstGeom prst="rect">
            <a:avLst/>
          </a:prstGeom>
        </p:spPr>
        <p:txBody>
          <a:bodyPr lIns="137160" tIns="68580" rIns="137160" bIns="68580"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6D621A7A-091E-484F-9A91-FEF6E22852A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3" name="Группа 6"/>
          <p:cNvGrpSpPr/>
          <p:nvPr/>
        </p:nvGrpSpPr>
        <p:grpSpPr>
          <a:xfrm>
            <a:off x="450057" y="1116661"/>
            <a:ext cx="17387888" cy="8"/>
            <a:chOff x="658813" y="800101"/>
            <a:chExt cx="11591925" cy="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1"/>
              <a:ext cx="11591924" cy="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13"/>
          <p:cNvGrpSpPr/>
          <p:nvPr/>
        </p:nvGrpSpPr>
        <p:grpSpPr>
          <a:xfrm>
            <a:off x="1268540" y="9640448"/>
            <a:ext cx="1250919" cy="6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66"/>
          <p:cNvGrpSpPr/>
          <p:nvPr/>
        </p:nvGrpSpPr>
        <p:grpSpPr>
          <a:xfrm>
            <a:off x="16613720" y="9640448"/>
            <a:ext cx="1250919" cy="6"/>
            <a:chOff x="658813" y="800103"/>
            <a:chExt cx="833946" cy="4"/>
          </a:xfrm>
        </p:grpSpPr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31"/>
          <p:cNvGrpSpPr/>
          <p:nvPr/>
        </p:nvGrpSpPr>
        <p:grpSpPr>
          <a:xfrm>
            <a:off x="440142" y="9504371"/>
            <a:ext cx="266813" cy="266813"/>
            <a:chOff x="8326225" y="81662"/>
            <a:chExt cx="334824" cy="334824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5400000" flipV="1"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7030222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4" pos="189">
          <p15:clr>
            <a:srgbClr val="FBAE40"/>
          </p15:clr>
        </p15:guide>
        <p15:guide id="5" pos="7491">
          <p15:clr>
            <a:srgbClr val="FBAE40"/>
          </p15:clr>
        </p15:guide>
        <p15:guide id="6" orient="horz" pos="3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2586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:a16="http://schemas.microsoft.com/office/drawing/2014/main" xmlns="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:a16="http://schemas.microsoft.com/office/drawing/2014/main" xmlns="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:a16="http://schemas.microsoft.com/office/drawing/2014/main" xmlns="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60" r:id="rId3"/>
    <p:sldLayoutId id="2147483661" r:id="rId4"/>
    <p:sldLayoutId id="214748366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:a16="http://schemas.microsoft.com/office/drawing/2014/main" xmlns="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2.jpe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5999017" y="2621973"/>
            <a:ext cx="11886061" cy="209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lvl="0" algn="just"/>
            <a:r>
              <a:rPr lang="ru-RU" sz="4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Разработка эпоксидных связующих для армированных пластиков с улучшенными свойствами</a:t>
            </a:r>
            <a:endParaRPr sz="1000" dirty="0"/>
          </a:p>
        </p:txBody>
      </p:sp>
      <p:sp>
        <p:nvSpPr>
          <p:cNvPr id="63" name="Google Shape;63;p2"/>
          <p:cNvSpPr txBox="1"/>
          <p:nvPr/>
        </p:nvSpPr>
        <p:spPr>
          <a:xfrm>
            <a:off x="8007927" y="4838700"/>
            <a:ext cx="9205653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Полунин Степан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+79104812624, </a:t>
            </a:r>
            <a:r>
              <a:rPr lang="en-US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polunin.s.v@muctr.ru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ФГБОУ  ВО  «РХТУ им. Д.И. Менделеева», Москва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387840" y="1493520"/>
            <a:ext cx="4188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Montserrat Black" charset="-52"/>
              </a:rPr>
              <a:t>«РФ-КОМПАУНД»</a:t>
            </a:r>
            <a:endParaRPr lang="ru-RU" sz="3200" b="1" dirty="0">
              <a:latin typeface="Montserrat Black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ПОТРЕБИТЕЛИ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029710" y="757724"/>
            <a:ext cx="1724112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1690255" y="7351293"/>
            <a:ext cx="6428510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3200" dirty="0" smtClean="0">
                <a:solidFill>
                  <a:srgbClr val="00B050"/>
                </a:solidFill>
                <a:latin typeface="Montserrat SemiBold"/>
                <a:sym typeface="Montserrat SemiBold"/>
              </a:rPr>
              <a:t>Заинтересованные стороны: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 smtClean="0">
                <a:solidFill>
                  <a:srgbClr val="00B050"/>
                </a:solidFill>
                <a:latin typeface="Montserrat SemiBold"/>
                <a:sym typeface="Montserrat SemiBold"/>
              </a:rPr>
              <a:t>ФГУП «ВНИИА»</a:t>
            </a:r>
          </a:p>
          <a:p>
            <a:pPr marL="46990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 smtClean="0">
                <a:solidFill>
                  <a:srgbClr val="00B050"/>
                </a:solidFill>
                <a:latin typeface="Montserrat SemiBold"/>
                <a:sym typeface="Montserrat SemiBold"/>
              </a:rPr>
              <a:t>АО «Композит»</a:t>
            </a:r>
            <a:endParaRPr lang="ru-RU" sz="3200" dirty="0" smtClean="0">
              <a:solidFill>
                <a:srgbClr val="00B050"/>
              </a:solidFill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 smtClean="0">
                <a:solidFill>
                  <a:srgbClr val="00B050"/>
                </a:solidFill>
                <a:latin typeface="Montserrat SemiBold"/>
                <a:sym typeface="Montserrat SemiBold"/>
              </a:rPr>
              <a:t>ПАО «</a:t>
            </a:r>
            <a:r>
              <a:rPr lang="ru-RU" sz="3200" dirty="0" err="1" smtClean="0">
                <a:solidFill>
                  <a:srgbClr val="00B050"/>
                </a:solidFill>
                <a:latin typeface="Montserrat SemiBold"/>
                <a:sym typeface="Montserrat SemiBold"/>
              </a:rPr>
              <a:t>Камаз</a:t>
            </a:r>
            <a:r>
              <a:rPr lang="ru-RU" sz="3200" dirty="0" smtClean="0">
                <a:solidFill>
                  <a:srgbClr val="00B050"/>
                </a:solidFill>
                <a:latin typeface="Montserrat SemiBold"/>
                <a:sym typeface="Montserrat SemiBold"/>
              </a:rPr>
              <a:t>»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3200" dirty="0" smtClean="0">
                <a:solidFill>
                  <a:srgbClr val="00B050"/>
                </a:solidFill>
                <a:latin typeface="Montserrat SemiBold"/>
                <a:sym typeface="Montserrat SemiBold"/>
              </a:rPr>
              <a:t>ПАО «</a:t>
            </a:r>
            <a:r>
              <a:rPr lang="ru-RU" sz="3200" dirty="0" err="1" smtClean="0">
                <a:solidFill>
                  <a:srgbClr val="00B050"/>
                </a:solidFill>
                <a:latin typeface="Montserrat SemiBold"/>
                <a:sym typeface="Montserrat SemiBold"/>
              </a:rPr>
              <a:t>Лукойл</a:t>
            </a:r>
            <a:r>
              <a:rPr lang="ru-RU" sz="3200" dirty="0" smtClean="0">
                <a:solidFill>
                  <a:srgbClr val="00B050"/>
                </a:solidFill>
                <a:latin typeface="Montserrat SemiBold"/>
                <a:sym typeface="Montserrat SemiBold"/>
              </a:rPr>
              <a:t>»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65789483"/>
              </p:ext>
            </p:extLst>
          </p:nvPr>
        </p:nvGraphicFramePr>
        <p:xfrm>
          <a:off x="344747" y="1400924"/>
          <a:ext cx="8771544" cy="465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1655106970"/>
              </p:ext>
            </p:extLst>
          </p:nvPr>
        </p:nvGraphicFramePr>
        <p:xfrm>
          <a:off x="9241386" y="4035033"/>
          <a:ext cx="9046614" cy="4111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87448" y="5951239"/>
            <a:ext cx="3863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Структура импорта по видам смол в 2017 г.</a:t>
            </a: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10436116" y="8430951"/>
            <a:ext cx="5330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Структура потребления эпоксидных смол по отраслям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33099" y="2650306"/>
            <a:ext cx="6124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43%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– модифицированные ЭС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 (43,4 млрд </a:t>
            </a:r>
            <a:r>
              <a:rPr lang="ru-RU" altLang="ru-RU" sz="24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₽)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13" name="Скругленная соединительная линия 12"/>
          <p:cNvCxnSpPr/>
          <p:nvPr/>
        </p:nvCxnSpPr>
        <p:spPr>
          <a:xfrm>
            <a:off x="5181600" y="4876800"/>
            <a:ext cx="4682836" cy="1717964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72195" y="205621"/>
            <a:ext cx="16665878" cy="209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превалирует </a:t>
            </a:r>
            <a:r>
              <a:rPr lang="ru-RU" sz="6000" dirty="0" err="1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импортозависимость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651163" y="3470628"/>
            <a:ext cx="7680606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ctr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44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98  % импортных эпоксидных  связующих</a:t>
            </a:r>
          </a:p>
          <a:p>
            <a:pPr marL="469900" marR="0" lvl="0" indent="-457200" algn="ctr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44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(101 млрд. руб.)</a:t>
            </a:r>
            <a:endParaRPr sz="24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137810404"/>
              </p:ext>
            </p:extLst>
          </p:nvPr>
        </p:nvGraphicFramePr>
        <p:xfrm>
          <a:off x="7661565" y="2189019"/>
          <a:ext cx="10169236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5D940F8-71AD-4F2F-B9A2-4B4A5CB252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6861" y="5590269"/>
            <a:ext cx="4122612" cy="23206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276EF16-F9BE-4339-A1E8-498E851D6C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264" y="6165260"/>
            <a:ext cx="4082529" cy="9421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5446" y="7841673"/>
            <a:ext cx="1517191" cy="15171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406" y="7606794"/>
            <a:ext cx="2732002" cy="15372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" name="Google Shape;83;p15" descr="images (1).jpg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2563093" y="3377769"/>
            <a:ext cx="3315191" cy="3315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5" descr="Без названия (1).jpg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9130146" y="3974520"/>
            <a:ext cx="2295626" cy="246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5;p16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13743709" y="1634836"/>
            <a:ext cx="4100946" cy="250767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026160" y="8571881"/>
            <a:ext cx="8331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Эпоксидные связующие с уникальным составом могут иметь широкий профиль применения в различных отраслях </a:t>
            </a: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oogle Shape;88;p15" descr="смола.jpg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0" y="4045527"/>
            <a:ext cx="2230582" cy="195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4;p15" descr="59f3ef7e33a8732ceb231ae531144110.jpg"/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5959496" y="3685310"/>
            <a:ext cx="2855577" cy="272656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люс 14"/>
          <p:cNvSpPr/>
          <p:nvPr/>
        </p:nvSpPr>
        <p:spPr>
          <a:xfrm>
            <a:off x="8077955" y="4541742"/>
            <a:ext cx="982918" cy="89441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4451735">
            <a:off x="12545518" y="2600543"/>
            <a:ext cx="484632" cy="2343632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93091" y="4376762"/>
            <a:ext cx="3934691" cy="2705100"/>
          </a:xfrm>
          <a:prstGeom prst="rect">
            <a:avLst/>
          </a:prstGeom>
        </p:spPr>
      </p:pic>
      <p:sp>
        <p:nvSpPr>
          <p:cNvPr id="18" name="Стрелка вниз 17"/>
          <p:cNvSpPr/>
          <p:nvPr/>
        </p:nvSpPr>
        <p:spPr>
          <a:xfrm rot="16200000">
            <a:off x="12554087" y="4592813"/>
            <a:ext cx="484632" cy="1798641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741190">
            <a:off x="12405023" y="5844057"/>
            <a:ext cx="484632" cy="253207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65381" y="7359558"/>
            <a:ext cx="3990109" cy="26600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97934" y="6561527"/>
            <a:ext cx="2074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Отвердитель</a:t>
            </a:r>
          </a:p>
        </p:txBody>
      </p:sp>
      <p:sp>
        <p:nvSpPr>
          <p:cNvPr id="22" name="Плюс 21"/>
          <p:cNvSpPr/>
          <p:nvPr/>
        </p:nvSpPr>
        <p:spPr>
          <a:xfrm>
            <a:off x="5126937" y="4597161"/>
            <a:ext cx="982918" cy="89441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люс 22"/>
          <p:cNvSpPr/>
          <p:nvPr/>
        </p:nvSpPr>
        <p:spPr>
          <a:xfrm>
            <a:off x="2259046" y="4624870"/>
            <a:ext cx="982918" cy="89441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80109" y="6312145"/>
            <a:ext cx="1976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Эпоксидная </a:t>
            </a:r>
          </a:p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смола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66805" y="6353709"/>
            <a:ext cx="2178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Модификатор</a:t>
            </a:r>
          </a:p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(термопласт)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62806" y="6603091"/>
            <a:ext cx="20970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Армирующий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наполнитель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50161" y="7183347"/>
            <a:ext cx="3342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Защищено патентом на изобретение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ТЕХНОЛОГИЯ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604503" y="1314059"/>
            <a:ext cx="9509316" cy="883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ctr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Эпоксидное однокомпонентное связующее с улучшенными свойствами</a:t>
            </a:r>
          </a:p>
          <a:p>
            <a:pPr marL="469900" marR="0" lvl="0" indent="-457200" algn="ctr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2800" dirty="0" smtClean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lvl="0" algn="ctr"/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Ключевой особенностью продукта является то, что оно состоит из доступных компонентов даже в виду </a:t>
            </a:r>
            <a:r>
              <a:rPr lang="ru-RU" sz="2800" dirty="0" err="1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санкционных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ограничений</a:t>
            </a: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" name="Рисунок 6" descr="квадратик 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1701" y="2418484"/>
            <a:ext cx="3552219" cy="362471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1" y="2443532"/>
            <a:ext cx="6179127" cy="577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Google Shape;82;p4"/>
          <p:cNvSpPr txBox="1"/>
          <p:nvPr/>
        </p:nvSpPr>
        <p:spPr>
          <a:xfrm>
            <a:off x="9637221" y="6492240"/>
            <a:ext cx="8650779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/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Интеллектуальная  собственность защищена  двумя патентами на изобретение</a:t>
            </a: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Прямоугольник 102"/>
          <p:cNvSpPr/>
          <p:nvPr/>
        </p:nvSpPr>
        <p:spPr>
          <a:xfrm>
            <a:off x="13189272" y="1699938"/>
            <a:ext cx="4400550" cy="85870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13167360" y="5928297"/>
            <a:ext cx="4450080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lIns="137160" tIns="68580" rIns="137160" bIns="68580" rtlCol="0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3200" b="1" i="1" u="sng" dirty="0">
                <a:solidFill>
                  <a:schemeClr val="bg2">
                    <a:lumMod val="10000"/>
                  </a:schemeClr>
                </a:solidFill>
              </a:rPr>
              <a:t>Строительство</a:t>
            </a:r>
            <a:endParaRPr lang="ru-RU" sz="2800" b="1" i="1" u="sng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13202640" y="2089790"/>
            <a:ext cx="4369080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lIns="137160" tIns="68580" rIns="137160" bIns="68580" rtlCol="0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3200" b="1" i="1" u="sng" dirty="0" smtClean="0">
                <a:solidFill>
                  <a:schemeClr val="bg2">
                    <a:lumMod val="10000"/>
                  </a:schemeClr>
                </a:solidFill>
              </a:rPr>
              <a:t>Машиностроение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13167360" y="3954128"/>
            <a:ext cx="4419599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lIns="137160" tIns="68580" rIns="137160" bIns="68580" rtlCol="0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3200" b="1" i="1" u="sng" dirty="0" err="1">
                <a:solidFill>
                  <a:schemeClr val="bg2">
                    <a:lumMod val="10000"/>
                  </a:schemeClr>
                </a:solidFill>
              </a:rPr>
              <a:t>Авионика</a:t>
            </a:r>
            <a:endParaRPr lang="ru-RU" sz="3200" b="1" i="1" u="sng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A5D940F8-71AD-4F2F-B9A2-4B4A5CB25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37280" y="3957492"/>
            <a:ext cx="1172877" cy="6602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1499" y="3514833"/>
            <a:ext cx="1822294" cy="1000274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pPr algn="ctr"/>
            <a:r>
              <a:rPr lang="ru-RU" sz="2800" dirty="0" smtClean="0"/>
              <a:t>Прямые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/>
              <a:t>продажи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9645B3A-CCA7-4509-8EED-A0DBF1DD93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58800" y="3954809"/>
            <a:ext cx="1082040" cy="95420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276EF16-F9BE-4339-A1E8-498E851D6C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54032" y="5016714"/>
            <a:ext cx="2840448" cy="6554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DF5AB33-6699-4E10-9CEB-06605F8B98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63549" y="5945701"/>
            <a:ext cx="999012" cy="5994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57605" y="6207790"/>
            <a:ext cx="2079962" cy="25937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CFFC8A5-6586-43A6-A32D-4378E1BC89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12049" y="6940823"/>
            <a:ext cx="1284311" cy="5877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05532" y="3124199"/>
            <a:ext cx="645747" cy="6457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54688" y="1991207"/>
            <a:ext cx="1678791" cy="944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4635" y="9674641"/>
            <a:ext cx="7339263" cy="507831"/>
          </a:xfrm>
          <a:prstGeom prst="rect">
            <a:avLst/>
          </a:prstGeom>
          <a:noFill/>
        </p:spPr>
        <p:txBody>
          <a:bodyPr wrap="square" lIns="137160" tIns="68580" rIns="137160" bIns="68580" rtlCol="0">
            <a:spAutoFit/>
          </a:bodyPr>
          <a:lstStyle/>
          <a:p>
            <a:r>
              <a:rPr lang="ru-RU" sz="2400" dirty="0"/>
              <a:t>ЭС – эпоксидная смола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08E93BD5-43E0-219F-7545-E769F74D0D15}"/>
              </a:ext>
            </a:extLst>
          </p:cNvPr>
          <p:cNvSpPr txBox="1"/>
          <p:nvPr/>
        </p:nvSpPr>
        <p:spPr>
          <a:xfrm rot="16200000">
            <a:off x="5079227" y="5633132"/>
            <a:ext cx="2623795" cy="784830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Продажи </a:t>
            </a:r>
          </a:p>
          <a:p>
            <a:pPr algn="ctr"/>
            <a:r>
              <a:rPr lang="ru-RU" sz="2100" dirty="0">
                <a:solidFill>
                  <a:schemeClr val="tx1"/>
                </a:solidFill>
              </a:rPr>
              <a:t>готовой продукции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89814" y="2707037"/>
            <a:ext cx="2715166" cy="507831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tx1"/>
                </a:solidFill>
              </a:rPr>
              <a:t>Толлинг-партнер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82880" y="3080617"/>
            <a:ext cx="5440680" cy="4205090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ru-RU" sz="32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ПРОДУКТ </a:t>
            </a:r>
          </a:p>
          <a:p>
            <a:pPr algn="ctr"/>
            <a:endParaRPr lang="ru-RU" sz="32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G</a:t>
            </a:r>
            <a:r>
              <a:rPr lang="en-US" sz="3200" baseline="-25000" dirty="0" err="1" smtClean="0">
                <a:solidFill>
                  <a:schemeClr val="bg1"/>
                </a:solidFill>
                <a:latin typeface="+mj-lt"/>
              </a:rPr>
              <a:t>ir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= 1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,85  кДж/м</a:t>
            </a:r>
            <a:r>
              <a:rPr lang="ru-RU" sz="3200" baseline="30000" dirty="0" smtClean="0">
                <a:solidFill>
                  <a:schemeClr val="bg1"/>
                </a:solidFill>
                <a:latin typeface="+mj-lt"/>
              </a:rPr>
              <a:t>2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;</a:t>
            </a:r>
          </a:p>
          <a:p>
            <a:pPr algn="ctr"/>
            <a:endParaRPr lang="ru-RU" sz="32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Теплостойкость 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&gt;</a:t>
            </a:r>
            <a:r>
              <a:rPr lang="en-GB" sz="3200" dirty="0" smtClean="0">
                <a:solidFill>
                  <a:schemeClr val="bg1"/>
                </a:solidFill>
                <a:latin typeface="+mj-lt"/>
              </a:rPr>
              <a:t>200 </a:t>
            </a:r>
            <a:r>
              <a:rPr lang="ru-RU" sz="3200" baseline="30000" dirty="0" smtClean="0">
                <a:solidFill>
                  <a:schemeClr val="bg1"/>
                </a:solidFill>
                <a:latin typeface="+mj-lt"/>
              </a:rPr>
              <a:t>о</a:t>
            </a:r>
            <a:r>
              <a:rPr lang="en-GB" sz="3200" dirty="0" smtClean="0">
                <a:solidFill>
                  <a:schemeClr val="bg1"/>
                </a:solidFill>
                <a:latin typeface="+mj-lt"/>
              </a:rPr>
              <a:t>C</a:t>
            </a:r>
            <a:endParaRPr lang="ru-RU" sz="32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ru-RU" sz="3200" baseline="300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ru-RU" sz="2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115016" y="3321995"/>
            <a:ext cx="3925707" cy="147915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+mj-lt"/>
              </a:rPr>
              <a:t>Производство промышленных партий модифицированных 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ЭС, сертификация</a:t>
            </a:r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519476" y="8123402"/>
            <a:ext cx="3925707" cy="8784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+mj-lt"/>
              </a:rPr>
              <a:t>Дистрибьюторы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3536227" y="9085775"/>
            <a:ext cx="3925707" cy="73957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ru-RU" sz="3600" dirty="0" err="1">
                <a:solidFill>
                  <a:schemeClr val="bg1"/>
                </a:solidFill>
                <a:latin typeface="+mj-lt"/>
              </a:rPr>
              <a:t>Маркетплейсы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1493520" y="7406579"/>
            <a:ext cx="2859" cy="9297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23338" y="8419244"/>
            <a:ext cx="3236142" cy="103496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ЭС и </a:t>
            </a:r>
            <a:r>
              <a:rPr lang="ru-RU" sz="3200" dirty="0">
                <a:solidFill>
                  <a:schemeClr val="bg1"/>
                </a:solidFill>
              </a:rPr>
              <a:t>др</a:t>
            </a:r>
            <a:r>
              <a:rPr lang="ru-RU" sz="2800" dirty="0">
                <a:solidFill>
                  <a:schemeClr val="bg1"/>
                </a:solidFill>
              </a:rPr>
              <a:t>. компоненты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DFDE0A9-E84C-0E7D-BD26-FDE5516CCB5D}"/>
              </a:ext>
            </a:extLst>
          </p:cNvPr>
          <p:cNvSpPr txBox="1"/>
          <p:nvPr/>
        </p:nvSpPr>
        <p:spPr>
          <a:xfrm rot="16200000">
            <a:off x="5303204" y="3335521"/>
            <a:ext cx="2041906" cy="461665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Производство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206240" y="8381675"/>
            <a:ext cx="3405483" cy="102140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39090" y="8498237"/>
            <a:ext cx="2585324" cy="692497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Партнеры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H="1" flipV="1">
            <a:off x="4450080" y="7330440"/>
            <a:ext cx="441960" cy="89916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11079480" y="4023360"/>
            <a:ext cx="2103120" cy="152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9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БИЗНЕС МОДЕЛЬ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8434" name="AutoShape 2" descr="АО «Институт пластмасс имени Г.С. Петрова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АО «Институт пластмасс имени Г.С. Петрова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АО «Институт пластмасс имени Г.С. Петрова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0" name="Picture 8" descr="Спартакиада «МОСПРОМ» | Участники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29855" y="7391401"/>
            <a:ext cx="2453534" cy="1364298"/>
          </a:xfrm>
          <a:prstGeom prst="rect">
            <a:avLst/>
          </a:prstGeom>
          <a:noFill/>
        </p:spPr>
      </p:pic>
      <p:pic>
        <p:nvPicPr>
          <p:cNvPr id="18442" name="Picture 10" descr="Компания ScienTific продолжает работать удаленно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02879" y="8826341"/>
            <a:ext cx="1900555" cy="12168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53636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ДОРОЖНАЯ КАРТА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07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205230" y="1911096"/>
          <a:ext cx="16000729" cy="7598664"/>
        </p:xfrm>
        <a:graphic>
          <a:graphicData uri="http://schemas.openxmlformats.org/drawingml/2006/table">
            <a:tbl>
              <a:tblPr/>
              <a:tblGrid>
                <a:gridCol w="1219508"/>
                <a:gridCol w="1925711"/>
                <a:gridCol w="1219508"/>
                <a:gridCol w="1131233"/>
                <a:gridCol w="1144310"/>
                <a:gridCol w="1144310"/>
                <a:gridCol w="1052766"/>
                <a:gridCol w="1131233"/>
                <a:gridCol w="1145946"/>
                <a:gridCol w="1145946"/>
                <a:gridCol w="1003724"/>
                <a:gridCol w="912178"/>
                <a:gridCol w="912178"/>
                <a:gridCol w="912178"/>
              </a:tblGrid>
              <a:tr h="690789">
                <a:tc rowSpan="2" gridSpan="2"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Дорожная карта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2024 г.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2025 г.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2026 г.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157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157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TRL  6-9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157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CRL  4-9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38157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IRL  2-9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8157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MRL 5-9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2945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001000" y="0"/>
            <a:ext cx="45720" cy="1028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40280" y="1371600"/>
            <a:ext cx="4528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Результаты акселерации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2085320" y="1310640"/>
            <a:ext cx="1375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Запрос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60773" y="2651760"/>
            <a:ext cx="7162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Выяснили потребности клиента по </a:t>
            </a:r>
            <a:r>
              <a:rPr lang="ru-RU" sz="2400" dirty="0" err="1" smtClean="0"/>
              <a:t>тоннажности</a:t>
            </a:r>
            <a:r>
              <a:rPr lang="ru-RU" sz="2400" dirty="0" smtClean="0"/>
              <a:t> эпоксидных компаундов</a:t>
            </a:r>
            <a:r>
              <a:rPr lang="ru-RU" sz="2400" dirty="0" smtClean="0"/>
              <a:t>;</a:t>
            </a:r>
            <a:r>
              <a:rPr lang="ru-RU" sz="2400" dirty="0" smtClean="0"/>
              <a:t>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Сформировали </a:t>
            </a:r>
            <a:r>
              <a:rPr lang="ru-RU" sz="2400" dirty="0" smtClean="0"/>
              <a:t>стратегию коммерциализации нашей разработки для выхода  продукта на рынок</a:t>
            </a:r>
            <a:r>
              <a:rPr lang="ru-RU" sz="2400" dirty="0" smtClean="0"/>
              <a:t>;</a:t>
            </a:r>
            <a:r>
              <a:rPr lang="ru-RU" sz="2400" dirty="0" smtClean="0"/>
              <a:t>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Направлены  </a:t>
            </a:r>
            <a:r>
              <a:rPr lang="ru-RU" sz="2400" dirty="0" smtClean="0"/>
              <a:t>технико-коммерческие </a:t>
            </a:r>
            <a:r>
              <a:rPr lang="ru-RU" sz="2400" dirty="0" smtClean="0"/>
              <a:t>предложения;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Появился потенциальный покупатель эпоксидных компаундов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8801947" y="2323254"/>
            <a:ext cx="7162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Для дальнейшего развития нам </a:t>
            </a:r>
            <a:r>
              <a:rPr lang="ru-RU" sz="2400" dirty="0" smtClean="0"/>
              <a:t>необходимо:</a:t>
            </a:r>
          </a:p>
          <a:p>
            <a:endParaRPr lang="ru-RU" sz="2400" dirty="0" smtClean="0"/>
          </a:p>
          <a:p>
            <a:r>
              <a:rPr lang="ru-RU" sz="2400" dirty="0" smtClean="0"/>
              <a:t>Сотрудники с компетенциями </a:t>
            </a:r>
            <a:r>
              <a:rPr lang="ru-RU" sz="2400" dirty="0" err="1" smtClean="0"/>
              <a:t>маркетолога</a:t>
            </a:r>
            <a:r>
              <a:rPr lang="ru-RU" sz="2400" dirty="0" smtClean="0"/>
              <a:t> и финансиста;</a:t>
            </a:r>
          </a:p>
          <a:p>
            <a:endParaRPr lang="ru-RU" sz="2400" dirty="0" smtClean="0"/>
          </a:p>
          <a:p>
            <a:r>
              <a:rPr lang="ru-RU" sz="2400" dirty="0" smtClean="0"/>
              <a:t>Инвестиции в размере 20 млн. руб., направленные на изготовление опытной партии продукта на контрактном производстве, сертификацию</a:t>
            </a:r>
          </a:p>
          <a:p>
            <a:endParaRPr lang="ru-RU" sz="2400" dirty="0" smtClean="0"/>
          </a:p>
          <a:p>
            <a:endParaRPr lang="ru-RU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4294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143;p19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349072" y="1543344"/>
            <a:ext cx="2984134" cy="29732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472194" y="205621"/>
            <a:ext cx="16550885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КОМАНДА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09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3643747" y="1728354"/>
            <a:ext cx="4267200" cy="1859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124AB2"/>
                </a:solidFill>
                <a:latin typeface="Montserrat ExtraBold"/>
                <a:sym typeface="Montserrat ExtraBold"/>
              </a:rPr>
              <a:t>Полунин Степан</a:t>
            </a:r>
            <a:endParaRPr dirty="0"/>
          </a:p>
          <a:p>
            <a:pPr marL="12700" marR="5080" lvl="0">
              <a:spcBef>
                <a:spcPts val="2545"/>
              </a:spcBef>
            </a:pPr>
            <a:r>
              <a:rPr lang="en-US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CEO</a:t>
            </a:r>
            <a:r>
              <a:rPr lang="en-GB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 </a:t>
            </a: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 года опыта в разработке  эпоксидных  компаундов. </a:t>
            </a:r>
            <a:endParaRPr dirty="0"/>
          </a:p>
        </p:txBody>
      </p:sp>
      <p:grpSp>
        <p:nvGrpSpPr>
          <p:cNvPr id="123" name="Google Shape;123;p8"/>
          <p:cNvGrpSpPr/>
          <p:nvPr/>
        </p:nvGrpSpPr>
        <p:grpSpPr>
          <a:xfrm>
            <a:off x="838200" y="4762500"/>
            <a:ext cx="6837219" cy="2090057"/>
            <a:chOff x="5257800" y="4495799"/>
            <a:chExt cx="6837219" cy="2090057"/>
          </a:xfrm>
        </p:grpSpPr>
        <p:sp>
          <p:nvSpPr>
            <p:cNvPr id="124" name="Google Shape;124;p8"/>
            <p:cNvSpPr txBox="1"/>
            <p:nvPr/>
          </p:nvSpPr>
          <p:spPr>
            <a:xfrm>
              <a:off x="7827819" y="4537363"/>
              <a:ext cx="4267200" cy="1859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 smtClean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Горбунова Ирина</a:t>
              </a:r>
              <a:endParaRPr dirty="0"/>
            </a:p>
            <a:p>
              <a:pPr marL="12700" marR="5080">
                <a:spcBef>
                  <a:spcPts val="2545"/>
                </a:spcBef>
              </a:pPr>
              <a:r>
                <a:rPr lang="ru-RU" sz="2400" dirty="0" smtClean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Ответственный за </a:t>
              </a:r>
              <a:r>
                <a:rPr lang="en-US" sz="2400" dirty="0" smtClean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TRL</a:t>
              </a:r>
              <a:r>
                <a:rPr lang="ru-RU" sz="2400" dirty="0" smtClean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. 30 лет опыта в разработке полимерных композитов</a:t>
              </a:r>
              <a:endParaRPr dirty="0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5257800" y="4495799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/>
            </a:p>
          </p:txBody>
        </p:sp>
      </p:grpSp>
      <p:grpSp>
        <p:nvGrpSpPr>
          <p:cNvPr id="126" name="Google Shape;126;p8"/>
          <p:cNvGrpSpPr/>
          <p:nvPr/>
        </p:nvGrpSpPr>
        <p:grpSpPr>
          <a:xfrm>
            <a:off x="838200" y="7581900"/>
            <a:ext cx="6781801" cy="2090057"/>
            <a:chOff x="1066799" y="7391400"/>
            <a:chExt cx="6781801" cy="2090057"/>
          </a:xfrm>
        </p:grpSpPr>
        <p:sp>
          <p:nvSpPr>
            <p:cNvPr id="127" name="Google Shape;127;p8"/>
            <p:cNvSpPr txBox="1"/>
            <p:nvPr/>
          </p:nvSpPr>
          <p:spPr>
            <a:xfrm>
              <a:off x="3581400" y="7391400"/>
              <a:ext cx="4267200" cy="1859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 smtClean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Шутов Вячеслав</a:t>
              </a:r>
              <a:endParaRPr dirty="0"/>
            </a:p>
            <a:p>
              <a:pPr marL="12700" marR="5080">
                <a:spcBef>
                  <a:spcPts val="2545"/>
                </a:spcBef>
              </a:pPr>
              <a:r>
                <a:rPr lang="ru-RU" sz="2400" dirty="0" smtClean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Ответственный за </a:t>
              </a:r>
              <a:r>
                <a:rPr lang="en-US" sz="2400" dirty="0" smtClean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C</a:t>
              </a:r>
              <a:r>
                <a:rPr lang="ru-RU" sz="2400" dirty="0" smtClean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RL. 3 года опыта в разработке  эпоксидных  компаундов</a:t>
              </a:r>
              <a:endParaRPr lang="ru-RU" sz="2400" dirty="0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1066799" y="73914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/>
            </a:p>
          </p:txBody>
        </p:sp>
      </p:grpSp>
      <p:sp>
        <p:nvSpPr>
          <p:cNvPr id="130" name="Google Shape;130;p8"/>
          <p:cNvSpPr txBox="1"/>
          <p:nvPr/>
        </p:nvSpPr>
        <p:spPr>
          <a:xfrm>
            <a:off x="12392347" y="2019300"/>
            <a:ext cx="4607180" cy="2395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Редькина Александра</a:t>
            </a:r>
            <a:endParaRPr dirty="0"/>
          </a:p>
          <a:p>
            <a:pPr marL="12700" marR="5080">
              <a:spcBef>
                <a:spcPts val="2545"/>
              </a:spcBef>
            </a:pP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Ответственный за </a:t>
            </a:r>
            <a:r>
              <a:rPr lang="en-US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IRL. 5</a:t>
            </a: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лет опыта в разработке полимерных композитов</a:t>
            </a:r>
          </a:p>
          <a:p>
            <a:pPr marL="12700" marR="5080">
              <a:spcBef>
                <a:spcPts val="2545"/>
              </a:spcBef>
            </a:pPr>
            <a:endParaRPr dirty="0"/>
          </a:p>
        </p:txBody>
      </p:sp>
      <p:grpSp>
        <p:nvGrpSpPr>
          <p:cNvPr id="132" name="Google Shape;132;p8"/>
          <p:cNvGrpSpPr/>
          <p:nvPr/>
        </p:nvGrpSpPr>
        <p:grpSpPr>
          <a:xfrm>
            <a:off x="9677401" y="4762500"/>
            <a:ext cx="8001000" cy="2090057"/>
            <a:chOff x="5257800" y="4495799"/>
            <a:chExt cx="6781801" cy="2090057"/>
          </a:xfrm>
        </p:grpSpPr>
        <p:sp>
          <p:nvSpPr>
            <p:cNvPr id="133" name="Google Shape;133;p8"/>
            <p:cNvSpPr txBox="1"/>
            <p:nvPr/>
          </p:nvSpPr>
          <p:spPr>
            <a:xfrm>
              <a:off x="7772401" y="4495799"/>
              <a:ext cx="4267200" cy="1859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 err="1" smtClean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Кербер</a:t>
              </a:r>
              <a:r>
                <a:rPr lang="ru-RU" sz="2800" dirty="0" smtClean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 Михаил</a:t>
              </a:r>
              <a:endParaRPr dirty="0"/>
            </a:p>
            <a:p>
              <a:pPr marL="12700" marR="5080">
                <a:spcBef>
                  <a:spcPts val="2545"/>
                </a:spcBef>
              </a:pPr>
              <a:r>
                <a:rPr lang="ru-RU" sz="2400" dirty="0" smtClean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Ментор. 60 лет опыта в разработке полимерных композитов</a:t>
              </a:r>
              <a:endParaRPr lang="ru-RU" sz="2400" dirty="0"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5257800" y="4495799"/>
              <a:ext cx="1690771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/>
            </a:p>
          </p:txBody>
        </p:sp>
      </p:grpSp>
      <p:sp>
        <p:nvSpPr>
          <p:cNvPr id="136" name="Google Shape;136;p8"/>
          <p:cNvSpPr txBox="1"/>
          <p:nvPr/>
        </p:nvSpPr>
        <p:spPr>
          <a:xfrm>
            <a:off x="12613241" y="7581900"/>
            <a:ext cx="4982032" cy="1859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Лукашов Николай</a:t>
            </a:r>
            <a:endParaRPr dirty="0"/>
          </a:p>
          <a:p>
            <a:pPr marL="12700" marR="5080">
              <a:spcBef>
                <a:spcPts val="2545"/>
              </a:spcBef>
            </a:pP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Ответственный за </a:t>
            </a:r>
            <a:r>
              <a:rPr lang="en-US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RL. 3 года опыта в разработке  эпоксидных  компаундов</a:t>
            </a:r>
            <a:endParaRPr lang="ru-RU" sz="2400" dirty="0"/>
          </a:p>
        </p:txBody>
      </p:sp>
      <p:pic>
        <p:nvPicPr>
          <p:cNvPr id="25" name="Google Shape;144;p19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9293929" y="1557200"/>
            <a:ext cx="2925779" cy="2903964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chemeClr val="lt1">
                <a:alpha val="21960"/>
              </a:scheme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1525" y="4671453"/>
            <a:ext cx="2137202" cy="273711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39" b="8639"/>
          <a:stretch/>
        </p:blipFill>
        <p:spPr>
          <a:xfrm>
            <a:off x="9622723" y="4686873"/>
            <a:ext cx="2126166" cy="2559054"/>
          </a:xfrm>
          <a:prstGeom prst="rect">
            <a:avLst/>
          </a:prstGeom>
        </p:spPr>
      </p:pic>
      <p:pic>
        <p:nvPicPr>
          <p:cNvPr id="28" name="Google Shape;138;p19"/>
          <p:cNvPicPr preferRelativeResize="0"/>
          <p:nvPr/>
        </p:nvPicPr>
        <p:blipFill rotWithShape="1">
          <a:blip r:embed="rId7" cstate="print">
            <a:alphaModFix/>
          </a:blip>
          <a:srcRect l="37060" t="24121" r="34707" b="43729"/>
          <a:stretch/>
        </p:blipFill>
        <p:spPr>
          <a:xfrm>
            <a:off x="797295" y="7536742"/>
            <a:ext cx="2187382" cy="2369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36;p19"/>
          <p:cNvPicPr preferRelativeResize="0"/>
          <p:nvPr/>
        </p:nvPicPr>
        <p:blipFill rotWithShape="1">
          <a:blip r:embed="rId8" cstate="print">
            <a:alphaModFix/>
          </a:blip>
          <a:srcRect l="6939" t="10251" r="6110" b="15218"/>
          <a:stretch/>
        </p:blipFill>
        <p:spPr>
          <a:xfrm>
            <a:off x="9655509" y="7414754"/>
            <a:ext cx="2134708" cy="2520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3657600" y="2933700"/>
            <a:ext cx="11041503" cy="3759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СПАСИБО ЗА ВНИМАНИЕ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Наши контакты: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Полунин Степан Владимирович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polunin.s.v@muctr.ru</a:t>
            </a: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+7-910-481-2624</a:t>
            </a:r>
            <a:endParaRPr dirty="0"/>
          </a:p>
        </p:txBody>
      </p:sp>
      <p:sp>
        <p:nvSpPr>
          <p:cNvPr id="154" name="Google Shape;154;p10"/>
          <p:cNvSpPr txBox="1"/>
          <p:nvPr/>
        </p:nvSpPr>
        <p:spPr>
          <a:xfrm>
            <a:off x="16449425" y="757725"/>
            <a:ext cx="13044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72194" y="205621"/>
            <a:ext cx="10576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ГОТОВНОСТИ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11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" name="Google Shape;127;p18"/>
          <p:cNvSpPr/>
          <p:nvPr/>
        </p:nvSpPr>
        <p:spPr>
          <a:xfrm>
            <a:off x="1387244" y="1156159"/>
            <a:ext cx="7271545" cy="8763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800" b="1" i="0" strike="noStrike" cap="none" dirty="0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Проведены </a:t>
            </a:r>
            <a:r>
              <a:rPr lang="ru-RU" sz="2800" b="1" i="0" strike="noStrike" cap="none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исследования </a:t>
            </a:r>
            <a:r>
              <a:rPr lang="ru-RU" sz="2800" b="1" i="0" strike="noStrike" cap="none" dirty="0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рынка</a:t>
            </a: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800" b="1" i="0" strike="noStrike" cap="none" dirty="0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Достигнуты </a:t>
            </a:r>
            <a:r>
              <a:rPr lang="ru-RU" sz="2800" b="1" i="0" strike="noStrike" cap="none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договоренности с потенциальными </a:t>
            </a:r>
            <a:r>
              <a:rPr lang="ru-RU" sz="2800" b="1" i="0" strike="noStrike" cap="none" dirty="0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клиентами</a:t>
            </a: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800" b="1" i="0" strike="noStrike" cap="none" dirty="0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Создан </a:t>
            </a:r>
            <a:r>
              <a:rPr lang="ru-RU" sz="2800" b="1" i="0" strike="noStrike" cap="none" dirty="0" err="1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mvp</a:t>
            </a:r>
            <a:r>
              <a:rPr lang="ru-RU" sz="2800" b="0" i="0" strike="noStrike" cap="none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endParaRPr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«Стеклопластик электроизоляционного назначения»;</a:t>
            </a:r>
            <a:endParaRPr sz="2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ФГУП «ВНИИА» проведены испытания на электрические </a:t>
            </a:r>
            <a:r>
              <a:rPr lang="ru-RU" sz="2400" b="0" i="0" u="none" strike="noStrike" cap="none" dirty="0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свойства, ООО «ОВИТЭК» - на </a:t>
            </a:r>
            <a:r>
              <a:rPr lang="ru-RU" sz="2400" b="0" i="0" u="none" strike="noStrike" cap="none" dirty="0" err="1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трибологические</a:t>
            </a:r>
            <a:r>
              <a:rPr lang="ru-RU" sz="2400" b="0" i="0" u="none" strike="noStrike" cap="none" dirty="0" smtClean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Получены акты </a:t>
            </a:r>
            <a:r>
              <a:rPr lang="ru-RU" sz="2400" b="0" i="0" u="none" strike="noStrike" cap="none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испытаний.</a:t>
            </a: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4. </a:t>
            </a:r>
            <a:r>
              <a:rPr lang="ru-RU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Получены патенты </a:t>
            </a: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Патентообладатель</a:t>
            </a:r>
            <a:r>
              <a:rPr lang="ru-RU" sz="2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РХТУ им. Д.И. Менделеева, </a:t>
            </a:r>
            <a:r>
              <a:rPr lang="ru-RU" sz="2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ИНЭОС РАН им. А.Н. Несмеянова</a:t>
            </a: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авторы</a:t>
            </a:r>
            <a:r>
              <a:rPr lang="ru-RU" sz="2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 Полунин С.В., Горбунова И.Ю., Кербер М.Л. и др</a:t>
            </a:r>
            <a:r>
              <a:rPr lang="ru-RU" sz="2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</a:t>
            </a:r>
          </a:p>
          <a:p>
            <a:pPr indent="450000" algn="just"/>
            <a:r>
              <a:rPr lang="ru-RU" sz="32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Планируется</a:t>
            </a:r>
          </a:p>
          <a:p>
            <a:pPr indent="450000" algn="just"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 опытной партии продукции для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омологации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indent="450000" algn="just"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Заключение лицензионного договора;</a:t>
            </a:r>
          </a:p>
          <a:p>
            <a:pPr indent="450000" algn="just"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Получить акт  об испытаниях в аккредитованной лаборатории.</a:t>
            </a:r>
          </a:p>
          <a:p>
            <a:pPr indent="450000" algn="just"/>
            <a:endParaRPr lang="ru-RU" sz="3200" b="1" u="sng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b="0" i="0" u="none" strike="noStrike" cap="none" dirty="0">
              <a:solidFill>
                <a:srgbClr val="E17B27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b="0" i="0" u="none" strike="noStrike" cap="none" dirty="0">
              <a:solidFill>
                <a:srgbClr val="E17B27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E17B2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 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2604" y="5084619"/>
            <a:ext cx="3471177" cy="49114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6040" y="5173194"/>
            <a:ext cx="3447744" cy="487827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704932" y="872836"/>
            <a:ext cx="3547748" cy="464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Акт ОВИТЭК.jpg"/>
          <p:cNvPicPr>
            <a:picLocks noChangeAspect="1"/>
          </p:cNvPicPr>
          <p:nvPr/>
        </p:nvPicPr>
        <p:blipFill>
          <a:blip r:embed="rId6">
            <a:lum bright="20000"/>
          </a:blip>
          <a:stretch>
            <a:fillRect/>
          </a:stretch>
        </p:blipFill>
        <p:spPr>
          <a:xfrm>
            <a:off x="9268692" y="1062466"/>
            <a:ext cx="2914749" cy="41399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6333891"/>
              </p:ext>
            </p:extLst>
          </p:nvPr>
        </p:nvGraphicFramePr>
        <p:xfrm>
          <a:off x="853440" y="3208446"/>
          <a:ext cx="16653511" cy="56283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51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43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278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664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427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2697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080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100" dirty="0"/>
                        <a:t>Конкурент </a:t>
                      </a:r>
                      <a:r>
                        <a:rPr lang="en-US" sz="2100" dirty="0"/>
                        <a:t>/</a:t>
                      </a:r>
                      <a:r>
                        <a:rPr lang="ru-RU" sz="2100" dirty="0"/>
                        <a:t> характеристика</a:t>
                      </a:r>
                      <a:endParaRPr sz="21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dirty="0"/>
                        <a:t>Предлагаемое</a:t>
                      </a:r>
                      <a:r>
                        <a:rPr lang="ru-RU" sz="2100" baseline="0" dirty="0"/>
                        <a:t>  готовое изобретение</a:t>
                      </a:r>
                      <a:endParaRPr lang="ru-RU" sz="2100" dirty="0"/>
                    </a:p>
                    <a:p>
                      <a:pPr marL="914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21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u="none" strike="noStrike" cap="none" dirty="0">
                          <a:sym typeface="Arial"/>
                        </a:rPr>
                        <a:t>Аналог 1 (Стеклопластик электроизоляционный ГОСТ 27380-87)</a:t>
                      </a:r>
                      <a:endParaRPr lang="ru-RU" sz="2100" u="none" strike="noStrike" cap="none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2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Аналог 2 (</a:t>
                      </a:r>
                      <a:r>
                        <a:rPr lang="ru-RU" sz="2100" u="none" strike="noStrike" cap="none" dirty="0" err="1">
                          <a:solidFill>
                            <a:schemeClr val="tx1"/>
                          </a:solidFill>
                          <a:sym typeface="Arial"/>
                        </a:rPr>
                        <a:t>Эп</a:t>
                      </a:r>
                      <a:r>
                        <a:rPr lang="en-US" sz="2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.</a:t>
                      </a:r>
                      <a:r>
                        <a:rPr lang="ru-RU" sz="2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 </a:t>
                      </a:r>
                      <a:r>
                        <a:rPr lang="ru-RU" sz="2100" u="none" strike="noStrike" cap="none" dirty="0" err="1">
                          <a:solidFill>
                            <a:schemeClr val="tx1"/>
                          </a:solidFill>
                          <a:sym typeface="Arial"/>
                        </a:rPr>
                        <a:t>связ</a:t>
                      </a:r>
                      <a:r>
                        <a:rPr lang="en-US" sz="2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-</a:t>
                      </a:r>
                      <a:r>
                        <a:rPr lang="ru-RU" sz="2100" u="none" strike="noStrike" cap="none" dirty="0" err="1">
                          <a:solidFill>
                            <a:schemeClr val="tx1"/>
                          </a:solidFill>
                          <a:sym typeface="Arial"/>
                        </a:rPr>
                        <a:t>щее</a:t>
                      </a:r>
                      <a:r>
                        <a:rPr lang="ru-RU" sz="2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, препрег на его основе и изделие, выполненное из него Патент RU2718782)</a:t>
                      </a:r>
                      <a:endParaRPr lang="ru-RU" sz="210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100" u="none" strike="noStrike" cap="none" dirty="0" err="1">
                          <a:solidFill>
                            <a:schemeClr val="tx1"/>
                          </a:solidFill>
                          <a:sym typeface="Arial"/>
                        </a:rPr>
                        <a:t>Аналог</a:t>
                      </a:r>
                      <a:r>
                        <a:rPr lang="en-US" sz="2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 3 (Self-adhesive </a:t>
                      </a:r>
                      <a:r>
                        <a:rPr lang="en-US" sz="2100" u="none" strike="noStrike" cap="none" dirty="0" err="1">
                          <a:solidFill>
                            <a:schemeClr val="tx1"/>
                          </a:solidFill>
                          <a:sym typeface="Arial"/>
                        </a:rPr>
                        <a:t>prepreg</a:t>
                      </a:r>
                      <a:r>
                        <a:rPr lang="en-US" sz="2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 face sheets for sandwich panels US 6440257)</a:t>
                      </a:r>
                      <a:endParaRPr lang="en-US" sz="2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2100" u="none" strike="noStrike" cap="none" dirty="0">
                          <a:sym typeface="Arial"/>
                        </a:rPr>
                        <a:t>Аналог 4 (Листовой эпоксидный стеклопластик </a:t>
                      </a:r>
                      <a:r>
                        <a:rPr lang="ru-RU" sz="2100" u="none" strike="noStrike" cap="none" dirty="0" err="1">
                          <a:sym typeface="Arial"/>
                        </a:rPr>
                        <a:t>Isoval</a:t>
                      </a:r>
                      <a:r>
                        <a:rPr lang="ru-RU" sz="2100" u="none" strike="noStrike" cap="none" dirty="0">
                          <a:sym typeface="Arial"/>
                        </a:rPr>
                        <a:t>)</a:t>
                      </a:r>
                      <a:endParaRPr lang="ru-RU" sz="2100" u="none" strike="noStrike" cap="none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3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u="none" strike="noStrike" cap="none" dirty="0">
                          <a:sym typeface="Arial"/>
                        </a:rPr>
                        <a:t>Электрическая прочность при частоте 50 Гц, </a:t>
                      </a:r>
                      <a:r>
                        <a:rPr lang="ru-RU" sz="2100" u="none" strike="noStrike" cap="none" dirty="0" err="1">
                          <a:sym typeface="Arial"/>
                        </a:rPr>
                        <a:t>кВ</a:t>
                      </a:r>
                      <a:r>
                        <a:rPr lang="ru-RU" sz="2100" u="none" strike="noStrike" cap="none" dirty="0">
                          <a:sym typeface="Arial"/>
                        </a:rPr>
                        <a:t>/мм</a:t>
                      </a:r>
                      <a:endParaRPr lang="ru-RU" sz="2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более 35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1,5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отсутствует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/>
                        <a:t>отсутствует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13</a:t>
                      </a:r>
                      <a:endParaRPr sz="2400" u="none" strike="noStrike" cap="none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888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u="none" strike="noStrike" cap="none" dirty="0" err="1">
                          <a:sym typeface="Arial"/>
                        </a:rPr>
                        <a:t>Трещиностойкость</a:t>
                      </a:r>
                      <a:r>
                        <a:rPr lang="ru-RU" sz="2100" u="none" strike="noStrike" cap="none" dirty="0">
                          <a:sym typeface="Arial"/>
                        </a:rPr>
                        <a:t>, кДж/м</a:t>
                      </a:r>
                      <a:r>
                        <a:rPr lang="ru-RU" sz="2100" u="none" strike="noStrike" cap="none" baseline="30000" dirty="0">
                          <a:sym typeface="Arial"/>
                        </a:rPr>
                        <a:t>2</a:t>
                      </a:r>
                      <a:endParaRPr sz="210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2638" marR="7263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1,85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0,31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0,49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0,46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/>
                        <a:t>отсутствует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888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u="none" strike="noStrike" cap="none" dirty="0">
                          <a:sym typeface="Arial"/>
                        </a:rPr>
                        <a:t>Теплостойкость, </a:t>
                      </a:r>
                      <a:r>
                        <a:rPr lang="ru-RU" sz="2100" u="none" strike="noStrike" cap="none" baseline="30000" dirty="0" err="1">
                          <a:sym typeface="Arial"/>
                        </a:rPr>
                        <a:t>о</a:t>
                      </a:r>
                      <a:r>
                        <a:rPr lang="ru-RU" sz="2100" u="none" strike="noStrike" cap="none" dirty="0" err="1">
                          <a:sym typeface="Arial"/>
                        </a:rPr>
                        <a:t>С</a:t>
                      </a:r>
                      <a:endParaRPr sz="2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206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110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193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197</a:t>
                      </a:r>
                      <a:endParaRPr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180</a:t>
                      </a:r>
                      <a:endParaRPr sz="2400" u="none" strike="noStrike" cap="none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7682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u="none" strike="noStrike" cap="none" dirty="0">
                          <a:sym typeface="Arial"/>
                        </a:rPr>
                        <a:t>Стоимость, приведенная к  1 кг связующего, руб.</a:t>
                      </a:r>
                      <a:endParaRPr sz="2100" b="1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2638" marR="7263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2600</a:t>
                      </a:r>
                      <a:endParaRPr sz="2400" b="1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2500</a:t>
                      </a:r>
                      <a:endParaRPr sz="2400" b="1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3400</a:t>
                      </a:r>
                      <a:endParaRPr sz="2400" b="1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2400</a:t>
                      </a:r>
                      <a:endParaRPr sz="2400" b="1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 dirty="0">
                          <a:sym typeface="Arial"/>
                        </a:rPr>
                        <a:t>2500</a:t>
                      </a:r>
                      <a:endParaRPr sz="2400" b="1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2638" marR="7263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025017" y="9612170"/>
            <a:ext cx="1003934" cy="223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18330" y="9612170"/>
            <a:ext cx="968357" cy="223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557463" y="9612167"/>
            <a:ext cx="915651" cy="2230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129380" y="9446696"/>
            <a:ext cx="1575431" cy="353943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r>
              <a:rPr lang="ru-RU" dirty="0"/>
              <a:t>- готовая марка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43851" y="9446696"/>
            <a:ext cx="2189382" cy="353943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r>
              <a:rPr lang="ru-RU" dirty="0"/>
              <a:t>- коммерческий аналог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07677" y="9446696"/>
            <a:ext cx="1714893" cy="353943"/>
          </a:xfrm>
          <a:prstGeom prst="rect">
            <a:avLst/>
          </a:prstGeom>
          <a:noFill/>
        </p:spPr>
        <p:txBody>
          <a:bodyPr wrap="none" lIns="137160" tIns="68580" rIns="137160" bIns="68580" rtlCol="0">
            <a:spAutoFit/>
          </a:bodyPr>
          <a:lstStyle/>
          <a:p>
            <a:r>
              <a:rPr lang="ru-RU" dirty="0"/>
              <a:t>- научный аналог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52602" y="1581375"/>
            <a:ext cx="14368518" cy="1015663"/>
          </a:xfrm>
          <a:prstGeom prst="rect">
            <a:avLst/>
          </a:prstGeom>
          <a:noFill/>
        </p:spPr>
        <p:txBody>
          <a:bodyPr wrap="square" lIns="137160" tIns="68580" rIns="137160" bIns="68580" rtlCol="0" anchor="ctr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Созданный нами продукт превосходит как коммерчески доступные аналоги,</a:t>
            </a:r>
          </a:p>
          <a:p>
            <a:pPr algn="ctr"/>
            <a:endParaRPr lang="ru-RU" sz="9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так и научные разработки</a:t>
            </a:r>
            <a:endParaRPr lang="ru-RU" sz="2400" dirty="0"/>
          </a:p>
        </p:txBody>
      </p:sp>
      <p:sp>
        <p:nvSpPr>
          <p:cNvPr id="14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44;p9"/>
          <p:cNvSpPr txBox="1"/>
          <p:nvPr/>
        </p:nvSpPr>
        <p:spPr>
          <a:xfrm>
            <a:off x="472194" y="205621"/>
            <a:ext cx="1577364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СРАВНЕНИЕ  С КОНКУРЕНТАМИ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6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12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6038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дорожной карты проекта (упрощенная версия)</a:t>
            </a:r>
          </a:p>
        </p:txBody>
      </p:sp>
      <p:sp>
        <p:nvSpPr>
          <p:cNvPr id="4" name="Стрелка: пятиугольник 4">
            <a:extLst>
              <a:ext uri="{FF2B5EF4-FFF2-40B4-BE49-F238E27FC236}">
                <a16:creationId xmlns="" xmlns:a16="http://schemas.microsoft.com/office/drawing/2014/main" id="{1C3F536D-9C13-6FAC-71E4-C2579AE8E603}"/>
              </a:ext>
            </a:extLst>
          </p:cNvPr>
          <p:cNvSpPr/>
          <p:nvPr/>
        </p:nvSpPr>
        <p:spPr>
          <a:xfrm>
            <a:off x="650405" y="1978941"/>
            <a:ext cx="1567544" cy="683987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en-US" dirty="0"/>
              <a:t>TRL</a:t>
            </a:r>
            <a:endParaRPr lang="ru-RU" dirty="0"/>
          </a:p>
        </p:txBody>
      </p:sp>
      <p:sp>
        <p:nvSpPr>
          <p:cNvPr id="5" name="Стрелка: пятиугольник 5">
            <a:extLst>
              <a:ext uri="{FF2B5EF4-FFF2-40B4-BE49-F238E27FC236}">
                <a16:creationId xmlns="" xmlns:a16="http://schemas.microsoft.com/office/drawing/2014/main" id="{B307EC8B-940A-0FE3-2915-9A36A375CAFF}"/>
              </a:ext>
            </a:extLst>
          </p:cNvPr>
          <p:cNvSpPr/>
          <p:nvPr/>
        </p:nvSpPr>
        <p:spPr>
          <a:xfrm>
            <a:off x="650408" y="3397063"/>
            <a:ext cx="1567544" cy="683987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en-US" dirty="0"/>
              <a:t>MRL</a:t>
            </a:r>
            <a:endParaRPr lang="ru-RU" dirty="0"/>
          </a:p>
        </p:txBody>
      </p:sp>
      <p:sp>
        <p:nvSpPr>
          <p:cNvPr id="6" name="Стрелка: пятиугольник 6">
            <a:extLst>
              <a:ext uri="{FF2B5EF4-FFF2-40B4-BE49-F238E27FC236}">
                <a16:creationId xmlns="" xmlns:a16="http://schemas.microsoft.com/office/drawing/2014/main" id="{294569C4-1521-66E8-F112-D298910BC1BE}"/>
              </a:ext>
            </a:extLst>
          </p:cNvPr>
          <p:cNvSpPr/>
          <p:nvPr/>
        </p:nvSpPr>
        <p:spPr>
          <a:xfrm>
            <a:off x="650402" y="4816120"/>
            <a:ext cx="1567544" cy="683987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en-US" dirty="0"/>
              <a:t>IRL</a:t>
            </a:r>
            <a:endParaRPr lang="ru-RU" dirty="0"/>
          </a:p>
        </p:txBody>
      </p:sp>
      <p:sp>
        <p:nvSpPr>
          <p:cNvPr id="7" name="Стрелка: пятиугольник 7">
            <a:extLst>
              <a:ext uri="{FF2B5EF4-FFF2-40B4-BE49-F238E27FC236}">
                <a16:creationId xmlns="" xmlns:a16="http://schemas.microsoft.com/office/drawing/2014/main" id="{817BD779-B50F-A7E7-1F80-D93ADCCBECC1}"/>
              </a:ext>
            </a:extLst>
          </p:cNvPr>
          <p:cNvSpPr/>
          <p:nvPr/>
        </p:nvSpPr>
        <p:spPr>
          <a:xfrm>
            <a:off x="650400" y="6284835"/>
            <a:ext cx="1567544" cy="683987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en-US" dirty="0"/>
              <a:t>CRL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5589" y="2612333"/>
            <a:ext cx="1485663" cy="415498"/>
          </a:xfrm>
          <a:prstGeom prst="rect">
            <a:avLst/>
          </a:prstGeom>
        </p:spPr>
        <p:txBody>
          <a:bodyPr wrap="none" lIns="137160" tIns="68580" rIns="137160" bIns="68580">
            <a:spAutoFit/>
          </a:bodyPr>
          <a:lstStyle/>
          <a:p>
            <a:r>
              <a:rPr lang="ru-RU" sz="1800" dirty="0">
                <a:latin typeface="Calibri" panose="020F0502020204030204" pitchFamily="34" charset="0"/>
              </a:rPr>
              <a:t>Выбор: </a:t>
            </a:r>
            <a:r>
              <a:rPr lang="sq-AL" sz="1800" dirty="0">
                <a:latin typeface="Calibri" panose="020F0502020204030204" pitchFamily="34" charset="0"/>
              </a:rPr>
              <a:t>MVP</a:t>
            </a:r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5592" y="4030454"/>
            <a:ext cx="1804005" cy="692498"/>
          </a:xfrm>
          <a:prstGeom prst="rect">
            <a:avLst/>
          </a:prstGeom>
        </p:spPr>
        <p:txBody>
          <a:bodyPr wrap="square" lIns="137160" tIns="68580" rIns="137160" bIns="68580">
            <a:spAutoFit/>
          </a:bodyPr>
          <a:lstStyle/>
          <a:p>
            <a:r>
              <a:rPr lang="ru-RU" sz="1800" dirty="0">
                <a:latin typeface="Calibri" panose="020F0502020204030204" pitchFamily="34" charset="0"/>
              </a:rPr>
              <a:t>Выбор: Первые продажи</a:t>
            </a:r>
            <a:endParaRPr lang="ru-RU" sz="1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5586" y="5500106"/>
            <a:ext cx="2285562" cy="415498"/>
          </a:xfrm>
          <a:prstGeom prst="rect">
            <a:avLst/>
          </a:prstGeom>
        </p:spPr>
        <p:txBody>
          <a:bodyPr wrap="none" lIns="137160" tIns="68580" rIns="137160" bIns="68580">
            <a:spAutoFit/>
          </a:bodyPr>
          <a:lstStyle/>
          <a:p>
            <a:r>
              <a:rPr lang="ru-RU" sz="1800" dirty="0">
                <a:latin typeface="Calibri" panose="020F0502020204030204" pitchFamily="34" charset="0"/>
              </a:rPr>
              <a:t>Выбор: </a:t>
            </a:r>
            <a:r>
              <a:rPr lang="sq-AL" sz="1800" dirty="0">
                <a:latin typeface="Calibri" panose="020F0502020204030204" pitchFamily="34" charset="0"/>
              </a:rPr>
              <a:t>Seed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ru-RU" sz="1800" dirty="0">
                <a:latin typeface="Calibri" panose="020F0502020204030204" pitchFamily="34" charset="0"/>
              </a:rPr>
              <a:t>Гранты</a:t>
            </a:r>
            <a:endParaRPr lang="ru-RU" sz="1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5586" y="7019417"/>
            <a:ext cx="1405513" cy="415498"/>
          </a:xfrm>
          <a:prstGeom prst="rect">
            <a:avLst/>
          </a:prstGeom>
        </p:spPr>
        <p:txBody>
          <a:bodyPr wrap="none" lIns="137160" tIns="68580" rIns="137160" bIns="68580">
            <a:spAutoFit/>
          </a:bodyPr>
          <a:lstStyle/>
          <a:p>
            <a:r>
              <a:rPr lang="ru-RU" sz="1800" dirty="0">
                <a:latin typeface="Calibri" panose="020F0502020204030204" pitchFamily="34" charset="0"/>
              </a:rPr>
              <a:t>Выбор: </a:t>
            </a:r>
            <a:r>
              <a:rPr lang="sq-AL" sz="1800" dirty="0">
                <a:latin typeface="Calibri" panose="020F0502020204030204" pitchFamily="34" charset="0"/>
              </a:rPr>
              <a:t>B2B</a:t>
            </a:r>
            <a:endParaRPr lang="ru-RU" sz="1800" dirty="0"/>
          </a:p>
        </p:txBody>
      </p:sp>
      <p:sp>
        <p:nvSpPr>
          <p:cNvPr id="14" name="Стрелка: пятиугольник 7">
            <a:extLst>
              <a:ext uri="{FF2B5EF4-FFF2-40B4-BE49-F238E27FC236}">
                <a16:creationId xmlns="" xmlns:a16="http://schemas.microsoft.com/office/drawing/2014/main" id="{817BD779-B50F-A7E7-1F80-D93ADCCBECC1}"/>
              </a:ext>
            </a:extLst>
          </p:cNvPr>
          <p:cNvSpPr/>
          <p:nvPr/>
        </p:nvSpPr>
        <p:spPr>
          <a:xfrm>
            <a:off x="650400" y="7854742"/>
            <a:ext cx="1567544" cy="683987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ru-RU" dirty="0"/>
              <a:t>Вызов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5584" y="8543056"/>
            <a:ext cx="1712360" cy="969497"/>
          </a:xfrm>
          <a:prstGeom prst="rect">
            <a:avLst/>
          </a:prstGeom>
        </p:spPr>
        <p:txBody>
          <a:bodyPr wrap="square" lIns="137160" tIns="68580" rIns="137160" bIns="68580">
            <a:spAutoFit/>
          </a:bodyPr>
          <a:lstStyle/>
          <a:p>
            <a:r>
              <a:rPr lang="ru-RU" sz="1800" dirty="0">
                <a:latin typeface="Calibri" panose="020F0502020204030204" pitchFamily="34" charset="0"/>
              </a:rPr>
              <a:t>Выбор: Регуляторные ограничения</a:t>
            </a:r>
            <a:endParaRPr lang="ru-RU" sz="1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48886" y="1859081"/>
            <a:ext cx="14692556" cy="353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Контроль за развитием MVP, отслеживание достижений, анализ результатов и планы для дальнейшего роста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48885" y="2428307"/>
            <a:ext cx="2348157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Привлечение экспертов для анализа результатов тестирования </a:t>
            </a:r>
            <a:r>
              <a:rPr lang="en-US" dirty="0">
                <a:latin typeface="Calibri" panose="020F0502020204030204" pitchFamily="34" charset="0"/>
              </a:rPr>
              <a:t>MVP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181178" y="2315078"/>
            <a:ext cx="2348157" cy="5693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Пилот технологии в регионе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755214" y="3397036"/>
            <a:ext cx="3374432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Трекинг: Оценка роста продаж, анализ данных о клиентах, планирование мероприятий для улучшения</a:t>
            </a:r>
          </a:p>
        </p:txBody>
      </p:sp>
      <p:cxnSp>
        <p:nvCxnSpPr>
          <p:cNvPr id="20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097042" y="2820722"/>
            <a:ext cx="371661" cy="642923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9" idx="3"/>
            <a:endCxn id="26" idx="1"/>
          </p:cNvCxnSpPr>
          <p:nvPr/>
        </p:nvCxnSpPr>
        <p:spPr>
          <a:xfrm flipV="1">
            <a:off x="6129646" y="3320046"/>
            <a:ext cx="706604" cy="46940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836250" y="2604465"/>
            <a:ext cx="2348157" cy="14311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en-US" dirty="0">
                <a:latin typeface="Calibri" panose="020F0502020204030204" pitchFamily="34" charset="0"/>
              </a:rPr>
              <a:t>RP </a:t>
            </a:r>
            <a:r>
              <a:rPr lang="ru-RU" dirty="0">
                <a:latin typeface="Calibri" panose="020F0502020204030204" pitchFamily="34" charset="0"/>
              </a:rPr>
              <a:t>для привлечения внимания к технологии надежности компании за счет первых продаж. </a:t>
            </a:r>
            <a:br>
              <a:rPr lang="ru-RU" dirty="0">
                <a:latin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</a:rPr>
              <a:t>Каналы: СМИ, мероприятия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010705" y="4968631"/>
            <a:ext cx="2966423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Разработка инвестиционной стратегии роста, поиск инвесторов для расширения бизнеса</a:t>
            </a:r>
          </a:p>
        </p:txBody>
      </p:sp>
      <p:cxnSp>
        <p:nvCxnSpPr>
          <p:cNvPr id="32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9" idx="2"/>
            <a:endCxn id="31" idx="0"/>
          </p:cNvCxnSpPr>
          <p:nvPr/>
        </p:nvCxnSpPr>
        <p:spPr>
          <a:xfrm rot="16200000" flipH="1">
            <a:off x="5574791" y="3049504"/>
            <a:ext cx="786765" cy="305148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12559688" y="5069457"/>
            <a:ext cx="2966423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Привлечение венчурных инвестиций, дружественных Фондов</a:t>
            </a:r>
          </a:p>
        </p:txBody>
      </p:sp>
      <p:cxnSp>
        <p:nvCxnSpPr>
          <p:cNvPr id="37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26" idx="3"/>
            <a:endCxn id="18" idx="1"/>
          </p:cNvCxnSpPr>
          <p:nvPr/>
        </p:nvCxnSpPr>
        <p:spPr>
          <a:xfrm flipV="1">
            <a:off x="9184407" y="2599772"/>
            <a:ext cx="996771" cy="72027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4348868" y="3257266"/>
            <a:ext cx="2348157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Привлечение партнера, помощь в проведении сделки</a:t>
            </a:r>
            <a:endParaRPr lang="ru-RU" dirty="0"/>
          </a:p>
        </p:txBody>
      </p:sp>
      <p:cxnSp>
        <p:nvCxnSpPr>
          <p:cNvPr id="41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31" idx="3"/>
            <a:endCxn id="71" idx="1"/>
          </p:cNvCxnSpPr>
          <p:nvPr/>
        </p:nvCxnSpPr>
        <p:spPr>
          <a:xfrm flipV="1">
            <a:off x="8977128" y="5361044"/>
            <a:ext cx="1240018" cy="2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8" idx="3"/>
            <a:endCxn id="40" idx="1"/>
          </p:cNvCxnSpPr>
          <p:nvPr/>
        </p:nvCxnSpPr>
        <p:spPr>
          <a:xfrm>
            <a:off x="12529335" y="2599772"/>
            <a:ext cx="1819533" cy="104990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433245" y="6401699"/>
            <a:ext cx="2950296" cy="5693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оптимизация инвестиционной стратегии под </a:t>
            </a:r>
            <a:r>
              <a:rPr lang="en-US" dirty="0">
                <a:latin typeface="Calibri" panose="020F0502020204030204" pitchFamily="34" charset="0"/>
              </a:rPr>
              <a:t>B2B </a:t>
            </a:r>
            <a:r>
              <a:rPr lang="ru-RU" dirty="0">
                <a:latin typeface="Calibri" panose="020F0502020204030204" pitchFamily="34" charset="0"/>
              </a:rPr>
              <a:t>сектор</a:t>
            </a:r>
          </a:p>
        </p:txBody>
      </p:sp>
      <p:cxnSp>
        <p:nvCxnSpPr>
          <p:cNvPr id="49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31" idx="2"/>
            <a:endCxn id="48" idx="0"/>
          </p:cNvCxnSpPr>
          <p:nvPr/>
        </p:nvCxnSpPr>
        <p:spPr>
          <a:xfrm rot="16200000" flipH="1">
            <a:off x="7377036" y="5870342"/>
            <a:ext cx="648238" cy="414476"/>
          </a:xfrm>
          <a:prstGeom prst="bentConnector3">
            <a:avLst>
              <a:gd name="adj1" fmla="val 50000"/>
            </a:avLst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12575534" y="6296129"/>
            <a:ext cx="2934728" cy="5693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Продвижение и налаживание деловых </a:t>
            </a:r>
            <a:r>
              <a:rPr lang="ru-RU" dirty="0" smtClean="0">
                <a:latin typeface="Calibri" panose="020F0502020204030204" pitchFamily="34" charset="0"/>
              </a:rPr>
              <a:t>связей</a:t>
            </a:r>
            <a:endParaRPr lang="ru-RU" dirty="0">
              <a:latin typeface="Calibri" panose="020F0502020204030204" pitchFamily="34" charset="0"/>
            </a:endParaRPr>
          </a:p>
        </p:txBody>
      </p:sp>
      <p:cxnSp>
        <p:nvCxnSpPr>
          <p:cNvPr id="54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48" idx="3"/>
            <a:endCxn id="53" idx="1"/>
          </p:cNvCxnSpPr>
          <p:nvPr/>
        </p:nvCxnSpPr>
        <p:spPr>
          <a:xfrm flipV="1">
            <a:off x="9383541" y="6580823"/>
            <a:ext cx="3191993" cy="105570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6329609" y="8077169"/>
            <a:ext cx="6805146" cy="353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Работа с государством, поддержка в части соответствия стандартам и нормам</a:t>
            </a:r>
          </a:p>
        </p:txBody>
      </p:sp>
      <p:cxnSp>
        <p:nvCxnSpPr>
          <p:cNvPr id="60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00" idx="3"/>
            <a:endCxn id="31" idx="1"/>
          </p:cNvCxnSpPr>
          <p:nvPr/>
        </p:nvCxnSpPr>
        <p:spPr>
          <a:xfrm>
            <a:off x="5097043" y="5237872"/>
            <a:ext cx="913662" cy="12317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>
            <a:off x="10217146" y="4968629"/>
            <a:ext cx="1654673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Помощь в получении гранта ФСИ</a:t>
            </a:r>
          </a:p>
        </p:txBody>
      </p:sp>
      <p:cxnSp>
        <p:nvCxnSpPr>
          <p:cNvPr id="79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71" idx="3"/>
            <a:endCxn id="36" idx="1"/>
          </p:cNvCxnSpPr>
          <p:nvPr/>
        </p:nvCxnSpPr>
        <p:spPr>
          <a:xfrm>
            <a:off x="11871819" y="5361044"/>
            <a:ext cx="687869" cy="100828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10181178" y="2805563"/>
            <a:ext cx="2348157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Помощь в доработке технологии (экспертиза, НПЦ, ЦК ….)</a:t>
            </a:r>
            <a:endParaRPr lang="ru-RU" dirty="0"/>
          </a:p>
        </p:txBody>
      </p:sp>
      <p:cxnSp>
        <p:nvCxnSpPr>
          <p:cNvPr id="90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88" idx="3"/>
            <a:endCxn id="40" idx="1"/>
          </p:cNvCxnSpPr>
          <p:nvPr/>
        </p:nvCxnSpPr>
        <p:spPr>
          <a:xfrm>
            <a:off x="12529335" y="3197978"/>
            <a:ext cx="1819533" cy="45170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26" idx="3"/>
            <a:endCxn id="88" idx="1"/>
          </p:cNvCxnSpPr>
          <p:nvPr/>
        </p:nvCxnSpPr>
        <p:spPr>
          <a:xfrm flipV="1">
            <a:off x="9184407" y="3197978"/>
            <a:ext cx="996771" cy="122068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/>
          <p:cNvSpPr/>
          <p:nvPr/>
        </p:nvSpPr>
        <p:spPr>
          <a:xfrm>
            <a:off x="2755214" y="5060900"/>
            <a:ext cx="2341829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2759428" y="6368534"/>
            <a:ext cx="2365592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endParaRPr lang="ru-RU" dirty="0">
              <a:latin typeface="Calibri" panose="020F0502020204030204" pitchFamily="34" charset="0"/>
            </a:endParaRPr>
          </a:p>
        </p:txBody>
      </p:sp>
      <p:cxnSp>
        <p:nvCxnSpPr>
          <p:cNvPr id="109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06" idx="3"/>
            <a:endCxn id="48" idx="1"/>
          </p:cNvCxnSpPr>
          <p:nvPr/>
        </p:nvCxnSpPr>
        <p:spPr>
          <a:xfrm>
            <a:off x="5125020" y="6545506"/>
            <a:ext cx="1308225" cy="14088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10187507" y="3777366"/>
            <a:ext cx="2341829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endParaRPr lang="ru-RU" dirty="0">
              <a:latin typeface="Calibri" panose="020F0502020204030204" pitchFamily="34" charset="0"/>
            </a:endParaRPr>
          </a:p>
        </p:txBody>
      </p:sp>
      <p:cxnSp>
        <p:nvCxnSpPr>
          <p:cNvPr id="122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26" idx="3"/>
            <a:endCxn id="118" idx="1"/>
          </p:cNvCxnSpPr>
          <p:nvPr/>
        </p:nvCxnSpPr>
        <p:spPr>
          <a:xfrm>
            <a:off x="9184407" y="3320046"/>
            <a:ext cx="1003100" cy="634292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Прямоугольник 124"/>
          <p:cNvSpPr/>
          <p:nvPr/>
        </p:nvSpPr>
        <p:spPr>
          <a:xfrm>
            <a:off x="14339347" y="4129907"/>
            <a:ext cx="2341829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endParaRPr lang="ru-RU" dirty="0">
              <a:latin typeface="Calibri" panose="020F0502020204030204" pitchFamily="34" charset="0"/>
            </a:endParaRPr>
          </a:p>
        </p:txBody>
      </p:sp>
      <p:cxnSp>
        <p:nvCxnSpPr>
          <p:cNvPr id="126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18" idx="3"/>
            <a:endCxn id="125" idx="1"/>
          </p:cNvCxnSpPr>
          <p:nvPr/>
        </p:nvCxnSpPr>
        <p:spPr>
          <a:xfrm>
            <a:off x="12529336" y="3954338"/>
            <a:ext cx="1810011" cy="35254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Прямоугольник 137"/>
          <p:cNvSpPr/>
          <p:nvPr/>
        </p:nvSpPr>
        <p:spPr>
          <a:xfrm>
            <a:off x="2759428" y="7940128"/>
            <a:ext cx="2365592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endParaRPr lang="ru-RU" dirty="0">
              <a:latin typeface="Calibri" panose="020F0502020204030204" pitchFamily="34" charset="0"/>
            </a:endParaRPr>
          </a:p>
        </p:txBody>
      </p:sp>
      <p:cxnSp>
        <p:nvCxnSpPr>
          <p:cNvPr id="139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38" idx="3"/>
            <a:endCxn id="59" idx="1"/>
          </p:cNvCxnSpPr>
          <p:nvPr/>
        </p:nvCxnSpPr>
        <p:spPr>
          <a:xfrm>
            <a:off x="5125020" y="8117100"/>
            <a:ext cx="1204589" cy="13704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Прямоугольник 142"/>
          <p:cNvSpPr/>
          <p:nvPr/>
        </p:nvSpPr>
        <p:spPr>
          <a:xfrm>
            <a:off x="16164489" y="6028735"/>
            <a:ext cx="1998726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endParaRPr lang="ru-RU" dirty="0">
              <a:latin typeface="Calibri" panose="020F0502020204030204" pitchFamily="34" charset="0"/>
            </a:endParaRPr>
          </a:p>
        </p:txBody>
      </p:sp>
      <p:cxnSp>
        <p:nvCxnSpPr>
          <p:cNvPr id="145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36" idx="3"/>
            <a:endCxn id="143" idx="1"/>
          </p:cNvCxnSpPr>
          <p:nvPr/>
        </p:nvCxnSpPr>
        <p:spPr>
          <a:xfrm>
            <a:off x="15526111" y="5461872"/>
            <a:ext cx="638378" cy="7438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53" idx="3"/>
            <a:endCxn id="143" idx="1"/>
          </p:cNvCxnSpPr>
          <p:nvPr/>
        </p:nvCxnSpPr>
        <p:spPr>
          <a:xfrm flipV="1">
            <a:off x="15510262" y="6205707"/>
            <a:ext cx="654227" cy="375116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Прямоугольник 178"/>
          <p:cNvSpPr/>
          <p:nvPr/>
        </p:nvSpPr>
        <p:spPr>
          <a:xfrm>
            <a:off x="6329609" y="8648601"/>
            <a:ext cx="3530294" cy="5693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dirty="0">
                <a:latin typeface="Calibri" panose="020F0502020204030204" pitchFamily="34" charset="0"/>
              </a:rPr>
              <a:t>Внедрение практик для уменьшения рисков</a:t>
            </a:r>
          </a:p>
        </p:txBody>
      </p:sp>
      <p:cxnSp>
        <p:nvCxnSpPr>
          <p:cNvPr id="180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138" idx="3"/>
            <a:endCxn id="179" idx="1"/>
          </p:cNvCxnSpPr>
          <p:nvPr/>
        </p:nvCxnSpPr>
        <p:spPr>
          <a:xfrm>
            <a:off x="5125020" y="8117100"/>
            <a:ext cx="1204589" cy="81619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>
          <a:xfrm flipV="1">
            <a:off x="2748885" y="1450594"/>
            <a:ext cx="15414330" cy="3884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Прямоугольник 187"/>
          <p:cNvSpPr/>
          <p:nvPr/>
        </p:nvSpPr>
        <p:spPr>
          <a:xfrm>
            <a:off x="14339345" y="8017250"/>
            <a:ext cx="2166860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fontAlgn="ctr"/>
            <a:endParaRPr lang="ru-RU" dirty="0">
              <a:latin typeface="Calibri" panose="020F0502020204030204" pitchFamily="34" charset="0"/>
            </a:endParaRPr>
          </a:p>
        </p:txBody>
      </p:sp>
      <p:cxnSp>
        <p:nvCxnSpPr>
          <p:cNvPr id="189" name="Соединитель: уступ 40">
            <a:extLst>
              <a:ext uri="{FF2B5EF4-FFF2-40B4-BE49-F238E27FC236}">
                <a16:creationId xmlns="" xmlns:a16="http://schemas.microsoft.com/office/drawing/2014/main" id="{E57F6B8F-2DF3-4732-53AF-ADABE1E6BAB3}"/>
              </a:ext>
            </a:extLst>
          </p:cNvPr>
          <p:cNvCxnSpPr>
            <a:cxnSpLocks/>
            <a:stCxn id="59" idx="3"/>
            <a:endCxn id="188" idx="1"/>
          </p:cNvCxnSpPr>
          <p:nvPr/>
        </p:nvCxnSpPr>
        <p:spPr>
          <a:xfrm flipV="1">
            <a:off x="13134755" y="8194222"/>
            <a:ext cx="1204590" cy="5991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Овал 197"/>
          <p:cNvSpPr/>
          <p:nvPr/>
        </p:nvSpPr>
        <p:spPr>
          <a:xfrm>
            <a:off x="2969524" y="1337705"/>
            <a:ext cx="272978" cy="26642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199" name="Овал 198"/>
          <p:cNvSpPr/>
          <p:nvPr/>
        </p:nvSpPr>
        <p:spPr>
          <a:xfrm>
            <a:off x="7220938" y="1337705"/>
            <a:ext cx="272978" cy="26642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200" name="Овал 199"/>
          <p:cNvSpPr/>
          <p:nvPr/>
        </p:nvSpPr>
        <p:spPr>
          <a:xfrm>
            <a:off x="11598841" y="1346692"/>
            <a:ext cx="272978" cy="26642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201" name="Овал 200"/>
          <p:cNvSpPr/>
          <p:nvPr/>
        </p:nvSpPr>
        <p:spPr>
          <a:xfrm>
            <a:off x="15253261" y="1307008"/>
            <a:ext cx="272978" cy="26642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37160" tIns="68580" rIns="137160" bIns="68580" rtlCol="0" anchor="ctr"/>
          <a:lstStyle/>
          <a:p>
            <a:pPr algn="ctr"/>
            <a:endParaRPr lang="ru-RU"/>
          </a:p>
        </p:txBody>
      </p:sp>
      <p:sp>
        <p:nvSpPr>
          <p:cNvPr id="202" name="Прямоугольник 201"/>
          <p:cNvSpPr/>
          <p:nvPr/>
        </p:nvSpPr>
        <p:spPr>
          <a:xfrm>
            <a:off x="2969523" y="1054008"/>
            <a:ext cx="1195713" cy="400110"/>
          </a:xfrm>
          <a:prstGeom prst="rect">
            <a:avLst/>
          </a:prstGeom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sz="1700" dirty="0" smtClean="0">
                <a:latin typeface="Calibri" panose="020F0502020204030204" pitchFamily="34" charset="0"/>
              </a:rPr>
              <a:t>2023 г.</a:t>
            </a:r>
            <a:endParaRPr lang="ru-RU" sz="1700" dirty="0"/>
          </a:p>
        </p:txBody>
      </p:sp>
      <p:sp>
        <p:nvSpPr>
          <p:cNvPr id="203" name="Прямоугольник 202"/>
          <p:cNvSpPr/>
          <p:nvPr/>
        </p:nvSpPr>
        <p:spPr>
          <a:xfrm>
            <a:off x="7284182" y="1067529"/>
            <a:ext cx="1195713" cy="400110"/>
          </a:xfrm>
          <a:prstGeom prst="rect">
            <a:avLst/>
          </a:prstGeom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sz="1700" dirty="0" smtClean="0">
                <a:latin typeface="Calibri" panose="020F0502020204030204" pitchFamily="34" charset="0"/>
              </a:rPr>
              <a:t>2024 г.</a:t>
            </a:r>
            <a:endParaRPr lang="ru-RU" sz="1700" dirty="0"/>
          </a:p>
        </p:txBody>
      </p:sp>
      <p:sp>
        <p:nvSpPr>
          <p:cNvPr id="204" name="Прямоугольник 203"/>
          <p:cNvSpPr/>
          <p:nvPr/>
        </p:nvSpPr>
        <p:spPr>
          <a:xfrm>
            <a:off x="11617896" y="1061892"/>
            <a:ext cx="1195713" cy="400110"/>
          </a:xfrm>
          <a:prstGeom prst="rect">
            <a:avLst/>
          </a:prstGeom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sz="1700" dirty="0" smtClean="0">
                <a:latin typeface="Calibri" panose="020F0502020204030204" pitchFamily="34" charset="0"/>
              </a:rPr>
              <a:t>2025 г.</a:t>
            </a:r>
            <a:endParaRPr lang="ru-RU" sz="1700" dirty="0"/>
          </a:p>
        </p:txBody>
      </p:sp>
      <p:sp>
        <p:nvSpPr>
          <p:cNvPr id="205" name="Прямоугольник 204"/>
          <p:cNvSpPr/>
          <p:nvPr/>
        </p:nvSpPr>
        <p:spPr>
          <a:xfrm>
            <a:off x="15433728" y="1075767"/>
            <a:ext cx="1195713" cy="400110"/>
          </a:xfrm>
          <a:prstGeom prst="rect">
            <a:avLst/>
          </a:prstGeom>
        </p:spPr>
        <p:txBody>
          <a:bodyPr wrap="square" lIns="137160" tIns="68580" rIns="137160" bIns="68580">
            <a:spAutoFit/>
          </a:bodyPr>
          <a:lstStyle/>
          <a:p>
            <a:pPr algn="ctr" fontAlgn="ctr"/>
            <a:r>
              <a:rPr lang="ru-RU" sz="1700" dirty="0" smtClean="0">
                <a:latin typeface="Calibri" panose="020F0502020204030204" pitchFamily="34" charset="0"/>
              </a:rPr>
              <a:t>2026 г.</a:t>
            </a:r>
            <a:endParaRPr lang="ru-RU" sz="1700" dirty="0"/>
          </a:p>
        </p:txBody>
      </p:sp>
      <p:sp>
        <p:nvSpPr>
          <p:cNvPr id="65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13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1016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4"/>
          <p:cNvSpPr txBox="1">
            <a:spLocks noGrp="1"/>
          </p:cNvSpPr>
          <p:nvPr>
            <p:ph type="title"/>
          </p:nvPr>
        </p:nvSpPr>
        <p:spPr>
          <a:xfrm>
            <a:off x="1367139" y="246956"/>
            <a:ext cx="15980968" cy="66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4371" tIns="154371" rIns="154371" bIns="154371" anchor="ctr" anchorCtr="0">
            <a:noAutofit/>
          </a:bodyPr>
          <a:lstStyle/>
          <a:p>
            <a:pPr algn="l"/>
            <a:r>
              <a:rPr lang="ru-RU" dirty="0">
                <a:solidFill>
                  <a:srgbClr val="008BD0"/>
                </a:solidFill>
                <a:latin typeface="+mn-lt"/>
              </a:rPr>
              <a:t>Дорожная карта развития проекта</a:t>
            </a:r>
          </a:p>
        </p:txBody>
      </p:sp>
      <p:pic>
        <p:nvPicPr>
          <p:cNvPr id="5" name="Рисунок 4" descr="Д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105" y="1271203"/>
            <a:ext cx="9974342" cy="82815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2945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4"/>
          <p:cNvSpPr txBox="1">
            <a:spLocks noGrp="1"/>
          </p:cNvSpPr>
          <p:nvPr>
            <p:ph type="title"/>
          </p:nvPr>
        </p:nvSpPr>
        <p:spPr>
          <a:xfrm>
            <a:off x="1367139" y="246956"/>
            <a:ext cx="15980968" cy="66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4371" tIns="154371" rIns="154371" bIns="154371" anchor="ctr" anchorCtr="0">
            <a:noAutofit/>
          </a:bodyPr>
          <a:lstStyle/>
          <a:p>
            <a:pPr algn="l"/>
            <a:r>
              <a:rPr lang="ru-RU" dirty="0">
                <a:solidFill>
                  <a:srgbClr val="008BD0"/>
                </a:solidFill>
                <a:latin typeface="+mn-lt"/>
              </a:rPr>
              <a:t>Анализ рынка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1798804"/>
            <a:ext cx="11980260" cy="70403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552887" y="997964"/>
            <a:ext cx="5730160" cy="7911873"/>
          </a:xfrm>
          <a:prstGeom prst="rect">
            <a:avLst/>
          </a:prstGeom>
          <a:noFill/>
        </p:spPr>
        <p:txBody>
          <a:bodyPr wrap="square" lIns="154396" tIns="77198" rIns="154396" bIns="77198" rtlCol="0">
            <a:spAutoFit/>
          </a:bodyPr>
          <a:lstStyle/>
          <a:p>
            <a:pPr algn="just"/>
            <a:r>
              <a:rPr lang="ru-RU" sz="2400" u="sng" dirty="0"/>
              <a:t>Объем рынка, рост, сегментация</a:t>
            </a:r>
          </a:p>
          <a:p>
            <a:pPr algn="just"/>
            <a:r>
              <a:rPr lang="ru-RU" sz="2400" dirty="0"/>
              <a:t>Мировой объем рынка композиционных материалов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94,4 млрд. </a:t>
            </a:r>
            <a:r>
              <a:rPr lang="en-US" sz="2400" dirty="0">
                <a:solidFill>
                  <a:srgbClr val="FF0000"/>
                </a:solidFill>
              </a:rPr>
              <a:t>$</a:t>
            </a:r>
            <a:r>
              <a:rPr lang="ru-RU" sz="2400" i="1" dirty="0">
                <a:solidFill>
                  <a:srgbClr val="FF0000"/>
                </a:solidFill>
              </a:rPr>
              <a:t>.</a:t>
            </a:r>
          </a:p>
          <a:p>
            <a:r>
              <a:rPr lang="ru-RU" sz="2400" dirty="0"/>
              <a:t>Из них на </a:t>
            </a:r>
            <a:r>
              <a:rPr lang="ru-RU" sz="2400" dirty="0" err="1"/>
              <a:t>реактопластичные</a:t>
            </a:r>
            <a:r>
              <a:rPr lang="ru-RU" sz="2400" dirty="0"/>
              <a:t> связующие приходится</a:t>
            </a:r>
          </a:p>
          <a:p>
            <a:r>
              <a:rPr lang="ru-RU" sz="2400" dirty="0">
                <a:solidFill>
                  <a:srgbClr val="FF0000"/>
                </a:solidFill>
              </a:rPr>
              <a:t>60 млрд. </a:t>
            </a:r>
            <a:r>
              <a:rPr lang="en-US" sz="2400" dirty="0">
                <a:solidFill>
                  <a:srgbClr val="FF0000"/>
                </a:solidFill>
              </a:rPr>
              <a:t>$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</a:p>
          <a:p>
            <a:r>
              <a:rPr lang="ru-RU" sz="2400" dirty="0"/>
              <a:t>На долю эпоксидных связующих </a:t>
            </a:r>
            <a:r>
              <a:rPr lang="en-US" sz="2400" dirty="0"/>
              <a:t>(TAM)</a:t>
            </a:r>
            <a:endParaRPr lang="ru-RU" sz="2400" dirty="0"/>
          </a:p>
          <a:p>
            <a:r>
              <a:rPr lang="ru-RU" sz="2400" dirty="0">
                <a:solidFill>
                  <a:srgbClr val="FF0000"/>
                </a:solidFill>
              </a:rPr>
              <a:t>9 млрд. </a:t>
            </a:r>
            <a:r>
              <a:rPr lang="en-US" sz="2400" dirty="0">
                <a:solidFill>
                  <a:srgbClr val="FF0000"/>
                </a:solidFill>
              </a:rPr>
              <a:t>$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</a:p>
          <a:p>
            <a:r>
              <a:rPr lang="ru-RU" sz="2400" dirty="0"/>
              <a:t>Объем Европейского рынка при этом составляет</a:t>
            </a:r>
          </a:p>
          <a:p>
            <a:r>
              <a:rPr lang="ru-RU" sz="2400" dirty="0">
                <a:solidFill>
                  <a:srgbClr val="00B050"/>
                </a:solidFill>
              </a:rPr>
              <a:t>1,8 млрд. </a:t>
            </a:r>
            <a:r>
              <a:rPr lang="en-US" sz="2400" dirty="0">
                <a:solidFill>
                  <a:srgbClr val="00B050"/>
                </a:solidFill>
              </a:rPr>
              <a:t>$</a:t>
            </a:r>
            <a:r>
              <a:rPr lang="ru-RU" sz="2400" dirty="0">
                <a:solidFill>
                  <a:srgbClr val="00B050"/>
                </a:solidFill>
              </a:rPr>
              <a:t>.</a:t>
            </a:r>
          </a:p>
          <a:p>
            <a:r>
              <a:rPr lang="ru-RU" sz="2400" dirty="0"/>
              <a:t>А Российского рынка</a:t>
            </a:r>
            <a:r>
              <a:rPr lang="en-US" sz="2400" dirty="0"/>
              <a:t> (SAM)</a:t>
            </a:r>
            <a:r>
              <a:rPr lang="ru-RU" sz="2400" dirty="0"/>
              <a:t> – </a:t>
            </a:r>
          </a:p>
          <a:p>
            <a:r>
              <a:rPr lang="en-US" sz="2400" dirty="0">
                <a:solidFill>
                  <a:srgbClr val="00B0F0"/>
                </a:solidFill>
              </a:rPr>
              <a:t>21,6</a:t>
            </a:r>
            <a:r>
              <a:rPr lang="ru-RU" sz="2400" dirty="0">
                <a:solidFill>
                  <a:srgbClr val="00B0F0"/>
                </a:solidFill>
              </a:rPr>
              <a:t> млрд. руб.</a:t>
            </a:r>
          </a:p>
          <a:p>
            <a:r>
              <a:rPr lang="ru-RU" sz="2400" dirty="0"/>
              <a:t>При этом на долю стеклопластиков приходится</a:t>
            </a:r>
          </a:p>
          <a:p>
            <a:r>
              <a:rPr lang="ru-RU" sz="2400" dirty="0">
                <a:solidFill>
                  <a:srgbClr val="00B0F0"/>
                </a:solidFill>
              </a:rPr>
              <a:t>18,8 млрд. руб.</a:t>
            </a:r>
          </a:p>
          <a:p>
            <a:r>
              <a:rPr lang="ru-RU" sz="2400" dirty="0"/>
              <a:t>Достижимый объем (1 %) </a:t>
            </a:r>
            <a:r>
              <a:rPr lang="en-US" sz="2400" dirty="0"/>
              <a:t>(SOM)</a:t>
            </a:r>
            <a:r>
              <a:rPr lang="ru-RU" sz="2400" dirty="0"/>
              <a:t> составит </a:t>
            </a:r>
            <a:r>
              <a:rPr lang="ru-RU" sz="2400" dirty="0">
                <a:solidFill>
                  <a:srgbClr val="00B0F0"/>
                </a:solidFill>
              </a:rPr>
              <a:t>187,8 млн. руб.</a:t>
            </a:r>
          </a:p>
          <a:p>
            <a:r>
              <a:rPr lang="ru-RU" sz="2400" b="1" dirty="0"/>
              <a:t>Рост рынка составит </a:t>
            </a:r>
            <a:r>
              <a:rPr lang="ru-RU" sz="2400" b="1" dirty="0">
                <a:solidFill>
                  <a:srgbClr val="00B0F0"/>
                </a:solidFill>
              </a:rPr>
              <a:t>15 % к 2030 г.</a:t>
            </a:r>
          </a:p>
        </p:txBody>
      </p:sp>
    </p:spTree>
    <p:extLst>
      <p:ext uri="{BB962C8B-B14F-4D97-AF65-F5344CB8AC3E}">
        <p14:creationId xmlns="" xmlns:p14="http://schemas.microsoft.com/office/powerpoint/2010/main" val="142945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4"/>
          <p:cNvSpPr txBox="1">
            <a:spLocks noGrp="1"/>
          </p:cNvSpPr>
          <p:nvPr>
            <p:ph type="title"/>
          </p:nvPr>
        </p:nvSpPr>
        <p:spPr>
          <a:xfrm>
            <a:off x="1367139" y="246956"/>
            <a:ext cx="15980968" cy="66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4371" tIns="154371" rIns="154371" bIns="154371" anchor="ctr" anchorCtr="0">
            <a:noAutofit/>
          </a:bodyPr>
          <a:lstStyle/>
          <a:p>
            <a:pPr algn="l"/>
            <a:r>
              <a:rPr lang="ru-RU" dirty="0">
                <a:solidFill>
                  <a:srgbClr val="008BD0"/>
                </a:solidFill>
                <a:latin typeface="+mn-lt"/>
              </a:rPr>
              <a:t>Уровень конкуренции на рынке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1" y="1168403"/>
            <a:ext cx="17331664" cy="6386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30102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</TotalTime>
  <Words>924</Words>
  <Application>Microsoft Office PowerPoint</Application>
  <PresentationFormat>Произвольный</PresentationFormat>
  <Paragraphs>271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Montserrat Black</vt:lpstr>
      <vt:lpstr>Montserrat ExtraBold</vt:lpstr>
      <vt:lpstr>Montserrat SemiBold</vt:lpstr>
      <vt:lpstr>Calibri</vt:lpstr>
      <vt:lpstr>Courier New</vt:lpstr>
      <vt:lpstr>Fira Sans Extra Condensed Medium</vt:lpstr>
      <vt:lpstr>Times New Roman</vt:lpstr>
      <vt:lpstr>Montserrat Light</vt:lpstr>
      <vt:lpstr>Arial Black</vt:lpstr>
      <vt:lpstr>Chevin Pro Light</vt:lpstr>
      <vt:lpstr>1_Office Theme</vt:lpstr>
      <vt:lpstr>2_Office Theme</vt:lpstr>
      <vt:lpstr>3_Office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Пример дорожной карты проекта (упрощенная версия)</vt:lpstr>
      <vt:lpstr>Дорожная карта развития проекта</vt:lpstr>
      <vt:lpstr>Анализ рынка</vt:lpstr>
      <vt:lpstr>Уровень конкуренции на рынке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User</cp:lastModifiedBy>
  <cp:revision>51</cp:revision>
  <dcterms:created xsi:type="dcterms:W3CDTF">2021-04-08T11:32:16Z</dcterms:created>
  <dcterms:modified xsi:type="dcterms:W3CDTF">2023-11-03T05:31:36Z</dcterms:modified>
</cp:coreProperties>
</file>