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Instrument Sans Medium" panose="020B0604020202020204" charset="0"/>
      <p:regular r:id="rId13"/>
    </p:embeddedFont>
    <p:embeddedFont>
      <p:font typeface="Instrument Sans Semi Bold" panose="020B0604020202020204" charset="0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696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0.pn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6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Self-dev: Персональный ИИ-стратег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86344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Мобильное приложение, которое превращает искусственный интеллект в вашего личного стратега по саморазвитию. Оно не только планирует задачи, но и понимает ваши психологические барьеры, помогая достигать целей через осознанность и адаптацию.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8630" y="368260"/>
            <a:ext cx="9090779" cy="418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Актуальность Идеи: Глобальный Масштаб и Инновации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68630" y="1121450"/>
            <a:ext cx="1673900" cy="209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Мировой Тренд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68630" y="1464469"/>
            <a:ext cx="6683216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Проблема неэффективного саморазвития и выгорания актуальна повсеместно. Наш проект отвечает глобальным трендам: персонализированное образование (EduNet), ментальное здоровье (Mental Health Tech) и повсеместное внедрение AI-ассистентов.</a:t>
            </a:r>
            <a:endParaRPr lang="en-US" sz="1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" y="2258020"/>
            <a:ext cx="6683216" cy="6683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86174" y="1121450"/>
            <a:ext cx="2785110" cy="209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Польза для России и Образования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486174" y="1464469"/>
            <a:ext cx="6683216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Для РФ: развитие человеческого капитала, повышение продуктивности и психического здоровья населения. Для СКФУ: коммерциализация ИИ-разработок, усиление позиций в EdTech и NeuroNet. Мы используем компетенции в fine-tuning LLM, анализе данных и поведенческой психологии.</a:t>
            </a:r>
            <a:endParaRPr lang="en-US" sz="10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174" y="2258020"/>
            <a:ext cx="6683216" cy="66832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2105" y="601028"/>
            <a:ext cx="7839789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Целевая Аудитория: Активные Профессионалы в Поисках Роста</a:t>
            </a:r>
            <a:endParaRPr lang="en-US" sz="3650" dirty="0"/>
          </a:p>
        </p:txBody>
      </p:sp>
      <p:sp>
        <p:nvSpPr>
          <p:cNvPr id="6" name="Shape 2"/>
          <p:cNvSpPr/>
          <p:nvPr/>
        </p:nvSpPr>
        <p:spPr>
          <a:xfrm>
            <a:off x="652105" y="2324338"/>
            <a:ext cx="3826788" cy="2866430"/>
          </a:xfrm>
          <a:prstGeom prst="roundRect">
            <a:avLst>
              <a:gd name="adj" fmla="val 3828"/>
            </a:avLst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105" y="2301478"/>
            <a:ext cx="3826788" cy="9144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2044898"/>
            <a:ext cx="558879" cy="558879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53640" y="2212538"/>
            <a:ext cx="223480" cy="22348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861179" y="2790111"/>
            <a:ext cx="2329101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Кто они?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861179" y="3192899"/>
            <a:ext cx="3408640" cy="1788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Активные молодые профессионалы 25-35 лет с доходом, живущие в городах-миллионниках. Они стремятся к карьерному и личностному росту, но сталкиваются с нехваткой времени.</a:t>
            </a:r>
            <a:endParaRPr lang="en-US" sz="1450" dirty="0"/>
          </a:p>
        </p:txBody>
      </p:sp>
      <p:sp>
        <p:nvSpPr>
          <p:cNvPr id="12" name="Shape 5"/>
          <p:cNvSpPr/>
          <p:nvPr/>
        </p:nvSpPr>
        <p:spPr>
          <a:xfrm>
            <a:off x="4665107" y="2324338"/>
            <a:ext cx="3826788" cy="2866430"/>
          </a:xfrm>
          <a:prstGeom prst="roundRect">
            <a:avLst>
              <a:gd name="adj" fmla="val 3828"/>
            </a:avLst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107" y="2301478"/>
            <a:ext cx="3826788" cy="91440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002" y="2044898"/>
            <a:ext cx="558879" cy="558879"/>
          </a:xfrm>
          <a:prstGeom prst="rect">
            <a:avLst/>
          </a:prstGeom>
        </p:spPr>
      </p:pic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66642" y="2212538"/>
            <a:ext cx="223480" cy="223480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874181" y="2790111"/>
            <a:ext cx="2329101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Их вызовы</a:t>
            </a:r>
            <a:endParaRPr lang="en-US" sz="1800" dirty="0"/>
          </a:p>
        </p:txBody>
      </p:sp>
      <p:sp>
        <p:nvSpPr>
          <p:cNvPr id="17" name="Text 7"/>
          <p:cNvSpPr/>
          <p:nvPr/>
        </p:nvSpPr>
        <p:spPr>
          <a:xfrm>
            <a:off x="4874181" y="3192899"/>
            <a:ext cx="3408640" cy="1490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Пробовали обычные планировщики (Todoist, Notion), но бросили из-за отсутствия гибкости и поддержки. Пример: "Хочу выучить английский за год, но постоянно срываю график".</a:t>
            </a:r>
            <a:endParaRPr lang="en-US" sz="1450" dirty="0"/>
          </a:p>
        </p:txBody>
      </p:sp>
      <p:sp>
        <p:nvSpPr>
          <p:cNvPr id="18" name="Shape 8"/>
          <p:cNvSpPr/>
          <p:nvPr/>
        </p:nvSpPr>
        <p:spPr>
          <a:xfrm>
            <a:off x="652105" y="5656421"/>
            <a:ext cx="7839789" cy="1972032"/>
          </a:xfrm>
          <a:prstGeom prst="roundRect">
            <a:avLst>
              <a:gd name="adj" fmla="val 5564"/>
            </a:avLst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105" y="5633561"/>
            <a:ext cx="7839789" cy="91440"/>
          </a:xfrm>
          <a:prstGeom prst="rect">
            <a:avLst/>
          </a:prstGeom>
        </p:spPr>
      </p:pic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560" y="5376982"/>
            <a:ext cx="558879" cy="558879"/>
          </a:xfrm>
          <a:prstGeom prst="rect">
            <a:avLst/>
          </a:prstGeom>
        </p:spPr>
      </p:pic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60200" y="5544622"/>
            <a:ext cx="223480" cy="223480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861179" y="6122194"/>
            <a:ext cx="2329101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Их потери</a:t>
            </a:r>
            <a:endParaRPr lang="en-US" sz="1800" dirty="0"/>
          </a:p>
        </p:txBody>
      </p:sp>
      <p:sp>
        <p:nvSpPr>
          <p:cNvPr id="23" name="Text 10"/>
          <p:cNvSpPr/>
          <p:nvPr/>
        </p:nvSpPr>
        <p:spPr>
          <a:xfrm>
            <a:off x="861179" y="6524982"/>
            <a:ext cx="7421642" cy="894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Потеря времени, денег на неэффективные курсы, чувство вины, выгорание, отложенные жизненные цели. "Мечтаю запустить side-project, но нет сил после работы".</a:t>
            </a:r>
            <a:endParaRPr lang="en-US" sz="145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6D98C70-536F-F982-3060-B0AA44E4B381}"/>
              </a:ext>
            </a:extLst>
          </p:cNvPr>
          <p:cNvSpPr/>
          <p:nvPr/>
        </p:nvSpPr>
        <p:spPr>
          <a:xfrm>
            <a:off x="12480066" y="7628453"/>
            <a:ext cx="2150334" cy="601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7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5678" y="522922"/>
            <a:ext cx="781264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Проблема: Барьеры на Пути к Целям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5678" y="1996916"/>
            <a:ext cx="7812643" cy="1415177"/>
          </a:xfrm>
          <a:prstGeom prst="roundRect">
            <a:avLst>
              <a:gd name="adj" fmla="val 5645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63441" y="2194679"/>
            <a:ext cx="328445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Отсутствие персонализации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63441" y="2605921"/>
            <a:ext cx="7417118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Люди не достигают целей из-за отсутствия персонализированной и адаптивной системы.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65678" y="3602236"/>
            <a:ext cx="7812643" cy="1415177"/>
          </a:xfrm>
          <a:prstGeom prst="roundRect">
            <a:avLst>
              <a:gd name="adj" fmla="val 5645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3441" y="3799999"/>
            <a:ext cx="310288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Психологические барьеры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3441" y="4211241"/>
            <a:ext cx="7417118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Непонимание собственных психологических барьеров: прокрастинация, перфекционизм, выгорание.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65678" y="5231368"/>
            <a:ext cx="7812643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Существующие решения не справляются с этой комплексной проблемой: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65678" y="5749528"/>
            <a:ext cx="7812643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Обычные планировщики (Todoist, Куда):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Работают только с задачами, игнорируя контекст и состояние пользователя.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65678" y="6424493"/>
            <a:ext cx="7812643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Трекеры привычек (Habitica):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Геймификация не решает глубинных причин срывов.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65678" y="7099459"/>
            <a:ext cx="7812643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Коучи/психологи: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Дорого, не масштабируемо, отсутствует интеграция в цифровую среду.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197"/>
            <a:ext cx="96578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Ценностное Предложение Self-dev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197418" y="23500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Мы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840474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Self-dev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7845" y="3518416"/>
            <a:ext cx="318968" cy="3189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97628" y="21686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Помогаем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597628" y="2659023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Активным людям, стремящимся к росту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3230" y="3518416"/>
            <a:ext cx="318968" cy="3189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 ситуации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51256" y="4578310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Нехватки времени и внутренней дисциплины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31041" y="4536400"/>
            <a:ext cx="318968" cy="31896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597628" y="60071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Решать проблему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597628" y="6497598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Неэффективного движения к целям и выгорания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43230" y="5554385"/>
            <a:ext cx="318968" cy="318968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197418" y="60071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 помощью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93790" y="6497598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Технологии адаптивного ИИ с функцией «Контекстное Отражение»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67845" y="5554385"/>
            <a:ext cx="318968" cy="318968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743789" y="37249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 получать</a:t>
            </a:r>
            <a:endParaRPr lang="en-US" sz="2200" dirty="0"/>
          </a:p>
        </p:txBody>
      </p:sp>
      <p:sp>
        <p:nvSpPr>
          <p:cNvPr id="24" name="Text 12"/>
          <p:cNvSpPr/>
          <p:nvPr/>
        </p:nvSpPr>
        <p:spPr>
          <a:xfrm>
            <a:off x="793790" y="4215408"/>
            <a:ext cx="3785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Персональный маршрут, глубокое понимание своих паттернов и экономию времени на 30%</a:t>
            </a:r>
            <a:endParaRPr lang="en-US" sz="1750" dirty="0"/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26" name="Image 11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80033" y="4536400"/>
            <a:ext cx="318968" cy="31896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F0669E2-7990-8DF6-BC56-53B8DD733183}"/>
              </a:ext>
            </a:extLst>
          </p:cNvPr>
          <p:cNvSpPr/>
          <p:nvPr/>
        </p:nvSpPr>
        <p:spPr>
          <a:xfrm>
            <a:off x="12480066" y="7628453"/>
            <a:ext cx="2150334" cy="601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4111" y="396121"/>
            <a:ext cx="10769918" cy="450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Решение: "Контекстное Отражение" и Адаптивная Аналитика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11" y="1224320"/>
            <a:ext cx="8032671" cy="803267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895874" y="1206222"/>
            <a:ext cx="2873335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Технология и Свойства Продукта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895874" y="1575197"/>
            <a:ext cx="5237917" cy="230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Технология:</a:t>
            </a: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Fine-tuned LLM + алгоритмы рекомендательных систем.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8895874" y="1935242"/>
            <a:ext cx="5237917" cy="691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Основное свойство: «Контекстное Отражение»</a:t>
            </a: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— диалог, где ИИ задает вопросы на основе ваших действий ("Почему вы переносите задачи по английскому?"), адаптируя план.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895874" y="2756297"/>
            <a:ext cx="5237917" cy="691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Отличие:</a:t>
            </a: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Симбиоз адаптивного планирования и глубинной психологической аналитики. Мы меняем не только расписание, но и подход к саморазвитию.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895874" y="3577352"/>
            <a:ext cx="5237917" cy="461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Дополнительные выгоды:</a:t>
            </a: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Библиотека микро-привычек, интеграция с календарями, персональная аналитика эффективности.</a:t>
            </a:r>
            <a:endParaRPr lang="en-US" sz="11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2002A3-E01F-B9F8-0CCB-FED07635EE6B}"/>
              </a:ext>
            </a:extLst>
          </p:cNvPr>
          <p:cNvSpPr/>
          <p:nvPr/>
        </p:nvSpPr>
        <p:spPr>
          <a:xfrm>
            <a:off x="12480066" y="7628453"/>
            <a:ext cx="2150334" cy="601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0789" y="472083"/>
            <a:ext cx="7942421" cy="1072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Решение: Инфраструктура и Процесс Разработки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00789" y="1802487"/>
            <a:ext cx="171569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89" y="2071330"/>
            <a:ext cx="7942421" cy="228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0789" y="2202775"/>
            <a:ext cx="3352919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1. Сбор и Анонимизация Данных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600789" y="2573893"/>
            <a:ext cx="7942421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Для обучения ИИ-моделей.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600789" y="3148846"/>
            <a:ext cx="171569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89" y="3399830"/>
            <a:ext cx="7942421" cy="228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0789" y="3549134"/>
            <a:ext cx="2273022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2. Fine-tuning Модели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600789" y="3920252"/>
            <a:ext cx="7942421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Дообучение LLM на диалогах коучинга.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600789" y="4495205"/>
            <a:ext cx="171569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89" y="4729043"/>
            <a:ext cx="7942421" cy="228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0789" y="4895493"/>
            <a:ext cx="279404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3. Разработка Приложения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600789" y="5266611"/>
            <a:ext cx="7942421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Создание и тестирование мобильного приложения (Python, React Native, Kotlin, Swift).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600789" y="5841563"/>
            <a:ext cx="171569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3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89" y="6058257"/>
            <a:ext cx="7942421" cy="2286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00789" y="6241852"/>
            <a:ext cx="2145983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4. Развертывание</a:t>
            </a:r>
            <a:endParaRPr lang="en-US" sz="1650" dirty="0"/>
          </a:p>
        </p:txBody>
      </p:sp>
      <p:sp>
        <p:nvSpPr>
          <p:cNvPr id="19" name="Text 12"/>
          <p:cNvSpPr/>
          <p:nvPr/>
        </p:nvSpPr>
        <p:spPr>
          <a:xfrm>
            <a:off x="600789" y="6612969"/>
            <a:ext cx="7942421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Развертывание Backend и ML-сервисов в облачной инфраструктуре (Yandex Cloud/AWS).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600789" y="7209473"/>
            <a:ext cx="7942421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Наши затраты включают труд разработчиков, облачные вычисления для обучения и работы ИИ, а также стоимость лицензий API.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2030"/>
            <a:ext cx="120676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Рынок: Потенциал и Финансовые Прогнозы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277785"/>
            <a:ext cx="3000970" cy="283488"/>
          </a:xfrm>
          <a:prstGeom prst="roundRect">
            <a:avLst>
              <a:gd name="adj" fmla="val 33606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77785"/>
            <a:ext cx="450056" cy="2834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64781" y="2277785"/>
            <a:ext cx="987623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15-20M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2844641"/>
            <a:ext cx="33679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Целевая Аудитория в РФ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3335060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Активных людей, интересующихся саморазвитием.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35893" y="2277785"/>
            <a:ext cx="3434001" cy="283488"/>
          </a:xfrm>
          <a:prstGeom prst="roundRect">
            <a:avLst>
              <a:gd name="adj" fmla="val 33606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839914" y="2277785"/>
            <a:ext cx="554593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0.1%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235893" y="2844641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Реальные Покупатели (1-й год)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235893" y="3689390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15-20 тыс. платящих пользователей.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77995" y="2277785"/>
            <a:ext cx="3238738" cy="283488"/>
          </a:xfrm>
          <a:prstGeom prst="roundRect">
            <a:avLst>
              <a:gd name="adj" fmla="val 33606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995" y="2277785"/>
            <a:ext cx="2325410" cy="2834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3086755" y="2277785"/>
            <a:ext cx="749856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71.8M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9677995" y="2844641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Прогнозируемая Выручка (1-й год)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9677995" y="3689390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Без учета оттока, с Freemium и Premium подпиской.</a:t>
            </a:r>
            <a:endParaRPr lang="en-US" sz="1750" dirty="0"/>
          </a:p>
        </p:txBody>
      </p:sp>
      <p:sp>
        <p:nvSpPr>
          <p:cNvPr id="17" name="Text 13"/>
          <p:cNvSpPr/>
          <p:nvPr/>
        </p:nvSpPr>
        <p:spPr>
          <a:xfrm>
            <a:off x="793790" y="467034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Мы работаем на рынке B2C с перспективой B2B. Стоимость решения: Freemium (база бесплатно), Premium-подписка ~299 руб./мес.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793790" y="5736312"/>
            <a:ext cx="5264706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Наше ключевое преимущество:</a:t>
            </a:r>
            <a:endParaRPr lang="en-US" sz="2650" dirty="0"/>
          </a:p>
        </p:txBody>
      </p:sp>
      <p:sp>
        <p:nvSpPr>
          <p:cNvPr id="19" name="Text 15"/>
          <p:cNvSpPr/>
          <p:nvPr/>
        </p:nvSpPr>
        <p:spPr>
          <a:xfrm>
            <a:off x="793790" y="650176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Мы боремся не с беспорядком в задачах, а с </a:t>
            </a:r>
            <a:r>
              <a:rPr lang="en-US" sz="17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внутренним сопротивлением</a:t>
            </a: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пользователя. Наша технология «Контекстного Отражения» дает уникальный психологический инсайт, который удерживает клиента.</a:t>
            </a:r>
            <a:endParaRPr lang="en-US" sz="175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BFDFFF5-1225-3137-8A32-DBFF467817D0}"/>
              </a:ext>
            </a:extLst>
          </p:cNvPr>
          <p:cNvSpPr/>
          <p:nvPr/>
        </p:nvSpPr>
        <p:spPr>
          <a:xfrm>
            <a:off x="12480066" y="7628453"/>
            <a:ext cx="2150334" cy="601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207" y="550188"/>
            <a:ext cx="11167229" cy="62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Конкуренты и Наше Ключевое Преимущество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00207" y="1575435"/>
            <a:ext cx="13229987" cy="4491990"/>
          </a:xfrm>
          <a:prstGeom prst="roundRect">
            <a:avLst>
              <a:gd name="adj" fmla="val 187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07827" y="1583055"/>
            <a:ext cx="13218676" cy="5753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08209" y="1710690"/>
            <a:ext cx="148447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2800350" y="17106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Todoist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688681" y="17106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Habitica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577013" y="17106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Coach.Me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465344" y="17106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Replika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353675" y="17106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Куда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2242006" y="1710690"/>
            <a:ext cx="148447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Self-dev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07827" y="2158365"/>
            <a:ext cx="13218676" cy="8953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08209" y="2286000"/>
            <a:ext cx="14844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Адаптивность плана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2800350" y="228600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Низкая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688681" y="228600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Низкая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577013" y="228600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Средняя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465344" y="228600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Низкая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353675" y="228600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Низкая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2242006" y="2286000"/>
            <a:ext cx="148447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Высокая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07827" y="3053715"/>
            <a:ext cx="13218676" cy="121539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08209" y="3181350"/>
            <a:ext cx="1484471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Глубина анализа (причины)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2800350" y="318135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Нет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4688681" y="318135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Нет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6577013" y="318135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Средняя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8465344" y="318135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Низкая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0353675" y="318135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Нет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12242006" y="3181350"/>
            <a:ext cx="148447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Высокая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707827" y="4269105"/>
            <a:ext cx="13218676" cy="8953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908209" y="4396740"/>
            <a:ext cx="14844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Формат поддержки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2800350" y="439674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Задачи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4688681" y="439674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Игрофикация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6577013" y="439674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Коучинг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8465344" y="439674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Чат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10353675" y="439674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Задачи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12242006" y="4396740"/>
            <a:ext cx="148447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ИИ-диалог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707827" y="5164455"/>
            <a:ext cx="13218676" cy="8953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908209" y="5292090"/>
            <a:ext cx="14844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Интеграция данных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2800350" y="52920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Базовая</a:t>
            </a:r>
            <a:endParaRPr lang="en-US" sz="1550" dirty="0"/>
          </a:p>
        </p:txBody>
      </p:sp>
      <p:sp>
        <p:nvSpPr>
          <p:cNvPr id="39" name="Text 37"/>
          <p:cNvSpPr/>
          <p:nvPr/>
        </p:nvSpPr>
        <p:spPr>
          <a:xfrm>
            <a:off x="4688681" y="52920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Базовая</a:t>
            </a:r>
            <a:endParaRPr lang="en-US" sz="1550" dirty="0"/>
          </a:p>
        </p:txBody>
      </p:sp>
      <p:sp>
        <p:nvSpPr>
          <p:cNvPr id="40" name="Text 38"/>
          <p:cNvSpPr/>
          <p:nvPr/>
        </p:nvSpPr>
        <p:spPr>
          <a:xfrm>
            <a:off x="6577013" y="52920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Средняя</a:t>
            </a:r>
            <a:endParaRPr lang="en-US" sz="1550" dirty="0"/>
          </a:p>
        </p:txBody>
      </p:sp>
      <p:sp>
        <p:nvSpPr>
          <p:cNvPr id="41" name="Text 39"/>
          <p:cNvSpPr/>
          <p:nvPr/>
        </p:nvSpPr>
        <p:spPr>
          <a:xfrm>
            <a:off x="8465344" y="52920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Нет</a:t>
            </a:r>
            <a:endParaRPr lang="en-US" sz="1550" dirty="0"/>
          </a:p>
        </p:txBody>
      </p:sp>
      <p:sp>
        <p:nvSpPr>
          <p:cNvPr id="42" name="Text 40"/>
          <p:cNvSpPr/>
          <p:nvPr/>
        </p:nvSpPr>
        <p:spPr>
          <a:xfrm>
            <a:off x="10353675" y="5292090"/>
            <a:ext cx="1480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Базовая</a:t>
            </a:r>
            <a:endParaRPr lang="en-US" sz="1550" dirty="0"/>
          </a:p>
        </p:txBody>
      </p:sp>
      <p:sp>
        <p:nvSpPr>
          <p:cNvPr id="43" name="Text 41"/>
          <p:cNvSpPr/>
          <p:nvPr/>
        </p:nvSpPr>
        <p:spPr>
          <a:xfrm>
            <a:off x="12242006" y="5292090"/>
            <a:ext cx="148447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Высокая</a:t>
            </a:r>
            <a:endParaRPr lang="en-US" sz="1550" dirty="0"/>
          </a:p>
        </p:txBody>
      </p:sp>
      <p:sp>
        <p:nvSpPr>
          <p:cNvPr id="44" name="Text 42"/>
          <p:cNvSpPr/>
          <p:nvPr/>
        </p:nvSpPr>
        <p:spPr>
          <a:xfrm>
            <a:off x="700207" y="6367463"/>
            <a:ext cx="3694509" cy="37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Наше ключевое отличие:</a:t>
            </a:r>
            <a:endParaRPr lang="en-US" sz="2350" dirty="0"/>
          </a:p>
        </p:txBody>
      </p:sp>
      <p:sp>
        <p:nvSpPr>
          <p:cNvPr id="45" name="Text 43"/>
          <p:cNvSpPr/>
          <p:nvPr/>
        </p:nvSpPr>
        <p:spPr>
          <a:xfrm>
            <a:off x="700207" y="7042666"/>
            <a:ext cx="1322998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«Контекстное Отражение»</a:t>
            </a: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 фокус на преодолении психологических барьеров позволяют нам предложить уникальный психологический инсайт, удерживающий пользователя.</a:t>
            </a:r>
            <a:endParaRPr lang="en-US" sz="1550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ACF5D23-D11B-A4DD-E36F-CA9EDF1C03A8}"/>
              </a:ext>
            </a:extLst>
          </p:cNvPr>
          <p:cNvSpPr/>
          <p:nvPr/>
        </p:nvSpPr>
        <p:spPr>
          <a:xfrm>
            <a:off x="12480066" y="7628453"/>
            <a:ext cx="2150334" cy="601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1564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295" y="2972395"/>
            <a:ext cx="7139107" cy="578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Бизнес-Модель: SaaS Подписка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48295" y="3829050"/>
            <a:ext cx="6574274" cy="1378744"/>
          </a:xfrm>
          <a:prstGeom prst="roundRect">
            <a:avLst>
              <a:gd name="adj" fmla="val 3224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41058" y="4021812"/>
            <a:ext cx="231564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Что продаем?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41058" y="4422338"/>
            <a:ext cx="6188750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Подписку (SaaS) на премиум-функции ИИ-стратега.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407712" y="3829050"/>
            <a:ext cx="6574393" cy="1378744"/>
          </a:xfrm>
          <a:prstGeom prst="roundRect">
            <a:avLst>
              <a:gd name="adj" fmla="val 3224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00474" y="4021812"/>
            <a:ext cx="231564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Кому продаем?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600474" y="4422338"/>
            <a:ext cx="6188869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Физическим лицам (B2C), с перспективой расширения на компании (B2B для HR).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48295" y="5392936"/>
            <a:ext cx="6574274" cy="1378744"/>
          </a:xfrm>
          <a:prstGeom prst="roundRect">
            <a:avLst>
              <a:gd name="adj" fmla="val 3224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41058" y="5585698"/>
            <a:ext cx="231564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Польза для клиента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841058" y="5986224"/>
            <a:ext cx="6188750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Осознанное достижение целей, экономия времени, снижение стресса и выгорания.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407712" y="5392936"/>
            <a:ext cx="6574393" cy="1378744"/>
          </a:xfrm>
          <a:prstGeom prst="roundRect">
            <a:avLst>
              <a:gd name="adj" fmla="val 32247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00474" y="5585698"/>
            <a:ext cx="231564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Ценность для нас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600474" y="5986224"/>
            <a:ext cx="6188869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Регулярный доход (ARR), анонимные данные для непрерывного улучшения продукта.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48295" y="6980039"/>
            <a:ext cx="13333809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Наша модель — </a:t>
            </a: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Freemium + Subscription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Бесплатный доступ к базовому планировщику и ограниченным диалогам с ИИ создает воронку, а платный тариф Premium предлагает неограниченное «Контекстное Отражение», расширенную аналитику и библиотеку привычек.</a:t>
            </a:r>
            <a:endParaRPr lang="en-US" sz="14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B8B9DDC-CD70-5FF2-0E87-9C75920288A9}"/>
              </a:ext>
            </a:extLst>
          </p:cNvPr>
          <p:cNvSpPr/>
          <p:nvPr/>
        </p:nvSpPr>
        <p:spPr>
          <a:xfrm>
            <a:off x="12480066" y="7628453"/>
            <a:ext cx="2150334" cy="601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821</Words>
  <Application>Microsoft Office PowerPoint</Application>
  <PresentationFormat>Произвольный</PresentationFormat>
  <Paragraphs>126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Instrument Sans Semi Bold</vt:lpstr>
      <vt:lpstr>Instrument Sans Light</vt:lpstr>
      <vt:lpstr>Arial</vt:lpstr>
      <vt:lpstr>Instrument Sans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Пойдун Филипп Андреевич</cp:lastModifiedBy>
  <cp:revision>2</cp:revision>
  <dcterms:created xsi:type="dcterms:W3CDTF">2025-12-07T14:54:46Z</dcterms:created>
  <dcterms:modified xsi:type="dcterms:W3CDTF">2025-12-07T15:01:42Z</dcterms:modified>
</cp:coreProperties>
</file>