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1315700" cx="20112025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nBX/ImaHOHRjk5/xR3W0JagTw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8081F80-29AB-4CF4-8401-A993B6AA9D24}">
  <a:tblStyle styleId="{E8081F80-29AB-4CF4-8401-A993B6AA9D2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customschemas.google.com/relationships/presentationmetadata" Target="meta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5506a2b2d_0_2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95506a2b2d_0_2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295506a2b2d_0_2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5506a2b2d_0_24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95506a2b2d_0_24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295506a2b2d_0_24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97a207e055_0_5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97a207e055_0_5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297a207e055_0_5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9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0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11" Type="http://schemas.openxmlformats.org/officeDocument/2006/relationships/image" Target="../media/image12.png"/><Relationship Id="rId10" Type="http://schemas.openxmlformats.org/officeDocument/2006/relationships/image" Target="../media/image44.png"/><Relationship Id="rId12" Type="http://schemas.openxmlformats.org/officeDocument/2006/relationships/image" Target="../media/image10.png"/><Relationship Id="rId9" Type="http://schemas.openxmlformats.org/officeDocument/2006/relationships/image" Target="../media/image36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2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6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6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7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8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101" name="Google Shape;101;p20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22" Type="http://schemas.openxmlformats.org/officeDocument/2006/relationships/slideLayout" Target="../slideLayouts/slideLayout9.xml"/><Relationship Id="rId21" Type="http://schemas.openxmlformats.org/officeDocument/2006/relationships/slideLayout" Target="../slideLayouts/slideLayout8.xml"/><Relationship Id="rId24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19.jpg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35.png"/><Relationship Id="rId25" Type="http://schemas.openxmlformats.org/officeDocument/2006/relationships/theme" Target="../theme/theme2.xml"/><Relationship Id="rId5" Type="http://schemas.openxmlformats.org/officeDocument/2006/relationships/image" Target="../media/image5.png"/><Relationship Id="rId6" Type="http://schemas.openxmlformats.org/officeDocument/2006/relationships/image" Target="../media/image30.png"/><Relationship Id="rId7" Type="http://schemas.openxmlformats.org/officeDocument/2006/relationships/image" Target="../media/image20.png"/><Relationship Id="rId8" Type="http://schemas.openxmlformats.org/officeDocument/2006/relationships/image" Target="../media/image27.png"/><Relationship Id="rId11" Type="http://schemas.openxmlformats.org/officeDocument/2006/relationships/image" Target="../media/image1.png"/><Relationship Id="rId10" Type="http://schemas.openxmlformats.org/officeDocument/2006/relationships/image" Target="../media/image44.png"/><Relationship Id="rId13" Type="http://schemas.openxmlformats.org/officeDocument/2006/relationships/image" Target="../media/image6.png"/><Relationship Id="rId12" Type="http://schemas.openxmlformats.org/officeDocument/2006/relationships/image" Target="../media/image2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19" Type="http://schemas.openxmlformats.org/officeDocument/2006/relationships/slideLayout" Target="../slideLayouts/slideLayout6.xml"/><Relationship Id="rId1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3.png"/><Relationship Id="rId4" Type="http://schemas.openxmlformats.org/officeDocument/2006/relationships/image" Target="../media/image17.png"/><Relationship Id="rId9" Type="http://schemas.openxmlformats.org/officeDocument/2006/relationships/image" Target="../media/image34.png"/><Relationship Id="rId5" Type="http://schemas.openxmlformats.org/officeDocument/2006/relationships/image" Target="../media/image16.png"/><Relationship Id="rId6" Type="http://schemas.openxmlformats.org/officeDocument/2006/relationships/image" Target="../media/image29.png"/><Relationship Id="rId7" Type="http://schemas.openxmlformats.org/officeDocument/2006/relationships/image" Target="../media/image18.png"/><Relationship Id="rId8" Type="http://schemas.openxmlformats.org/officeDocument/2006/relationships/image" Target="../media/image25.png"/><Relationship Id="rId11" Type="http://schemas.openxmlformats.org/officeDocument/2006/relationships/image" Target="../media/image37.png"/><Relationship Id="rId10" Type="http://schemas.openxmlformats.org/officeDocument/2006/relationships/image" Target="../media/image21.png"/><Relationship Id="rId13" Type="http://schemas.openxmlformats.org/officeDocument/2006/relationships/image" Target="../media/image31.png"/><Relationship Id="rId12" Type="http://schemas.openxmlformats.org/officeDocument/2006/relationships/image" Target="../media/image46.png"/><Relationship Id="rId15" Type="http://schemas.openxmlformats.org/officeDocument/2006/relationships/image" Target="../media/image23.png"/><Relationship Id="rId14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jpg"/><Relationship Id="rId4" Type="http://schemas.openxmlformats.org/officeDocument/2006/relationships/image" Target="../media/image4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jpg"/><Relationship Id="rId4" Type="http://schemas.openxmlformats.org/officeDocument/2006/relationships/image" Target="../media/image32.jpg"/><Relationship Id="rId5" Type="http://schemas.openxmlformats.org/officeDocument/2006/relationships/image" Target="../media/image4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>
            <p:ph type="ctrTitle"/>
          </p:nvPr>
        </p:nvSpPr>
        <p:spPr>
          <a:xfrm>
            <a:off x="747985" y="4629288"/>
            <a:ext cx="166968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6000">
                <a:solidFill>
                  <a:schemeClr val="lt1"/>
                </a:solidFill>
              </a:rPr>
              <a:t>Разработка системы измерения осевой силы в подшипнике</a:t>
            </a:r>
            <a:r>
              <a:rPr b="1" i="0" lang="ru-RU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</p:txBody>
      </p:sp>
      <p:sp>
        <p:nvSpPr>
          <p:cNvPr id="121" name="Google Shape;121;p1"/>
          <p:cNvSpPr txBox="1"/>
          <p:nvPr/>
        </p:nvSpPr>
        <p:spPr>
          <a:xfrm>
            <a:off x="910336" y="9744726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Обозначение версионности документа</a:t>
            </a:r>
            <a:endParaRPr/>
          </a:p>
        </p:txBody>
      </p:sp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494" y="3279904"/>
            <a:ext cx="10294626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"/>
          <p:cNvSpPr txBox="1"/>
          <p:nvPr>
            <p:ph type="title"/>
          </p:nvPr>
        </p:nvSpPr>
        <p:spPr>
          <a:xfrm>
            <a:off x="622113" y="9321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40" name="Google Shape;140;p2"/>
          <p:cNvSpPr txBox="1"/>
          <p:nvPr>
            <p:ph idx="2" type="body"/>
          </p:nvPr>
        </p:nvSpPr>
        <p:spPr>
          <a:xfrm>
            <a:off x="843676" y="3279000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В</a:t>
            </a:r>
            <a:r>
              <a:rPr lang="ru-RU" sz="3300"/>
              <a:t> связи с огромными усилиями (до 7 тонн) при работе ГТД, создаётся серьёзная нагрузка на раму, фундамент и подшипники (являющимися слабейшим звеном в конструкции), возникла необходимость непрерывного контроля осевых усилий на работающих аппаратах</a:t>
            </a:r>
            <a:endParaRPr sz="33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>
            <p:ph type="title"/>
          </p:nvPr>
        </p:nvSpPr>
        <p:spPr>
          <a:xfrm>
            <a:off x="2305038" y="12733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46" name="Google Shape;146;p3"/>
          <p:cNvSpPr txBox="1"/>
          <p:nvPr>
            <p:ph idx="2" type="body"/>
          </p:nvPr>
        </p:nvSpPr>
        <p:spPr>
          <a:xfrm>
            <a:off x="894588" y="3439886"/>
            <a:ext cx="8793162" cy="70574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При эксплуатации </a:t>
            </a:r>
            <a:r>
              <a:rPr lang="ru-RU" sz="3300"/>
              <a:t>газовых турбинных</a:t>
            </a:r>
            <a:r>
              <a:rPr lang="ru-RU" sz="3300"/>
              <a:t> двигателей </a:t>
            </a:r>
            <a:r>
              <a:rPr lang="ru-RU" sz="3300"/>
              <a:t>возникает</a:t>
            </a:r>
            <a:r>
              <a:rPr lang="ru-RU" sz="3300"/>
              <a:t> проблема с неравномерной нагрузкой на подшипники.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Для своевременной замены подшипников при износе и исключения факта перегрузок </a:t>
            </a:r>
            <a:r>
              <a:rPr lang="ru-RU" sz="3300"/>
              <a:t>необходим расчет нагрузки на них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вследствие взаимодействия с высокими температурами, агрессивными средами и отсутствием возможности внесения конструктивных изменений в сам двигатель, контроль осевых усилий на подшипниках крайне проблематичен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Разрушение подшипника ведет к быстрому разрушению двигателя и как следствие полной </a:t>
            </a:r>
            <a:endParaRPr sz="3300"/>
          </a:p>
        </p:txBody>
      </p:sp>
      <p:sp>
        <p:nvSpPr>
          <p:cNvPr id="147" name="Google Shape;147;p3"/>
          <p:cNvSpPr txBox="1"/>
          <p:nvPr>
            <p:ph idx="3" type="body"/>
          </p:nvPr>
        </p:nvSpPr>
        <p:spPr>
          <a:xfrm>
            <a:off x="10544366" y="3439886"/>
            <a:ext cx="8793162" cy="70574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В настоящее время </a:t>
            </a:r>
            <a:r>
              <a:rPr lang="ru-RU" sz="3300"/>
              <a:t>отсутствует</a:t>
            </a:r>
            <a:r>
              <a:rPr lang="ru-RU" sz="3300"/>
              <a:t> мониторинг нагрузки.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Текущее состояние подшипника оценивается при техническом обслуживании двигателя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поскольку существующие варианты решения ограничены измерениями осевых усилий во время испытаний, но не вво время эксплуатации в стационарных условиях</a:t>
            </a:r>
            <a:endParaRPr sz="3300"/>
          </a:p>
        </p:txBody>
      </p:sp>
      <p:sp>
        <p:nvSpPr>
          <p:cNvPr id="148" name="Google Shape;148;p3"/>
          <p:cNvSpPr txBox="1"/>
          <p:nvPr>
            <p:ph idx="4" type="body"/>
          </p:nvPr>
        </p:nvSpPr>
        <p:spPr>
          <a:xfrm>
            <a:off x="10533917" y="2184431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/>
          <p:nvPr>
            <p:ph type="title"/>
          </p:nvPr>
        </p:nvSpPr>
        <p:spPr>
          <a:xfrm>
            <a:off x="4020013" y="11725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54" name="Google Shape;154;p4"/>
          <p:cNvSpPr txBox="1"/>
          <p:nvPr>
            <p:ph idx="2" type="body"/>
          </p:nvPr>
        </p:nvSpPr>
        <p:spPr>
          <a:xfrm>
            <a:off x="862526" y="3535425"/>
            <a:ext cx="180837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400"/>
              <a:t>Мы предлагаем систему из двух </a:t>
            </a:r>
            <a:r>
              <a:rPr lang="ru-RU" sz="3400"/>
              <a:t>соединённых шарниром </a:t>
            </a:r>
            <a:r>
              <a:rPr lang="ru-RU" sz="3400"/>
              <a:t>деталей, закреплённых на раме и фундаменте с подключенными к ним тензорезисторами, считывающими воздействие осевой силы на </a:t>
            </a:r>
            <a:r>
              <a:rPr lang="ru-RU" sz="3400"/>
              <a:t>подшипники</a:t>
            </a:r>
            <a:r>
              <a:rPr lang="ru-RU" sz="3400"/>
              <a:t> и передающими оператору данные о них</a:t>
            </a:r>
            <a:endParaRPr sz="3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5506a2b2d_0_2"/>
          <p:cNvSpPr txBox="1"/>
          <p:nvPr>
            <p:ph type="title"/>
          </p:nvPr>
        </p:nvSpPr>
        <p:spPr>
          <a:xfrm>
            <a:off x="177100" y="515375"/>
            <a:ext cx="11438700" cy="91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5532"/>
              <a:t>Местоположение и начальная</a:t>
            </a:r>
            <a:endParaRPr sz="55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5532"/>
              <a:t>модель устройств</a:t>
            </a:r>
            <a:endParaRPr sz="5532"/>
          </a:p>
        </p:txBody>
      </p:sp>
      <p:pic>
        <p:nvPicPr>
          <p:cNvPr id="161" name="Google Shape;161;g295506a2b2d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6800" y="2271287"/>
            <a:ext cx="6544575" cy="904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295506a2b2d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100" y="2122425"/>
            <a:ext cx="12052000" cy="903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295506a2b2d_0_2"/>
          <p:cNvSpPr/>
          <p:nvPr/>
        </p:nvSpPr>
        <p:spPr>
          <a:xfrm>
            <a:off x="7205413" y="6035625"/>
            <a:ext cx="630000" cy="30885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295506a2b2d_0_2"/>
          <p:cNvSpPr/>
          <p:nvPr/>
        </p:nvSpPr>
        <p:spPr>
          <a:xfrm>
            <a:off x="5265975" y="6258000"/>
            <a:ext cx="494100" cy="23472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295506a2b2d_0_2"/>
          <p:cNvSpPr/>
          <p:nvPr/>
        </p:nvSpPr>
        <p:spPr>
          <a:xfrm>
            <a:off x="4582475" y="6258000"/>
            <a:ext cx="325200" cy="21990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295506a2b2d_0_2"/>
          <p:cNvSpPr/>
          <p:nvPr/>
        </p:nvSpPr>
        <p:spPr>
          <a:xfrm>
            <a:off x="2494750" y="6406225"/>
            <a:ext cx="201600" cy="18282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295506a2b2d_0_2"/>
          <p:cNvSpPr txBox="1"/>
          <p:nvPr/>
        </p:nvSpPr>
        <p:spPr>
          <a:xfrm>
            <a:off x="7341325" y="5358525"/>
            <a:ext cx="12844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</a:rPr>
              <a:t>1</a:t>
            </a:r>
            <a:endParaRPr b="1" sz="3200">
              <a:solidFill>
                <a:srgbClr val="FF0000"/>
              </a:solidFill>
            </a:endParaRPr>
          </a:p>
        </p:txBody>
      </p:sp>
      <p:sp>
        <p:nvSpPr>
          <p:cNvPr id="168" name="Google Shape;168;g295506a2b2d_0_2"/>
          <p:cNvSpPr txBox="1"/>
          <p:nvPr/>
        </p:nvSpPr>
        <p:spPr>
          <a:xfrm>
            <a:off x="5265975" y="558090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</a:rPr>
              <a:t>2</a:t>
            </a:r>
            <a:endParaRPr/>
          </a:p>
        </p:txBody>
      </p:sp>
      <p:sp>
        <p:nvSpPr>
          <p:cNvPr id="169" name="Google Shape;169;g295506a2b2d_0_2"/>
          <p:cNvSpPr txBox="1"/>
          <p:nvPr/>
        </p:nvSpPr>
        <p:spPr>
          <a:xfrm>
            <a:off x="4582475" y="558090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</a:rPr>
              <a:t>3</a:t>
            </a:r>
            <a:endParaRPr/>
          </a:p>
        </p:txBody>
      </p:sp>
      <p:sp>
        <p:nvSpPr>
          <p:cNvPr id="170" name="Google Shape;170;g295506a2b2d_0_2"/>
          <p:cNvSpPr txBox="1"/>
          <p:nvPr/>
        </p:nvSpPr>
        <p:spPr>
          <a:xfrm>
            <a:off x="2371225" y="5729125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5506a2b2d_0_24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Принципиальная схема</a:t>
            </a:r>
            <a:endParaRPr/>
          </a:p>
        </p:txBody>
      </p:sp>
      <p:pic>
        <p:nvPicPr>
          <p:cNvPr id="177" name="Google Shape;177;g295506a2b2d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3525" y="2293275"/>
            <a:ext cx="16980300" cy="881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"/>
          <p:cNvSpPr txBox="1"/>
          <p:nvPr>
            <p:ph idx="1" type="body"/>
          </p:nvPr>
        </p:nvSpPr>
        <p:spPr>
          <a:xfrm>
            <a:off x="894588" y="1813822"/>
            <a:ext cx="9741217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83" name="Google Shape;183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184" name="Google Shape;184;p5"/>
          <p:cNvSpPr txBox="1"/>
          <p:nvPr>
            <p:ph idx="2" type="body"/>
          </p:nvPr>
        </p:nvSpPr>
        <p:spPr>
          <a:xfrm>
            <a:off x="894582" y="2942400"/>
            <a:ext cx="79539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Как видно на приведённой диаграмме, на данный момент производства только ГТД для </a:t>
            </a:r>
            <a:r>
              <a:rPr lang="ru-RU" sz="2900"/>
              <a:t>авиапромышленности</a:t>
            </a:r>
            <a:r>
              <a:rPr lang="ru-RU" sz="2900"/>
              <a:t> примерно равен 1500 штук в год, что составляет около 1,5% от рынка.</a:t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Также рынок наполняет более 60000 ГТД на станциях газо и нефтедобычи и около 10000 самолётов (если рассматривать только РФ).</a:t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Как следствие </a:t>
            </a:r>
            <a:r>
              <a:rPr lang="ru-RU" sz="2900"/>
              <a:t>инновационности</a:t>
            </a:r>
            <a:r>
              <a:rPr lang="ru-RU" sz="2900"/>
              <a:t> нашего решения и отсутствия прямых аналогов, </a:t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наш проект определённо сумеет занять </a:t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свою нишу на рынке.</a:t>
            </a:r>
            <a:endParaRPr sz="2900"/>
          </a:p>
        </p:txBody>
      </p:sp>
      <p:pic>
        <p:nvPicPr>
          <p:cNvPr id="185" name="Google Shape;185;p5"/>
          <p:cNvPicPr preferRelativeResize="0"/>
          <p:nvPr/>
        </p:nvPicPr>
        <p:blipFill rotWithShape="1">
          <a:blip r:embed="rId3">
            <a:alphaModFix/>
          </a:blip>
          <a:srcRect b="60343" l="11964" r="3540" t="17226"/>
          <a:stretch/>
        </p:blipFill>
        <p:spPr>
          <a:xfrm>
            <a:off x="8848450" y="2942400"/>
            <a:ext cx="10478625" cy="6181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"/>
          <p:cNvSpPr txBox="1"/>
          <p:nvPr>
            <p:ph type="title"/>
          </p:nvPr>
        </p:nvSpPr>
        <p:spPr>
          <a:xfrm>
            <a:off x="1439513" y="11564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sp>
        <p:nvSpPr>
          <p:cNvPr id="191" name="Google Shape;191;p6"/>
          <p:cNvSpPr txBox="1"/>
          <p:nvPr>
            <p:ph idx="2" type="body"/>
          </p:nvPr>
        </p:nvSpPr>
        <p:spPr>
          <a:xfrm>
            <a:off x="839774" y="359955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Мы планируем зарабатывать продажей комплектов систем измерения осевой силы. Один комплект будет включать в себя 8 устройств, устанавливаемых на раму и фундамент ГТД. </a:t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Продаваться будет через сайт, а также связи с заводами, производящими ГТД и компаниями, эксплуатирующими их.</a:t>
            </a:r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97a207e055_0_5"/>
          <p:cNvSpPr txBox="1"/>
          <p:nvPr/>
        </p:nvSpPr>
        <p:spPr>
          <a:xfrm>
            <a:off x="989363" y="13597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</a:endParaRPr>
          </a:p>
        </p:txBody>
      </p:sp>
      <p:sp>
        <p:nvSpPr>
          <p:cNvPr id="198" name="Google Shape;198;g297a207e055_0_5"/>
          <p:cNvSpPr txBox="1"/>
          <p:nvPr/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800">
                <a:solidFill>
                  <a:srgbClr val="3C84FF"/>
                </a:solidFill>
              </a:rPr>
              <a:t>‹#›</a:t>
            </a:fld>
            <a:endParaRPr sz="800">
              <a:solidFill>
                <a:srgbClr val="3C84FF"/>
              </a:solidFill>
            </a:endParaRPr>
          </a:p>
        </p:txBody>
      </p:sp>
      <p:graphicFrame>
        <p:nvGraphicFramePr>
          <p:cNvPr id="199" name="Google Shape;199;g297a207e055_0_5"/>
          <p:cNvGraphicFramePr/>
          <p:nvPr/>
        </p:nvGraphicFramePr>
        <p:xfrm>
          <a:off x="989375" y="2112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{E8081F80-29AB-4CF4-8401-A993B6AA9D24}</a:tableStyleId>
              </a:tblPr>
              <a:tblGrid>
                <a:gridCol w="2184900"/>
                <a:gridCol w="3537725"/>
                <a:gridCol w="2887625"/>
                <a:gridCol w="2695950"/>
                <a:gridCol w="3950625"/>
                <a:gridCol w="2876425"/>
              </a:tblGrid>
              <a:tr h="3071125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партнеры</a:t>
                      </a:r>
                      <a:endParaRPr b="1"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Самарский политех 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ОДК Кузнецов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действия</a:t>
                      </a:r>
                      <a:endParaRPr b="1"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 технического решения, продажа систем контроля осевых нагрузок на подшипники.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</a:t>
                      </a: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енностное предложение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Уменьшение вероятности разрушения подшипника, а вследствии и деструкции ГДТ</a:t>
                      </a:r>
                      <a:endParaRPr b="1"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Повышение безопасности и надежности во время использования ГТД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Взаимоотношения с клиентами</a:t>
                      </a:r>
                      <a:endParaRPr b="1"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2 Прямые отношения/тендеры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Проектная команда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Проектный менеджер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Самообслуживание на сайте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Сегменты клиентов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Крупные производители электроники</a:t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Авиационные компании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ОДК</a:t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Частные исследователи</a:t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1949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ресурсы</a:t>
                      </a:r>
                      <a:endParaRPr b="1"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Интеллектуальные (патенты, лицензии на техническое </a:t>
                      </a: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решение</a:t>
                      </a: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Человеческие (Наличие ключевых компетенций  в области двигателестроения)</a:t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Каналы</a:t>
                      </a:r>
                      <a:endParaRPr b="1"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Отраслевые союзы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Профильные СМИ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Тематические мероприятия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vMerge="1"/>
              </a:tr>
              <a:tr h="1937375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Структура издержек</a:t>
                      </a:r>
                      <a:endParaRPr b="1" sz="3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</a:t>
                      </a: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алоги, комплектующие, продвижение, расходы на создание 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Потоки доходов</a:t>
                      </a:r>
                      <a:endParaRPr b="1"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Продажа оборудования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Консультирование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 проекта под заказ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200" name="Google Shape;200;g297a207e055_0_5"/>
          <p:cNvSpPr txBox="1"/>
          <p:nvPr>
            <p:ph type="title"/>
          </p:nvPr>
        </p:nvSpPr>
        <p:spPr>
          <a:xfrm>
            <a:off x="1519663" y="7591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 txBox="1"/>
          <p:nvPr>
            <p:ph type="title"/>
          </p:nvPr>
        </p:nvSpPr>
        <p:spPr>
          <a:xfrm>
            <a:off x="1038838" y="110840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206" name="Google Shape;206;p7"/>
          <p:cNvSpPr txBox="1"/>
          <p:nvPr>
            <p:ph idx="2" type="body"/>
          </p:nvPr>
        </p:nvSpPr>
        <p:spPr>
          <a:xfrm>
            <a:off x="839712" y="376080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700"/>
              <a:t>Составлена бизнес-модель, принципиальная схема и начальная модель измерительного прибора и осуществляется его разработка</a:t>
            </a:r>
            <a:endParaRPr sz="3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Ключевые члены вашей команды (CEO, CTO и СMO), опыт и компетенции;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12" name="Google Shape;212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213" name="Google Shape;213;p8"/>
          <p:cNvSpPr txBox="1"/>
          <p:nvPr>
            <p:ph idx="2" type="body"/>
          </p:nvPr>
        </p:nvSpPr>
        <p:spPr>
          <a:xfrm>
            <a:off x="894593" y="8455061"/>
            <a:ext cx="5624100" cy="28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Опыт научно-исследовательской работы. Построение процессов разработки продуктов, анализ рынка, маркетинговая коммуникация. Коммуникационные навыки, умение разрешать конфликты и проблемы.</a:t>
            </a:r>
            <a:endParaRPr/>
          </a:p>
        </p:txBody>
      </p:sp>
      <p:pic>
        <p:nvPicPr>
          <p:cNvPr id="214" name="Google Shape;214;p8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12467" l="0" r="0" t="12474"/>
          <a:stretch/>
        </p:blipFill>
        <p:spPr>
          <a:xfrm>
            <a:off x="1802429" y="3949538"/>
            <a:ext cx="2910897" cy="291306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8"/>
          <p:cNvSpPr txBox="1"/>
          <p:nvPr>
            <p:ph idx="4" type="body"/>
          </p:nvPr>
        </p:nvSpPr>
        <p:spPr>
          <a:xfrm>
            <a:off x="894575" y="7584398"/>
            <a:ext cx="56241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Неклюдов </a:t>
            </a:r>
            <a:r>
              <a:rPr lang="ru-RU"/>
              <a:t>Кирилл Леонидович, SEO</a:t>
            </a:r>
            <a:endParaRPr/>
          </a:p>
        </p:txBody>
      </p:sp>
      <p:sp>
        <p:nvSpPr>
          <p:cNvPr id="216" name="Google Shape;216;p8"/>
          <p:cNvSpPr txBox="1"/>
          <p:nvPr>
            <p:ph idx="5" type="body"/>
          </p:nvPr>
        </p:nvSpPr>
        <p:spPr>
          <a:xfrm>
            <a:off x="7355227" y="8455061"/>
            <a:ext cx="5624100" cy="28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Опыт научно-исследовательской работы и опытно-конструкторской работы. Навыки разработки радиоэлектронных устройств, программирования на ПЛИС, проведения испытаний устройств</a:t>
            </a:r>
            <a:endParaRPr/>
          </a:p>
        </p:txBody>
      </p:sp>
      <p:pic>
        <p:nvPicPr>
          <p:cNvPr id="217" name="Google Shape;217;p8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12552" r="12552" t="0"/>
          <a:stretch/>
        </p:blipFill>
        <p:spPr>
          <a:xfrm>
            <a:off x="8162289" y="3949638"/>
            <a:ext cx="2910830" cy="291287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8"/>
          <p:cNvSpPr txBox="1"/>
          <p:nvPr>
            <p:ph idx="7" type="body"/>
          </p:nvPr>
        </p:nvSpPr>
        <p:spPr>
          <a:xfrm>
            <a:off x="7355227" y="7584383"/>
            <a:ext cx="56241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 Синев </a:t>
            </a:r>
            <a:r>
              <a:rPr lang="ru-RU"/>
              <a:t>Кирилл Сергеевич, CTO</a:t>
            </a:r>
            <a:endParaRPr/>
          </a:p>
        </p:txBody>
      </p:sp>
      <p:sp>
        <p:nvSpPr>
          <p:cNvPr id="219" name="Google Shape;219;p8"/>
          <p:cNvSpPr txBox="1"/>
          <p:nvPr>
            <p:ph idx="8" type="body"/>
          </p:nvPr>
        </p:nvSpPr>
        <p:spPr>
          <a:xfrm>
            <a:off x="13815862" y="8455061"/>
            <a:ext cx="5624100" cy="28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Опыт составления отчётных документов, сбора и исследования информации. Навыки общения с заказчиками. Высокая работоспособность и преданность делу, знание специфики отрасли.</a:t>
            </a:r>
            <a:endParaRPr/>
          </a:p>
        </p:txBody>
      </p:sp>
      <p:pic>
        <p:nvPicPr>
          <p:cNvPr id="220" name="Google Shape;220;p8"/>
          <p:cNvPicPr preferRelativeResize="0"/>
          <p:nvPr>
            <p:ph idx="9" type="pic"/>
          </p:nvPr>
        </p:nvPicPr>
        <p:blipFill rotWithShape="1">
          <a:blip r:embed="rId5">
            <a:alphaModFix/>
          </a:blip>
          <a:srcRect b="2732" l="0" r="0" t="2722"/>
          <a:stretch/>
        </p:blipFill>
        <p:spPr>
          <a:xfrm>
            <a:off x="14522098" y="3949738"/>
            <a:ext cx="2910830" cy="291287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8"/>
          <p:cNvSpPr txBox="1"/>
          <p:nvPr>
            <p:ph idx="13" type="body"/>
          </p:nvPr>
        </p:nvSpPr>
        <p:spPr>
          <a:xfrm>
            <a:off x="13815862" y="7584383"/>
            <a:ext cx="56241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Венедиктова  </a:t>
            </a:r>
            <a:r>
              <a:rPr lang="ru-RU"/>
              <a:t>Виктория Вячеславовна, CMO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 txBox="1"/>
          <p:nvPr>
            <p:ph type="title"/>
          </p:nvPr>
        </p:nvSpPr>
        <p:spPr>
          <a:xfrm>
            <a:off x="1155788" y="14770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227" name="Google Shape;227;p9"/>
          <p:cNvSpPr txBox="1"/>
          <p:nvPr>
            <p:ph idx="2" type="body"/>
          </p:nvPr>
        </p:nvSpPr>
        <p:spPr>
          <a:xfrm>
            <a:off x="910613" y="37608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200"/>
              <a:t>В рамках акселератора: разработать MVP, провести исследование рынка, составить бизнес-модель.</a:t>
            </a:r>
            <a:endParaRPr sz="4200"/>
          </a:p>
        </p:txBody>
      </p:sp>
      <p:sp>
        <p:nvSpPr>
          <p:cNvPr id="228" name="Google Shape;228;p9"/>
          <p:cNvSpPr txBox="1"/>
          <p:nvPr>
            <p:ph idx="3" type="body"/>
          </p:nvPr>
        </p:nvSpPr>
        <p:spPr>
          <a:xfrm>
            <a:off x="10544366" y="37608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200"/>
              <a:t>После акселератора: пройти путь от MVP до полноценного продукта, разработать стратегию выхода на рынок, осуществить продажи.</a:t>
            </a:r>
            <a:endParaRPr sz="4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 txBox="1"/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34" name="Google Shape;234;p10"/>
          <p:cNvSpPr txBox="1"/>
          <p:nvPr/>
        </p:nvSpPr>
        <p:spPr>
          <a:xfrm>
            <a:off x="1034254" y="6136421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7099" lvl="0" marL="377099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3799875" y="5933450"/>
            <a:ext cx="38832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0"/>
          <p:cNvSpPr/>
          <p:nvPr/>
        </p:nvSpPr>
        <p:spPr>
          <a:xfrm>
            <a:off x="3799887" y="6603076"/>
            <a:ext cx="3701654" cy="60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 sz="3200">
                <a:solidFill>
                  <a:schemeClr val="dk1"/>
                </a:solidFill>
              </a:rPr>
              <a:t>937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ru-RU" sz="3200">
                <a:solidFill>
                  <a:schemeClr val="dk1"/>
                </a:solidFill>
              </a:rPr>
              <a:t>075-00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3200">
                <a:solidFill>
                  <a:schemeClr val="dk1"/>
                </a:solidFill>
              </a:rPr>
              <a:t>06</a:t>
            </a:r>
            <a:endParaRPr/>
          </a:p>
        </p:txBody>
      </p:sp>
      <p:sp>
        <p:nvSpPr>
          <p:cNvPr id="237" name="Google Shape;237;p10"/>
          <p:cNvSpPr/>
          <p:nvPr/>
        </p:nvSpPr>
        <p:spPr>
          <a:xfrm>
            <a:off x="3799876" y="7446100"/>
            <a:ext cx="52944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kirill_neklyudov63@mail.ru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10028879" y="5779371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7098" lvl="0" marL="377098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77098" lvl="0" marL="377098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377098" lvl="0" marL="377098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12417912" y="6603063"/>
            <a:ext cx="37017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 sz="3200">
                <a:solidFill>
                  <a:schemeClr val="dk1"/>
                </a:solidFill>
              </a:rPr>
              <a:t>937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ru-RU" sz="3200">
                <a:solidFill>
                  <a:schemeClr val="dk1"/>
                </a:solidFill>
              </a:rPr>
              <a:t>33</a:t>
            </a:r>
            <a:r>
              <a:rPr lang="ru-RU" sz="3200">
                <a:solidFill>
                  <a:schemeClr val="dk1"/>
                </a:solidFill>
              </a:rPr>
              <a:t>5-12-40</a:t>
            </a:r>
            <a:endParaRPr/>
          </a:p>
        </p:txBody>
      </p:sp>
      <p:sp>
        <p:nvSpPr>
          <p:cNvPr id="240" name="Google Shape;240;p10"/>
          <p:cNvSpPr/>
          <p:nvPr/>
        </p:nvSpPr>
        <p:spPr>
          <a:xfrm>
            <a:off x="12417901" y="7446088"/>
            <a:ext cx="52944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kirill2281488@mail.ru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