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Raleway SemiBold" panose="020B0604020202020204" charset="-52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Raleway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hKHVAcXuMpUDx8KCBwDykmXRTO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A8F526-B709-45D0-AC44-8DEF933CA73D}">
  <a:tblStyle styleId="{70A8F526-B709-45D0-AC44-8DEF933CA73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customschemas.google.com/relationships/presentationmetadata" Target="NUL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numCol="1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numCol="1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numCol="1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alt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gyu.baklanov2014@omgau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sz="5900">
                <a:solidFill>
                  <a:schemeClr val="dk1"/>
                </a:solidFill>
              </a:rPr>
              <a:t>“Дозор”</a:t>
            </a:r>
            <a:endParaRPr sz="59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7" y="2340281"/>
            <a:ext cx="4620405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altLang="ru-RU" dirty="0" smtClean="0"/>
              <a:t>Мы делаем сегодня то, что люди будут делать завтра! </a:t>
            </a: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194596" y="1541404"/>
            <a:ext cx="7229100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781050" lvl="0" indent="-1714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Разработка соответствует Стратегии научно-технологического развития </a:t>
            </a:r>
            <a:r>
              <a:rPr lang="ru-RU" altLang="ru-RU" sz="24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РФ</a:t>
            </a:r>
          </a:p>
          <a:p>
            <a:pPr marL="781050" lvl="0" indent="-1714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ru" altLang="ru" sz="24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Современная тенденция</a:t>
            </a:r>
          </a:p>
          <a:p>
            <a:pPr marL="7810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altLang="ru-RU" sz="24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altLang="ru" sz="24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окращение времени на обработку почвы</a:t>
            </a:r>
          </a:p>
          <a:p>
            <a:pPr marL="7810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altLang="ru" sz="24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окращение контакта людей с я дохимикатами</a:t>
            </a:r>
            <a:endParaRPr lang="ru" altLang="ru" sz="2400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endParaRPr lang="ru" altLang="ru" sz="2400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alt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numCol="1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numCol="1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numCol="1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numCol="1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numCol="1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218630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285368" y="1444019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/>
          <a:p>
            <a:pPr marL="4064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altLang="ru" sz="2400" dirty="0">
                <a:solidFill>
                  <a:srgbClr val="132C40"/>
                </a:solidFill>
              </a:rPr>
              <a:t>Потенциальным потребителем являются сельхозтоваропроизводители больших и малых форм собственности, которые нуждаются в своевременном обнаружении и предотвращении заболеваний и сорной растительности. На территории Омской области насчитывается 30% агрохолдингов и 70% хозяйств.</a:t>
            </a:r>
            <a:endParaRPr sz="2400"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220343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198316" y="1524474"/>
            <a:ext cx="6568200" cy="252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altLang="ru" sz="2400" dirty="0" smtClean="0">
                <a:solidFill>
                  <a:srgbClr val="132C40"/>
                </a:solidFill>
              </a:rPr>
              <a:t>Переуплотнение почвы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altLang="ru" sz="2400" dirty="0" smtClean="0">
                <a:solidFill>
                  <a:srgbClr val="132C40"/>
                </a:solidFill>
              </a:rPr>
              <a:t>Необходимость </a:t>
            </a:r>
            <a:r>
              <a:rPr lang="ru" altLang="ru" sz="2400" dirty="0">
                <a:solidFill>
                  <a:srgbClr val="132C40"/>
                </a:solidFill>
              </a:rPr>
              <a:t>в своевременном обнаружении и предотвращении заболеваний и сорной растительности</a:t>
            </a:r>
            <a:r>
              <a:rPr lang="ru" altLang="ru" sz="2400" dirty="0" smtClean="0">
                <a:solidFill>
                  <a:srgbClr val="132C40"/>
                </a:solidFill>
              </a:rPr>
              <a:t>.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1218621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56818" y="1454723"/>
            <a:ext cx="7993200" cy="298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altLang="ru" sz="1800" dirty="0">
                <a:solidFill>
                  <a:srgbClr val="132C40"/>
                </a:solidFill>
              </a:rPr>
              <a:t>В основе лежит техническое решение основанное на ряде технологий: </a:t>
            </a:r>
            <a:endParaRPr lang="ru" altLang="ru" sz="1800" dirty="0" smtClean="0">
              <a:solidFill>
                <a:srgbClr val="132C40"/>
              </a:solidFill>
            </a:endParaRPr>
          </a:p>
          <a:p>
            <a:pPr marL="285750" indent="-285750">
              <a:buClr>
                <a:srgbClr val="000000"/>
              </a:buClr>
            </a:pPr>
            <a:r>
              <a:rPr lang="ru" altLang="ru" sz="1800" dirty="0">
                <a:solidFill>
                  <a:srgbClr val="132C40"/>
                </a:solidFill>
              </a:rPr>
              <a:t>И</a:t>
            </a:r>
            <a:r>
              <a:rPr lang="ru" altLang="ru" sz="1800" dirty="0" smtClean="0">
                <a:solidFill>
                  <a:srgbClr val="132C40"/>
                </a:solidFill>
              </a:rPr>
              <a:t>скусственный интеллект</a:t>
            </a:r>
          </a:p>
          <a:p>
            <a:pPr marL="285750" indent="-285750">
              <a:buClr>
                <a:srgbClr val="000000"/>
              </a:buClr>
            </a:pPr>
            <a:r>
              <a:rPr lang="ru" altLang="ru" sz="1800" dirty="0">
                <a:solidFill>
                  <a:srgbClr val="132C40"/>
                </a:solidFill>
              </a:rPr>
              <a:t>К</a:t>
            </a:r>
            <a:r>
              <a:rPr lang="ru" altLang="ru" sz="1800" dirty="0" smtClean="0">
                <a:solidFill>
                  <a:srgbClr val="132C40"/>
                </a:solidFill>
              </a:rPr>
              <a:t>омпьютерное зрение</a:t>
            </a:r>
          </a:p>
          <a:p>
            <a:pPr marL="285750" indent="-285750">
              <a:buClr>
                <a:srgbClr val="000000"/>
              </a:buClr>
            </a:pPr>
            <a:r>
              <a:rPr lang="ru" altLang="ru" sz="1800" dirty="0" smtClean="0">
                <a:solidFill>
                  <a:srgbClr val="132C40"/>
                </a:solidFill>
              </a:rPr>
              <a:t>БПЛА </a:t>
            </a:r>
          </a:p>
          <a:p>
            <a:pPr marL="285750" indent="-285750">
              <a:buClr>
                <a:srgbClr val="000000"/>
              </a:buClr>
            </a:pPr>
            <a:r>
              <a:rPr lang="ru" altLang="ru" sz="1800" dirty="0">
                <a:solidFill>
                  <a:srgbClr val="132C40"/>
                </a:solidFill>
              </a:rPr>
              <a:t>Д</a:t>
            </a:r>
            <a:r>
              <a:rPr lang="ru" altLang="ru" sz="1800" dirty="0" smtClean="0">
                <a:solidFill>
                  <a:srgbClr val="132C40"/>
                </a:solidFill>
              </a:rPr>
              <a:t>роны</a:t>
            </a:r>
          </a:p>
          <a:p>
            <a:pPr marL="285750" indent="-285750">
              <a:buClr>
                <a:srgbClr val="000000"/>
              </a:buClr>
            </a:pPr>
            <a:r>
              <a:rPr lang="ru" altLang="ru" sz="1800" dirty="0" smtClean="0">
                <a:solidFill>
                  <a:srgbClr val="132C40"/>
                </a:solidFill>
              </a:rPr>
              <a:t>BigData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altLang="ru" sz="1800" dirty="0" smtClean="0">
                <a:solidFill>
                  <a:srgbClr val="132C40"/>
                </a:solidFill>
              </a:rPr>
              <a:t>Мы </a:t>
            </a:r>
            <a:r>
              <a:rPr lang="ru" altLang="ru" sz="1800" dirty="0">
                <a:solidFill>
                  <a:srgbClr val="132C40"/>
                </a:solidFill>
              </a:rPr>
              <a:t>предлагаем современное средство для обнаружение и предотвращения очагов заражения с.-х. культур. </a:t>
            </a:r>
            <a:endParaRPr lang="ru" altLang="ru" sz="1800" dirty="0" smtClean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401716" y="1309360"/>
            <a:ext cx="7976100" cy="352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" altLang="ru" sz="2000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Дозор»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 altLang="ru" sz="2000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котрая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помогает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клиентам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в сферы </a:t>
            </a:r>
            <a:r>
              <a:rPr lang="ru" altLang="ru" sz="2000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сельскохозяйственнго производства</a:t>
            </a:r>
            <a:r>
              <a:rPr lang="ru" altLang="ru" sz="20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altLang="ru" sz="20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борьбе с болезнями и сорными </a:t>
            </a:r>
            <a:r>
              <a:rPr lang="ru" altLang="ru" sz="2000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растениями, </a:t>
            </a:r>
            <a:r>
              <a:rPr lang="ru" altLang="ru" sz="20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решая 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по обработке полей ядохимикатами с точечным воздействием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b="0" i="0" u="none" strike="noStrike" cap="none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помощью</a:t>
            </a:r>
            <a:r>
              <a:rPr lang="ru" altLang="ru" sz="20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altLang="ru" sz="20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применения станции </a:t>
            </a:r>
            <a:r>
              <a:rPr lang="ru" altLang="ru" sz="2000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БПЛА. 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altLang="ru-RU" sz="2000" dirty="0">
                <a:solidFill>
                  <a:schemeClr val="tx2"/>
                </a:solidFill>
                <a:latin typeface="Raleway" panose="020B0604020202020204" charset="-52"/>
              </a:rPr>
              <a:t>Выгода: улучшение условий труда, своевременная (быстрая)  обнаружение проблемы, быстрое предотвращение развития очагов поражение, использование современного оборудования</a:t>
            </a:r>
            <a:r>
              <a:rPr lang="ru-RU" altLang="ru-RU" sz="2000" dirty="0" smtClean="0">
                <a:solidFill>
                  <a:schemeClr val="tx2"/>
                </a:solidFill>
                <a:latin typeface="Raleway" panose="020B0604020202020204" charset="-52"/>
              </a:rPr>
              <a:t>.</a:t>
            </a:r>
            <a:endParaRPr lang="ru-RU" altLang="ru-RU" sz="2000" dirty="0">
              <a:solidFill>
                <a:schemeClr val="tx2"/>
              </a:solidFill>
              <a:latin typeface="Raleway" panose="020B0604020202020204" charset="-52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323468" y="30358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323468" y="905067"/>
            <a:ext cx="7748400" cy="322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altLang="ru" sz="2800" b="1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</a:t>
            </a:r>
            <a:r>
              <a:rPr lang="ru" altLang="ru" sz="2800" b="1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.-х. товаропроизводители </a:t>
            </a:r>
            <a:endParaRPr sz="2800" b="1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altLang="ru" sz="24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ru" altLang="ru" sz="2400" i="0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бъем: </a:t>
            </a:r>
            <a:r>
              <a:rPr lang="ru" altLang="ru" sz="2400" dirty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крупные агрохолдинги - 30% (СПК Ермак, Знамя, ООО Сибирь), малые хозяйства - 70</a:t>
            </a:r>
            <a:r>
              <a:rPr lang="ru" altLang="ru" sz="24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%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altLang="ru-RU" sz="24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Рост: Выход на с.-х. товаропроизводителей Сибирского Федерального округа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altLang="ru-RU" sz="2400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Уровень конкуренции; низкий или вообще отсутствует</a:t>
            </a:r>
            <a:endParaRPr lang="ru-RU" altLang="ru-RU" sz="2400" dirty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323468" y="303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88951" y="4063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327019" y="783588"/>
            <a:ext cx="6936600" cy="45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" alt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alt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 сильные стороны: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1) Использование </a:t>
            </a:r>
            <a:r>
              <a:rPr lang="ru" alt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нестандартного </a:t>
            </a: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вида опрыскивание. 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2) </a:t>
            </a:r>
            <a:r>
              <a:rPr lang="ru" alt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Наличие возможности </a:t>
            </a: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быстрого реагирования на возникшии заболевания или  засорения 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ru" alt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 Снижение перерасхода </a:t>
            </a: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ядохимикатов при обработке посевов.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alt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стратегия: 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alt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 счет быстрого реагирования на возникновение </a:t>
            </a:r>
            <a:r>
              <a:rPr lang="ru" altLang="ru" sz="1600" dirty="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болезней и сорных растений, по средством обработке полей ядохимикатами с точечным воздействием, </a:t>
            </a:r>
            <a:r>
              <a:rPr lang="ru" alt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altLang="ru" sz="1600" dirty="0">
                <a:solidFill>
                  <a:schemeClr val="dk2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altLang="ru" sz="1600" dirty="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применением станции БПЛА. Ценность в снижении контакта ядохимикатов</a:t>
            </a:r>
            <a:r>
              <a:rPr lang="ru" alt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человеком, а также агрессивного воздействия на окружающую среду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488950" y="3718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198316" y="178978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198316" y="1428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218;p9"/>
          <p:cNvSpPr txBox="1"/>
          <p:nvPr/>
        </p:nvSpPr>
        <p:spPr>
          <a:xfrm>
            <a:off x="198316" y="949596"/>
            <a:ext cx="8069384" cy="395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altLang="ru" sz="1600" b="0" i="0" u="none" strike="noStrike" cap="none" dirty="0" smtClean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БИЗНЕС-МОДЕЛЬ</a:t>
            </a:r>
            <a:r>
              <a:rPr lang="ru" altLang="ru" sz="1600" b="0" i="0" u="none" strike="noStrike" cap="none" dirty="0" smtClean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;</a:t>
            </a:r>
            <a:endParaRPr sz="1600" b="0" i="0" u="none" strike="noStrike" cap="none" dirty="0">
              <a:solidFill>
                <a:schemeClr val="tx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altLang="ru" sz="1600" dirty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Создание станции по сбору информации и накоплению данных о заболеваниях и сорной растительности.</a:t>
            </a:r>
            <a:endParaRPr sz="1600" dirty="0">
              <a:solidFill>
                <a:schemeClr val="tx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altLang="ru" sz="1600" dirty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Выбор необходимых компонентов для устранения выявленной проблемы</a:t>
            </a:r>
            <a:endParaRPr sz="1600" dirty="0">
              <a:solidFill>
                <a:schemeClr val="tx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altLang="ru" sz="1600" dirty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Отправление дронов для выполнения точечной обработки полей </a:t>
            </a:r>
            <a:r>
              <a:rPr lang="ru" altLang="ru" sz="1600" dirty="0" smtClean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ядохимикатами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AutoNum type="arabicParenR"/>
            </a:pPr>
            <a:r>
              <a:rPr lang="ru" altLang="ru" sz="1600" dirty="0" smtClean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Мы разрабатываем станцию, которая будет в ключать в себя </a:t>
            </a:r>
          </a:p>
          <a:p>
            <a:pPr marL="438150" lvl="0" indent="-285750">
              <a:lnSpc>
                <a:spcPct val="115000"/>
              </a:lnSpc>
              <a:buClr>
                <a:srgbClr val="132C40"/>
              </a:buClr>
              <a:buSzPts val="1200"/>
              <a:buFontTx/>
              <a:buChar char="-"/>
            </a:pPr>
            <a:r>
              <a:rPr lang="ru-RU" altLang="ru-RU" dirty="0" smtClean="0">
                <a:latin typeface="Raleway" panose="020B0604020202020204" charset="-52"/>
              </a:rPr>
              <a:t>два </a:t>
            </a:r>
            <a:r>
              <a:rPr lang="ru-RU" altLang="ru-RU" dirty="0">
                <a:latin typeface="Raleway" panose="020B0604020202020204" charset="-52"/>
              </a:rPr>
              <a:t>БАС </a:t>
            </a:r>
            <a:endParaRPr lang="ru-RU" altLang="ru-RU" dirty="0" smtClean="0">
              <a:latin typeface="Raleway" panose="020B0604020202020204" charset="-52"/>
            </a:endParaRPr>
          </a:p>
          <a:p>
            <a:pPr marL="438150" lvl="0" indent="-285750">
              <a:lnSpc>
                <a:spcPct val="115000"/>
              </a:lnSpc>
              <a:buClr>
                <a:srgbClr val="132C40"/>
              </a:buClr>
              <a:buSzPts val="1200"/>
              <a:buFontTx/>
              <a:buChar char="-"/>
            </a:pPr>
            <a:r>
              <a:rPr lang="ru-RU" altLang="ru-RU" dirty="0" smtClean="0">
                <a:latin typeface="Raleway" panose="020B0604020202020204" charset="-52"/>
              </a:rPr>
              <a:t>БАС разведчик, где происходит обработка полученной информации. </a:t>
            </a: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r>
              <a:rPr lang="ru-RU" altLang="ru-RU" dirty="0" smtClean="0">
                <a:latin typeface="Raleway" panose="020B0604020202020204" charset="-52"/>
              </a:rPr>
              <a:t>На </a:t>
            </a:r>
            <a:r>
              <a:rPr lang="ru-RU" altLang="ru-RU" dirty="0">
                <a:latin typeface="Raleway" panose="020B0604020202020204" charset="-52"/>
              </a:rPr>
              <a:t>основании полученной информации в автоматическом режиме готовиться раствор ядохимикатов, которые загружаются в БАС для выполнения точечной обработки обнаруженных мест загрязнения посева сорняками, болезням</a:t>
            </a:r>
            <a:endParaRPr lang="ru" altLang="ru" sz="1600" dirty="0" smtClean="0">
              <a:solidFill>
                <a:schemeClr val="tx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4953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+mj-lt"/>
              <a:buAutoNum type="arabicParenR" startAt="5"/>
            </a:pPr>
            <a:r>
              <a:rPr lang="ru-RU" altLang="ru-RU" sz="1600" dirty="0" smtClean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И</a:t>
            </a:r>
            <a:r>
              <a:rPr lang="ru" altLang="ru" sz="1600" dirty="0" smtClean="0">
                <a:solidFill>
                  <a:schemeClr val="tx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 далее осуществляем шеринг (сдаем её организации в аренду)</a:t>
            </a:r>
            <a:endParaRPr sz="1600" dirty="0">
              <a:solidFill>
                <a:schemeClr val="tx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275842" y="2101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371468" y="810431"/>
            <a:ext cx="79932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spAutoFit/>
          </a:bodyPr>
          <a:lstStyle/>
          <a:p>
            <a:pPr marL="0" lvl="0" indent="0">
              <a:buNone/>
            </a:pPr>
            <a:r>
              <a:rPr lang="ru-RU" altLang="ru-RU" sz="2400" dirty="0"/>
              <a:t>И</a:t>
            </a:r>
            <a:r>
              <a:rPr lang="ru-RU" altLang="ru-RU" sz="2400" dirty="0" smtClean="0"/>
              <a:t>спользование </a:t>
            </a:r>
            <a:r>
              <a:rPr lang="ru-RU" altLang="ru-RU" sz="2400" dirty="0"/>
              <a:t>автономной станции исключит взаимодействие ядохимикатов с человеком при приготовлении раствора и обработки посевов, а также снизить расход ядохимикатов в 1,5-2 раза за счет точечной обработки. Исключается воздействие техники на посев при передвижении по полю и экономии топлива на 7%.</a:t>
            </a:r>
            <a:endParaRPr sz="2400" dirty="0"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alt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{70A8F526-B709-45D0-AC44-8DEF933CA73D}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Бакланов Георгий Юрьевич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Болдырь Данил Викторович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alt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Романова Екатерина Фёдоровна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>
            <a:spLocks noGrp="1"/>
          </p:cNvSpPr>
          <p:nvPr>
            <p:ph type="body" idx="1"/>
          </p:nvPr>
        </p:nvSpPr>
        <p:spPr>
          <a:xfrm>
            <a:off x="462915" y="1366510"/>
            <a:ext cx="7973616" cy="265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rmAutofit fontScale="85000" lnSpcReduction="20000"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sz="2400" dirty="0" err="1" smtClean="0"/>
              <a:t>Переговоры</a:t>
            </a:r>
            <a:r>
              <a:rPr sz="2400" dirty="0" smtClean="0"/>
              <a:t> </a:t>
            </a:r>
            <a:r>
              <a:rPr sz="2400" dirty="0"/>
              <a:t>с </a:t>
            </a:r>
            <a:r>
              <a:rPr sz="2400" dirty="0" err="1"/>
              <a:t>компанией</a:t>
            </a:r>
            <a:r>
              <a:rPr sz="2400" dirty="0"/>
              <a:t> Hi-Fly о </a:t>
            </a:r>
            <a:r>
              <a:rPr sz="2400" dirty="0" err="1"/>
              <a:t>сотрудничестве</a:t>
            </a:r>
            <a:r>
              <a:rPr sz="2400" dirty="0"/>
              <a:t> </a:t>
            </a:r>
            <a:r>
              <a:rPr sz="2400" dirty="0" err="1"/>
              <a:t>по</a:t>
            </a:r>
            <a:r>
              <a:rPr sz="2400" dirty="0"/>
              <a:t> </a:t>
            </a:r>
            <a:r>
              <a:rPr sz="2400" dirty="0" err="1"/>
              <a:t>предоставлению</a:t>
            </a:r>
            <a:r>
              <a:rPr sz="2400" dirty="0"/>
              <a:t> (</a:t>
            </a:r>
            <a:r>
              <a:rPr sz="2400" dirty="0" err="1"/>
              <a:t>разработке</a:t>
            </a:r>
            <a:r>
              <a:rPr sz="2400" dirty="0"/>
              <a:t>) </a:t>
            </a:r>
            <a:r>
              <a:rPr sz="2400" dirty="0" err="1"/>
              <a:t>дронов</a:t>
            </a:r>
            <a:r>
              <a:rPr sz="2400" dirty="0"/>
              <a:t> “</a:t>
            </a:r>
            <a:r>
              <a:rPr sz="2400" dirty="0" err="1"/>
              <a:t>разведчика</a:t>
            </a:r>
            <a:r>
              <a:rPr sz="2400" dirty="0"/>
              <a:t>” и “</a:t>
            </a:r>
            <a:r>
              <a:rPr sz="2400" dirty="0" err="1"/>
              <a:t>рабочего</a:t>
            </a:r>
            <a:r>
              <a:rPr sz="2400" dirty="0" smtClean="0"/>
              <a:t>”</a:t>
            </a:r>
            <a:endParaRPr lang="ru-RU" sz="2400" dirty="0" smtClean="0"/>
          </a:p>
          <a:p>
            <a:pPr lvl="0" indent="-330200">
              <a:buClr>
                <a:schemeClr val="dk1"/>
              </a:buClr>
              <a:buSzPts val="1600"/>
            </a:pPr>
            <a:r>
              <a:rPr lang="ru-RU" sz="2400" dirty="0" smtClean="0"/>
              <a:t>Переговоры </a:t>
            </a:r>
            <a:r>
              <a:rPr lang="ru-RU" sz="2400" dirty="0"/>
              <a:t>с СПК Ермак, Знамя, ООО Сибирь о возможности развертывания станции рядом с </a:t>
            </a:r>
            <a:r>
              <a:rPr lang="ru-RU" sz="2400" dirty="0" smtClean="0"/>
              <a:t>полями</a:t>
            </a:r>
          </a:p>
          <a:p>
            <a:pPr lvl="0" indent="-330200">
              <a:buClr>
                <a:schemeClr val="dk1"/>
              </a:buClr>
              <a:buSzPts val="1600"/>
            </a:pPr>
            <a:r>
              <a:rPr lang="ru-RU" sz="2400" dirty="0" smtClean="0"/>
              <a:t>Формирование </a:t>
            </a:r>
            <a:r>
              <a:rPr lang="ru-RU" sz="2400" dirty="0"/>
              <a:t>информационной структуры (</a:t>
            </a:r>
            <a:r>
              <a:rPr lang="ru-RU" sz="2400" dirty="0" err="1"/>
              <a:t>BigData</a:t>
            </a:r>
            <a:r>
              <a:rPr lang="ru-RU" sz="2400" dirty="0"/>
              <a:t>, </a:t>
            </a:r>
            <a:r>
              <a:rPr lang="ru-RU" sz="2400" dirty="0" err="1"/>
              <a:t>нейросеть</a:t>
            </a:r>
            <a:r>
              <a:rPr lang="ru-RU" sz="2400" dirty="0"/>
              <a:t>) для обработки и накопления полученной информации</a:t>
            </a:r>
          </a:p>
          <a:p>
            <a:pPr indent="-330200">
              <a:buClr>
                <a:schemeClr val="dk1"/>
              </a:buClr>
              <a:buSzPts val="1600"/>
            </a:pPr>
            <a:endParaRPr lang="ru-RU" sz="2400" dirty="0"/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sz="24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24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24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2400" dirty="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alt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altLang="ru" sz="1300">
                <a:solidFill>
                  <a:srgbClr val="132C40"/>
                </a:solidFill>
              </a:rPr>
              <a:t>Бакланов Георгий Юрьевич - лидер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numCol="1" anchor="t" anchorCtr="0">
            <a:noAutofit/>
          </a:bodyPr>
          <a:lstStyle/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altLang="ru" sz="1400">
                <a:solidFill>
                  <a:srgbClr val="132C40"/>
                </a:solidFill>
              </a:rPr>
              <a:t>Почта: </a:t>
            </a:r>
            <a:r>
              <a:rPr lang="ru" altLang="ru" sz="1400" u="sng">
                <a:solidFill>
                  <a:schemeClr val="hlink"/>
                </a:solidFill>
                <a:hlinkClick r:id="rId3"/>
              </a:rPr>
              <a:t>gyu.baklanov2014@omgau.org</a:t>
            </a:r>
            <a:endParaRPr sz="1400">
              <a:solidFill>
                <a:srgbClr val="132C40"/>
              </a:solidFill>
            </a:endParaRPr>
          </a:p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altLang="ru" sz="1400">
                <a:solidFill>
                  <a:srgbClr val="132C40"/>
                </a:solidFill>
              </a:rPr>
              <a:t>Тел: 8-908-310-35-65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alt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numCol="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546</Words>
  <Application>Microsoft Office PowerPoint</Application>
  <PresentationFormat>Экран (16:9)</PresentationFormat>
  <Paragraphs>88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Helvetica Neue</vt:lpstr>
      <vt:lpstr>Calibri</vt:lpstr>
      <vt:lpstr>Raleway SemiBold</vt:lpstr>
      <vt:lpstr>Century Gothic</vt:lpstr>
      <vt:lpstr>Raleway</vt:lpstr>
      <vt:lpstr>Arial</vt:lpstr>
      <vt:lpstr>Simple Light</vt:lpstr>
      <vt:lpstr>Simple Light</vt:lpstr>
      <vt:lpstr>“Дозор”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“Дозор”</dc:title>
  <cp:lastModifiedBy>Алексей Сергеевич Союнов</cp:lastModifiedBy>
  <cp:revision>7</cp:revision>
  <dcterms:modified xsi:type="dcterms:W3CDTF">2023-12-21T10:22:48Z</dcterms:modified>
</cp:coreProperties>
</file>