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81" r:id="rId2"/>
    <p:sldId id="391" r:id="rId3"/>
    <p:sldId id="384" r:id="rId4"/>
    <p:sldId id="399" r:id="rId5"/>
    <p:sldId id="398" r:id="rId6"/>
    <p:sldId id="385" r:id="rId7"/>
    <p:sldId id="395" r:id="rId8"/>
    <p:sldId id="389" r:id="rId9"/>
    <p:sldId id="396" r:id="rId10"/>
    <p:sldId id="397" r:id="rId11"/>
    <p:sldId id="390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16" r:id="rId21"/>
    <p:sldId id="392" r:id="rId22"/>
    <p:sldId id="394" r:id="rId23"/>
    <p:sldId id="393" r:id="rId24"/>
    <p:sldId id="408" r:id="rId25"/>
    <p:sldId id="409" r:id="rId26"/>
    <p:sldId id="410" r:id="rId27"/>
    <p:sldId id="411" r:id="rId28"/>
    <p:sldId id="412" r:id="rId29"/>
    <p:sldId id="413" r:id="rId30"/>
    <p:sldId id="414" r:id="rId31"/>
    <p:sldId id="415" r:id="rId32"/>
    <p:sldId id="426" r:id="rId33"/>
    <p:sldId id="417" r:id="rId34"/>
    <p:sldId id="418" r:id="rId35"/>
    <p:sldId id="421" r:id="rId36"/>
    <p:sldId id="424" r:id="rId37"/>
    <p:sldId id="422" r:id="rId38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AFF"/>
    <a:srgbClr val="F78CB9"/>
    <a:srgbClr val="F5DAC5"/>
    <a:srgbClr val="00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6" autoAdjust="0"/>
    <p:restoredTop sz="95991" autoAdjust="0"/>
  </p:normalViewPr>
  <p:slideViewPr>
    <p:cSldViewPr snapToGrid="0">
      <p:cViewPr varScale="1">
        <p:scale>
          <a:sx n="114" d="100"/>
          <a:sy n="114" d="100"/>
        </p:scale>
        <p:origin x="440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Осведомленность о психологической службе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Осведомленность о психологической службе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4F-6E40-874E-8CFDA43A9790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4F-6E40-874E-8CFDA43A9790}"/>
              </c:ext>
            </c:extLst>
          </c:dPt>
          <c:dLbls>
            <c:dLbl>
              <c:idx val="0"/>
              <c:layout>
                <c:manualLayout>
                  <c:x val="-0.10779157415049515"/>
                  <c:y val="-0.106609762799400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7E63065-6CB6-BA4D-9E3C-77EF7C0F4B79}" type="VALUE">
                      <a:rPr lang="en-US" sz="2400" b="1">
                        <a:solidFill>
                          <a:schemeClr val="bg1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44214864023411"/>
                      <c:h val="7.53817707302326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74F-6E40-874E-8CFDA43A979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E51A05-2FB6-1349-A3C7-9F1987138B53}" type="VALUE">
                      <a:rPr lang="en-US" sz="2800" b="0">
                        <a:solidFill>
                          <a:schemeClr val="bg1"/>
                        </a:solidFill>
                      </a:rPr>
                      <a:pPr>
                        <a:defRPr sz="2800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46628690562566"/>
                      <c:h val="0.111872309427670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74F-6E40-874E-8CFDA43A97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знают о существовании психологической службы</c:v>
                </c:pt>
                <c:pt idx="1">
                  <c:v>не знают о существовании психологической службы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0.78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4F-6E40-874E-8CFDA43A9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120857858155133E-2"/>
          <c:y val="0.91106642333854337"/>
          <c:w val="0.87375815305011117"/>
          <c:h val="7.56262060896064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Использование услуг психологической службы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35-D540-A851-A7238A85C9D5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35-D540-A851-A7238A85C9D5}"/>
              </c:ext>
            </c:extLst>
          </c:dPt>
          <c:dLbls>
            <c:dLbl>
              <c:idx val="0"/>
              <c:layout>
                <c:manualLayout>
                  <c:x val="-0.12771345379415006"/>
                  <c:y val="3.84350442669208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695953C-5CF2-244D-88C1-569985A30542}" type="VALUE">
                      <a:rPr lang="en-US" sz="280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662700788887534E-2"/>
                      <c:h val="7.703101448456402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F35-D540-A851-A7238A85C9D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437BE42-DE2C-7D43-A46E-74FB813DDB5E}" type="VALUE">
                      <a:rPr lang="en-US" sz="2800" b="1" dirty="0">
                        <a:solidFill>
                          <a:schemeClr val="bg1"/>
                        </a:solidFill>
                      </a:rPr>
                      <a:pPr>
                        <a:defRPr sz="1600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73842184619664"/>
                      <c:h val="0.11944682625771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F35-D540-A851-A7238A85C9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обращались за консультациями</c:v>
                </c:pt>
                <c:pt idx="1">
                  <c:v>пока не пользовались услугами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35-D540-A851-A7238A85C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369428045111739E-2"/>
          <c:y val="0.96080547123663607"/>
          <c:w val="0.94009208585363557"/>
          <c:h val="2.7493615170771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>
        <c:manualLayout>
          <c:xMode val="edge"/>
          <c:yMode val="edge"/>
          <c:x val="0.15643890422848447"/>
          <c:y val="1.7641998018786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Участие в мероприятиях психологической службы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B-C14C-8C3E-8C9F0EC221A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B-C14C-8C3E-8C9F0EC221A3}"/>
              </c:ext>
            </c:extLst>
          </c:dPt>
          <c:dLbls>
            <c:dLbl>
              <c:idx val="0"/>
              <c:layout>
                <c:manualLayout>
                  <c:x val="-0.11465564634020205"/>
                  <c:y val="1.0359850455126506E-3"/>
                </c:manualLayout>
              </c:layout>
              <c:tx>
                <c:rich>
                  <a:bodyPr/>
                  <a:lstStyle/>
                  <a:p>
                    <a:fld id="{B56E37A1-A9E5-4D47-9BD0-0F2016DD7311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7B-C14C-8C3E-8C9F0EC221A3}"/>
                </c:ext>
              </c:extLst>
            </c:dLbl>
            <c:dLbl>
              <c:idx val="1"/>
              <c:layout>
                <c:manualLayout>
                  <c:x val="0.17358742432659657"/>
                  <c:y val="4.85347880753058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4D3439-FBD6-C94C-944D-C87030079234}" type="VALUE">
                      <a:rPr lang="en-US" sz="280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0046861226973"/>
                      <c:h val="0.108792321115850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D7B-C14C-8C3E-8C9F0EC221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посещали тренинги, киноклуб или арт-клуб</c:v>
                </c:pt>
                <c:pt idx="1">
                  <c:v>не участвовали в указанных мероприятиях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7B-C14C-8C3E-8C9F0EC22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Осведомленность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о понятии "арт-терапия"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Осведомленность о понятии "арт-терапия"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C5-A640-9847-A8B6F5B611D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C5-A640-9847-A8B6F5B611DD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C5-A640-9847-A8B6F5B611DD}"/>
              </c:ext>
            </c:extLst>
          </c:dPt>
          <c:dLbls>
            <c:dLbl>
              <c:idx val="0"/>
              <c:layout>
                <c:manualLayout>
                  <c:x val="-0.12592969547197766"/>
                  <c:y val="-1.0559543433664903E-4"/>
                </c:manualLayout>
              </c:layout>
              <c:tx>
                <c:rich>
                  <a:bodyPr/>
                  <a:lstStyle/>
                  <a:p>
                    <a:fld id="{9E025DF5-BF11-AA49-934F-C7A1778D380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CC5-A640-9847-A8B6F5B611D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5703E77-4B95-184B-95E9-211F9B39AB2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CC5-A640-9847-A8B6F5B611DD}"/>
                </c:ext>
              </c:extLst>
            </c:dLbl>
            <c:dLbl>
              <c:idx val="2"/>
              <c:layout>
                <c:manualLayout>
                  <c:x val="8.4156145481947206E-2"/>
                  <c:y val="9.4141100436804903E-2"/>
                </c:manualLayout>
              </c:layout>
              <c:tx>
                <c:rich>
                  <a:bodyPr/>
                  <a:lstStyle/>
                  <a:p>
                    <a:fld id="{1A76FEFE-C6C0-CE41-97F3-736074551C9F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CC5-A640-9847-A8B6F5B61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знакомы с термином</c:v>
                </c:pt>
                <c:pt idx="1">
                  <c:v>ничего не знали об этом раньше</c:v>
                </c:pt>
                <c:pt idx="2">
                  <c:v>слышали слово, но не уверены в его значении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0.22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C5-A640-9847-A8B6F5B611D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Опыт в занятиях арт-терапией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E1-5848-A3FA-7759B2A03C4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E1-5848-A3FA-7759B2A03C4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F5F5C27-4B2F-A24C-B5BC-86092C70AD09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E1-5848-A3FA-7759B2A03C4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D2876A-804E-9E4B-8894-2E800E305EEB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E1-5848-A3FA-7759B2A03C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имели опыт в арт-терапии</c:v>
                </c:pt>
                <c:pt idx="1">
                  <c:v>не занимались ею ранее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0.33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E1-5848-A3FA-7759B2A03C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Заинтересованность в арт-терапевтическом клубе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5F-8845-923C-4B1B75AE6B13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5F-8845-923C-4B1B75AE6B13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5F-8845-923C-4B1B75AE6B13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5F-8845-923C-4B1B75AE6B1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F7C26B1-0848-FD47-9045-92A74B3305F6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5F-8845-923C-4B1B75AE6B1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6115DC-EAB5-974E-8CF6-DC4B00B485AC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5F-8845-923C-4B1B75AE6B1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153B775-97FF-804D-A17F-523017ADF2CE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25F-8845-923C-4B1B75AE6B1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11617F8-7418-7849-9EB1-C049CEBB79F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25F-8845-923C-4B1B75AE6B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считают идею очень привлекательной</c:v>
                </c:pt>
                <c:pt idx="1">
                  <c:v>заинтересованы, но менее активно</c:v>
                </c:pt>
                <c:pt idx="2">
                  <c:v>скорее нет</c:v>
                </c:pt>
                <c:pt idx="3">
                  <c:v>совсем не интересует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0.44</c:v>
                </c:pt>
                <c:pt idx="1">
                  <c:v>0.33</c:v>
                </c:pt>
                <c:pt idx="2">
                  <c:v>0.11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5F-8845-923C-4B1B75AE6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Интересующие направления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0A-2C42-94FA-F5C3BFF967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0A-2C42-94FA-F5C3BFF967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0A-2C42-94FA-F5C3BFF967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0A-2C42-94FA-F5C3BFF967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0A-2C42-94FA-F5C3BFF967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0A-2C42-94FA-F5C3BFF967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10A-2C42-94FA-F5C3BFF9674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10A-2C42-94FA-F5C3BFF9674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10A-2C42-94FA-F5C3BFF96747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87CC5544-94DD-654C-975E-4193DD45F35C}" type="VALUE">
                      <a:rPr lang="en-US" sz="2000" b="1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10A-2C42-94FA-F5C3BFF9674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F3040F4-F815-8143-BEFF-ED00C4238BC8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10A-2C42-94FA-F5C3BFF9674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DFE4C20-7509-9045-B283-F47C230AA7C1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10A-2C42-94FA-F5C3BFF967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Лепка</c:v>
                </c:pt>
                <c:pt idx="1">
                  <c:v>Музыкальная терапия</c:v>
                </c:pt>
                <c:pt idx="2">
                  <c:v>Драматизация/театральная терапия</c:v>
                </c:pt>
                <c:pt idx="3">
                  <c:v>Танцевально-двигательная терапия</c:v>
                </c:pt>
                <c:pt idx="4">
                  <c:v>Песочная терапия</c:v>
                </c:pt>
                <c:pt idx="5">
                  <c:v>Фототерапия</c:v>
                </c:pt>
                <c:pt idx="6">
                  <c:v>Коллаж</c:v>
                </c:pt>
                <c:pt idx="7">
                  <c:v>Работа с текстом/сказкотерапия</c:v>
                </c:pt>
                <c:pt idx="8">
                  <c:v>Другое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0.33300000000000002</c:v>
                </c:pt>
                <c:pt idx="1">
                  <c:v>0.27800000000000002</c:v>
                </c:pt>
                <c:pt idx="2">
                  <c:v>0.222</c:v>
                </c:pt>
                <c:pt idx="3">
                  <c:v>0.16700000000000001</c:v>
                </c:pt>
                <c:pt idx="4">
                  <c:v>0.111</c:v>
                </c:pt>
                <c:pt idx="5">
                  <c:v>5.6000000000000001E-2</c:v>
                </c:pt>
                <c:pt idx="6">
                  <c:v>5.6000000000000001E-2</c:v>
                </c:pt>
                <c:pt idx="7">
                  <c:v>5.6000000000000001E-2</c:v>
                </c:pt>
                <c:pt idx="8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10A-2C42-94FA-F5C3BFF9674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2575A0-4040-43D6-A19B-C88B562C1C8D}" type="datetimeFigureOut">
              <a:rPr lang="en-US"/>
              <a:pPr>
                <a:defRPr/>
              </a:pPr>
              <a:t>5/30/25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1C5BC1-44AD-4EA6-9AAE-5CDBF5CF0C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B1C6DC2-8E23-4EE5-AA62-632532D45ED5}" type="datetimeFigureOut">
              <a:rPr lang="en-US"/>
              <a:pPr>
                <a:defRPr/>
              </a:pPr>
              <a:t>5/30/25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BA19BED-AF54-4F91-95F1-A8B0EEC8E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 descr="A colorful liquid with a purple line&#10;&#10;Description automatically generated"/>
          <p:cNvPicPr>
            <a:picLocks noChangeAspect="1"/>
          </p:cNvPicPr>
          <p:nvPr userDrawn="1"/>
        </p:nvPicPr>
        <p:blipFill>
          <a:blip r:embed="rId2"/>
          <a:srcRect t="20680" r="331" b="10324"/>
          <a:stretch>
            <a:fillRect/>
          </a:stretch>
        </p:blipFill>
        <p:spPr bwMode="auto">
          <a:xfrm>
            <a:off x="84138" y="-9525"/>
            <a:ext cx="11536362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phic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122396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021763" y="4462463"/>
            <a:ext cx="8477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>
            <a:lvl1pPr algn="ctr">
              <a:lnSpc>
                <a:spcPct val="113000"/>
              </a:lnSpc>
              <a:defRPr sz="5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-2" t="2794" r="-728" b="-787"/>
          <a:stretch>
            <a:fillRect/>
          </a:stretch>
        </p:blipFill>
        <p:spPr bwMode="auto">
          <a:xfrm>
            <a:off x="147638" y="0"/>
            <a:ext cx="11842750" cy="651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 userDrawn="1"/>
        </p:nvGrpSpPr>
        <p:grpSpPr bwMode="auto">
          <a:xfrm rot="10800000">
            <a:off x="3040063" y="555625"/>
            <a:ext cx="5489575" cy="5534025"/>
            <a:chOff x="2470935" y="599843"/>
            <a:chExt cx="5490384" cy="5535077"/>
          </a:xfrm>
        </p:grpSpPr>
        <p:pic>
          <p:nvPicPr>
            <p:cNvPr id="7" name="Graphic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70935" y="599843"/>
              <a:ext cx="849017" cy="978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raphic 1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12302" y="5156885"/>
              <a:ext cx="849017" cy="978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68" y="1417320"/>
            <a:ext cx="5367528" cy="219456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r="19398"/>
          <a:stretch>
            <a:fillRect/>
          </a:stretch>
        </p:blipFill>
        <p:spPr bwMode="auto">
          <a:xfrm rot="12600000">
            <a:off x="-1187450" y="-47625"/>
            <a:ext cx="8515350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177925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1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333500" y="5029200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2194560"/>
            <a:ext cx="3621024" cy="212140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7318155" y="393616"/>
            <a:ext cx="3539646" cy="6070600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92318-F69F-431C-81D7-D46BC5EEBC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18922"/>
          <a:stretch>
            <a:fillRect/>
          </a:stretch>
        </p:blipFill>
        <p:spPr bwMode="auto">
          <a:xfrm>
            <a:off x="0" y="506413"/>
            <a:ext cx="5699125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26841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97188" y="4722813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5"/>
          </p:nvPr>
        </p:nvSpPr>
        <p:spPr>
          <a:xfrm>
            <a:off x="6144767" y="393616"/>
            <a:ext cx="4123944" cy="6070600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B001-0246-43F1-970C-6CA4A058F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6711950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purple and blue gradient&#10;&#10;Description automatically generated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19713" y="430213"/>
            <a:ext cx="663575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95988" y="1390650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23288" y="4778375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583724" y="705888"/>
            <a:ext cx="4123944" cy="5758328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892E-0BC1-4C74-9DD0-B2FBD71B23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6" name="Picture 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3813" y="5588000"/>
            <a:ext cx="3076576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406525" y="5226050"/>
            <a:ext cx="84772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694113" y="0"/>
            <a:ext cx="8497887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phic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420225" y="255588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12"/>
          <p:cNvSpPr/>
          <p:nvPr userDrawn="1"/>
        </p:nvSpPr>
        <p:spPr>
          <a:xfrm>
            <a:off x="1162050" y="2120900"/>
            <a:ext cx="2605088" cy="26066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5294313"/>
            <a:ext cx="2360613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014216" y="1353312"/>
            <a:ext cx="5824728" cy="245973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275588" y="2235708"/>
            <a:ext cx="2377440" cy="237744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E0857-BB71-490E-BF6A-F546F56E2A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1292225"/>
            <a:ext cx="9537700" cy="5248275"/>
          </a:xfrm>
          <a:prstGeom prst="rect">
            <a:avLst/>
          </a:prstGeom>
          <a:solidFill>
            <a:srgbClr val="C5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-3316" b="-15152"/>
          <a:stretch>
            <a:fillRect/>
          </a:stretch>
        </p:blipFill>
        <p:spPr bwMode="auto">
          <a:xfrm>
            <a:off x="7432675" y="-25400"/>
            <a:ext cx="47672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A purple and pink gradient on a black background&#10;&#10;Description automatically generate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3738" y="5867400"/>
            <a:ext cx="49831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A colorful gradient shapes with a purple line&#10;&#10;Description automatically generated with medium confidenc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54563"/>
            <a:ext cx="578802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phic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9788" y="5499100"/>
            <a:ext cx="9048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1082498" y="1548481"/>
            <a:ext cx="8982675" cy="4736835"/>
          </a:xfrm>
          <a:custGeom>
            <a:avLst/>
            <a:gdLst>
              <a:gd name="connsiteX0" fmla="*/ 3400805 w 8982675"/>
              <a:gd name="connsiteY0" fmla="*/ 4656317 h 4736835"/>
              <a:gd name="connsiteX1" fmla="*/ 3768530 w 8982675"/>
              <a:gd name="connsiteY1" fmla="*/ 4708484 h 4736835"/>
              <a:gd name="connsiteX2" fmla="*/ 3854126 w 8982675"/>
              <a:gd name="connsiteY2" fmla="*/ 4736710 h 4736835"/>
              <a:gd name="connsiteX3" fmla="*/ 3352219 w 8982675"/>
              <a:gd name="connsiteY3" fmla="*/ 4736710 h 4736835"/>
              <a:gd name="connsiteX4" fmla="*/ 3267796 w 8982675"/>
              <a:gd name="connsiteY4" fmla="*/ 4658283 h 4736835"/>
              <a:gd name="connsiteX5" fmla="*/ 3400805 w 8982675"/>
              <a:gd name="connsiteY5" fmla="*/ 4656317 h 4736835"/>
              <a:gd name="connsiteX6" fmla="*/ 0 w 8982675"/>
              <a:gd name="connsiteY6" fmla="*/ 0 h 4736835"/>
              <a:gd name="connsiteX7" fmla="*/ 8982675 w 8982675"/>
              <a:gd name="connsiteY7" fmla="*/ 0 h 4736835"/>
              <a:gd name="connsiteX8" fmla="*/ 8982675 w 8982675"/>
              <a:gd name="connsiteY8" fmla="*/ 4736835 h 4736835"/>
              <a:gd name="connsiteX9" fmla="*/ 3950459 w 8982675"/>
              <a:gd name="connsiteY9" fmla="*/ 4736835 h 4736835"/>
              <a:gd name="connsiteX10" fmla="*/ 3788773 w 8982675"/>
              <a:gd name="connsiteY10" fmla="*/ 4674997 h 4736835"/>
              <a:gd name="connsiteX11" fmla="*/ 3228671 w 8982675"/>
              <a:gd name="connsiteY11" fmla="*/ 4623063 h 4736835"/>
              <a:gd name="connsiteX12" fmla="*/ 3132708 w 8982675"/>
              <a:gd name="connsiteY12" fmla="*/ 4545069 h 4736835"/>
              <a:gd name="connsiteX13" fmla="*/ 2691341 w 8982675"/>
              <a:gd name="connsiteY13" fmla="*/ 4402451 h 4736835"/>
              <a:gd name="connsiteX14" fmla="*/ 2104826 w 8982675"/>
              <a:gd name="connsiteY14" fmla="*/ 4577133 h 4736835"/>
              <a:gd name="connsiteX15" fmla="*/ 540354 w 8982675"/>
              <a:gd name="connsiteY15" fmla="*/ 3817187 h 4736835"/>
              <a:gd name="connsiteX16" fmla="*/ 0 w 8982675"/>
              <a:gd name="connsiteY16" fmla="*/ 3830433 h 473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82675" h="4736835">
                <a:moveTo>
                  <a:pt x="3400805" y="4656317"/>
                </a:moveTo>
                <a:cubicBezTo>
                  <a:pt x="3531347" y="4658926"/>
                  <a:pt x="3654347" y="4675523"/>
                  <a:pt x="3768530" y="4708484"/>
                </a:cubicBezTo>
                <a:cubicBezTo>
                  <a:pt x="3798214" y="4717150"/>
                  <a:pt x="3826726" y="4726559"/>
                  <a:pt x="3854126" y="4736710"/>
                </a:cubicBezTo>
                <a:lnTo>
                  <a:pt x="3352219" y="4736710"/>
                </a:lnTo>
                <a:cubicBezTo>
                  <a:pt x="3323028" y="4709289"/>
                  <a:pt x="3294579" y="4682734"/>
                  <a:pt x="3267796" y="4658283"/>
                </a:cubicBezTo>
                <a:cubicBezTo>
                  <a:pt x="3312939" y="4656132"/>
                  <a:pt x="3357291" y="4655448"/>
                  <a:pt x="3400805" y="4656317"/>
                </a:cubicBezTo>
                <a:close/>
                <a:moveTo>
                  <a:pt x="0" y="0"/>
                </a:moveTo>
                <a:lnTo>
                  <a:pt x="8982675" y="0"/>
                </a:lnTo>
                <a:lnTo>
                  <a:pt x="8982675" y="4736835"/>
                </a:lnTo>
                <a:lnTo>
                  <a:pt x="3950459" y="4736835"/>
                </a:lnTo>
                <a:cubicBezTo>
                  <a:pt x="3900904" y="4713870"/>
                  <a:pt x="3847214" y="4693133"/>
                  <a:pt x="3788773" y="4674997"/>
                </a:cubicBezTo>
                <a:cubicBezTo>
                  <a:pt x="3643810" y="4630924"/>
                  <a:pt x="3458920" y="4609197"/>
                  <a:pt x="3228671" y="4623063"/>
                </a:cubicBezTo>
                <a:cubicBezTo>
                  <a:pt x="3190841" y="4589513"/>
                  <a:pt x="3157763" y="4562153"/>
                  <a:pt x="3132708" y="4545069"/>
                </a:cubicBezTo>
                <a:cubicBezTo>
                  <a:pt x="3009900" y="4465156"/>
                  <a:pt x="2876972" y="4398675"/>
                  <a:pt x="2691341" y="4402451"/>
                </a:cubicBezTo>
                <a:cubicBezTo>
                  <a:pt x="2485283" y="4409074"/>
                  <a:pt x="2289531" y="4465898"/>
                  <a:pt x="2104826" y="4577133"/>
                </a:cubicBezTo>
                <a:cubicBezTo>
                  <a:pt x="1783304" y="4259153"/>
                  <a:pt x="1229373" y="3910408"/>
                  <a:pt x="540354" y="3817187"/>
                </a:cubicBezTo>
                <a:cubicBezTo>
                  <a:pt x="359907" y="3797131"/>
                  <a:pt x="179768" y="3802888"/>
                  <a:pt x="0" y="3830433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6711950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A colorful liquid with a purple line&#10;&#10;Description automatically generated with medium confidence"/>
          <p:cNvPicPr>
            <a:picLocks noChangeAspect="1"/>
          </p:cNvPicPr>
          <p:nvPr/>
        </p:nvPicPr>
        <p:blipFill>
          <a:blip r:embed="rId2"/>
          <a:srcRect l="-8060" t="-2385"/>
          <a:stretch>
            <a:fillRect/>
          </a:stretch>
        </p:blipFill>
        <p:spPr bwMode="auto">
          <a:xfrm>
            <a:off x="4791075" y="3502025"/>
            <a:ext cx="740092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phic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527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76072" y="2112264"/>
            <a:ext cx="2618541" cy="4197096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3538728" y="2112264"/>
            <a:ext cx="2618541" cy="41970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7C50-1E39-4DCF-BEC5-353F5D0FAF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"/>
          <p:cNvSpPr/>
          <p:nvPr userDrawn="1"/>
        </p:nvSpPr>
        <p:spPr>
          <a:xfrm>
            <a:off x="711200" y="330200"/>
            <a:ext cx="2503488" cy="5978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13" descr="A colorful liquid with a purple line&#10;&#10;Description automatically generated with medium confidenc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81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phic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66863" y="4316413"/>
            <a:ext cx="10429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0207" y="539496"/>
            <a:ext cx="6038397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quarter" idx="17"/>
          </p:nvPr>
        </p:nvSpPr>
        <p:spPr>
          <a:xfrm>
            <a:off x="3950000" y="2112264"/>
            <a:ext cx="2880567" cy="4197096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7370065" y="2112264"/>
            <a:ext cx="3118104" cy="41970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C6235-8929-4847-BE7A-0419F5A5E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5499100"/>
            <a:ext cx="9048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/>
          </p:cNvSpPr>
          <p:nvPr userDrawn="1"/>
        </p:nvSpPr>
        <p:spPr>
          <a:xfrm>
            <a:off x="5621338" y="1468438"/>
            <a:ext cx="4641850" cy="5056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803275" y="1460500"/>
            <a:ext cx="4641850" cy="5056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8" name="Picture 13" descr="A colorful liquid with a purple line&#10;&#10;Description automatically generated with medium confidence"/>
          <p:cNvPicPr>
            <a:picLocks noChangeAspect="1"/>
          </p:cNvPicPr>
          <p:nvPr userDrawn="1"/>
        </p:nvPicPr>
        <p:blipFill>
          <a:blip r:embed="rId3"/>
          <a:srcRect t="-8008"/>
          <a:stretch>
            <a:fillRect/>
          </a:stretch>
        </p:blipFill>
        <p:spPr bwMode="auto">
          <a:xfrm>
            <a:off x="0" y="4603750"/>
            <a:ext cx="6148388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/>
          </p:nvPr>
        </p:nvSpPr>
        <p:spPr>
          <a:xfrm>
            <a:off x="1115568" y="1883664"/>
            <a:ext cx="4014216" cy="3511296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 lang="en-US" sz="1400" b="0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5934456" y="1883664"/>
            <a:ext cx="4014216" cy="351129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200"/>
              </a:spcAft>
              <a:buNone/>
              <a:defRPr sz="1400" b="1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CCCEB-F513-41E8-B5D5-743E558767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/>
          <p:nvPr userDrawn="1"/>
        </p:nvSpPr>
        <p:spPr>
          <a:xfrm>
            <a:off x="711200" y="330200"/>
            <a:ext cx="2503488" cy="5978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19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3"/>
          <a:srcRect l="12219" t="5197"/>
          <a:stretch>
            <a:fillRect/>
          </a:stretch>
        </p:blipFill>
        <p:spPr bwMode="auto">
          <a:xfrm rot="14400000">
            <a:off x="-2171700" y="2562225"/>
            <a:ext cx="66262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phic 1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273175" y="251301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0206" y="539496"/>
            <a:ext cx="6958584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quarter" idx="17"/>
          </p:nvPr>
        </p:nvSpPr>
        <p:spPr>
          <a:xfrm>
            <a:off x="3950000" y="1965960"/>
            <a:ext cx="6629400" cy="85953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8"/>
          </p:nvPr>
        </p:nvSpPr>
        <p:spPr>
          <a:xfrm>
            <a:off x="4039564" y="2962656"/>
            <a:ext cx="6539835" cy="3227387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8CF29-C2FC-4A3E-BD21-3FC08EC798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A colorful liquid with a black background&#10;&#10;Description automatically generated with medium confidence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175" y="5553075"/>
            <a:ext cx="37846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A colorful liquid with a purple line&#10;&#10;Description automatically generated with medium confidence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686550" y="-9525"/>
            <a:ext cx="5538788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4356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8"/>
          </p:nvPr>
        </p:nvSpPr>
        <p:spPr>
          <a:xfrm>
            <a:off x="804672" y="1472184"/>
            <a:ext cx="9537192" cy="3922776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3569-8CF5-4654-B2D9-A41BF25117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3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4114" t="8199" r="575" b="13872"/>
          <a:stretch>
            <a:fillRect/>
          </a:stretch>
        </p:blipFill>
        <p:spPr bwMode="auto">
          <a:xfrm>
            <a:off x="0" y="0"/>
            <a:ext cx="10839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443163" y="1390650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012238" y="4219575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16"/>
          <p:cNvSpPr/>
          <p:nvPr userDrawn="1"/>
        </p:nvSpPr>
        <p:spPr>
          <a:xfrm>
            <a:off x="4233863" y="1527175"/>
            <a:ext cx="2605087" cy="26066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688336"/>
            <a:ext cx="9464040" cy="2459736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343400" y="1645920"/>
            <a:ext cx="2377440" cy="237744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164763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164763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260013" y="3233737"/>
            <a:ext cx="3098800" cy="593725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274425" y="5632450"/>
            <a:ext cx="1069975" cy="593725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4CAD1C-B856-4451-8D52-17CC6149B3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091863" y="0"/>
            <a:ext cx="0" cy="684530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 rot="16200000">
            <a:off x="11160919" y="745331"/>
            <a:ext cx="1296988" cy="5937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2pPr>
      <a:lvl3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3pPr>
      <a:lvl4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4pPr>
      <a:lvl5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5pPr>
      <a:lvl6pPr marL="4572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6pPr>
      <a:lvl7pPr marL="9144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7pPr>
      <a:lvl8pPr marL="13716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8pPr>
      <a:lvl9pPr marL="18288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9pPr>
    </p:titleStyle>
    <p:bodyStyle>
      <a:lvl1pPr marL="228600" indent="-228600" algn="l" rtl="0" fontAlgn="base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Arial" charset="0"/>
        <a:buChar char="•"/>
        <a:defRPr sz="2800" kern="1200">
          <a:solidFill>
            <a:srgbClr val="002E64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sz="2400" kern="1200">
          <a:solidFill>
            <a:srgbClr val="002E64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rgbClr val="002E64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002E64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002E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6"/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43652" y="1095719"/>
            <a:ext cx="9340300" cy="2539579"/>
          </a:xfrm>
        </p:spPr>
        <p:txBody>
          <a:bodyPr rtlCol="0">
            <a:normAutofit fontScale="9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Психологическая арт-мастерская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«Общение через творчество»</a:t>
            </a:r>
            <a:endParaRPr lang="en-US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3944" y="4269352"/>
            <a:ext cx="609971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ФГБОУ ВО «МГУ им. Н. П. Огарёва»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63944" y="4809600"/>
            <a:ext cx="6099716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n w="10160">
                  <a:noFill/>
                  <a:prstDash val="solid"/>
                </a:ln>
                <a:solidFill>
                  <a:schemeClr val="tx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Инициативная разработка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6142" y="3236662"/>
            <a:ext cx="6099716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Промежуточные результаты </a:t>
            </a:r>
            <a:b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этапа «Разработка» </a:t>
            </a:r>
            <a:endParaRPr lang="ru-RU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>
          <a:xfrm>
            <a:off x="722313" y="2193925"/>
            <a:ext cx="4205287" cy="2122488"/>
          </a:xfrm>
        </p:spPr>
        <p:txBody>
          <a:bodyPr/>
          <a:lstStyle/>
          <a:p>
            <a:r>
              <a:rPr lang="ru-RU" sz="4400"/>
              <a:t>Пользователи и проблема проета</a:t>
            </a:r>
            <a:endParaRPr lang="en-US" sz="44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726B7188-122C-463D-82B9-32B2CA54BF15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864225" y="4049713"/>
            <a:ext cx="6078538" cy="2690812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3494B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bIns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Проблема состоит в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недостаточном уровне развития коммуникативных свойств личности студентов.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6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864225" y="117475"/>
            <a:ext cx="6078538" cy="3786188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3494B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bIns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chemeClr val="accent5">
                    <a:lumMod val="75000"/>
                  </a:schemeClr>
                </a:solidFill>
              </a:rPr>
              <a:t>Наши пользователи </a:t>
            </a:r>
            <a:r>
              <a:rPr lang="ru-RU" sz="3800" dirty="0">
                <a:solidFill>
                  <a:schemeClr val="tx1"/>
                </a:solidFill>
              </a:rPr>
              <a:t>– </a:t>
            </a:r>
            <a:r>
              <a:rPr lang="ru-RU" sz="3800" dirty="0">
                <a:solidFill>
                  <a:schemeClr val="accent5">
                    <a:lumMod val="50000"/>
                  </a:schemeClr>
                </a:solidFill>
              </a:rPr>
              <a:t>студенты ФГБОУ ВО «МГУ им. Н.П. Огарёва» в возрасте 18-20 лет.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3800" dirty="0">
                <a:solidFill>
                  <a:schemeClr val="accent4">
                    <a:lumMod val="50000"/>
                  </a:schemeClr>
                </a:solidFill>
                <a:ea typeface="Arial" panose="020B0604020202020204" pitchFamily="34" charset="0"/>
              </a:rPr>
              <a:t>Для достижения максимального и устойчивого эффекта, а также для создания по-настоящему поддерживающей и здоровой среды крайне важно в дальнейшем расширить охват аудитории, включив в неё другие ключевые категории университетского сообщества – преподавателей, представителей администрации (включая руководство факультетов, деканаты и кураторы) и других сотрудников вуза. </a:t>
            </a:r>
            <a:endParaRPr lang="ru-RU" sz="3800" dirty="0">
              <a:solidFill>
                <a:schemeClr val="accent4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600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title"/>
          </p:nvPr>
        </p:nvSpPr>
        <p:spPr>
          <a:xfrm>
            <a:off x="590550" y="2505075"/>
            <a:ext cx="4102100" cy="2332038"/>
          </a:xfrm>
        </p:spPr>
        <p:txBody>
          <a:bodyPr/>
          <a:lstStyle/>
          <a:p>
            <a:r>
              <a:rPr lang="ru-RU" sz="4400"/>
              <a:t>Актуальность проблемы</a:t>
            </a:r>
            <a:r>
              <a:rPr lang="en-US" sz="440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quarter" idx="15"/>
          </p:nvPr>
        </p:nvSpPr>
        <p:spPr>
          <a:xfrm>
            <a:off x="5697538" y="393700"/>
            <a:ext cx="5264150" cy="6070600"/>
          </a:xfrm>
        </p:spPr>
        <p:txBody>
          <a:bodyPr rtlCol="0">
            <a:normAutofit/>
          </a:bodyPr>
          <a:lstStyle/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Проблема развития коммуникативных свойств студентов является актуальной, поскольку успешная коммуникация способствует повышению продуктивности учебной деятельности, помогает молодым людям адаптироваться к обучению в вузе и профессионально развиваться. </a:t>
            </a:r>
          </a:p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Умение устанавливать контакт с другими людьми и вести диалог, отстаивать свою позицию, владение навыками активного слушания и другие коммуникативные свойства востребованы в современном обществе и поэтому необходимы будущим специалистам.</a:t>
            </a:r>
          </a:p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Однако в вузах совершенствованию коммуникативных свойств студентов уделяется недостаточно внимания.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037DEF05-335F-4DB6-BB63-8ADFBC5CBD44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768350" y="2505075"/>
            <a:ext cx="3575050" cy="2332038"/>
          </a:xfrm>
        </p:spPr>
        <p:txBody>
          <a:bodyPr/>
          <a:lstStyle/>
          <a:p>
            <a:r>
              <a:rPr lang="ru-RU" sz="4400"/>
              <a:t>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5630863" y="393700"/>
            <a:ext cx="5286375" cy="607060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ru-RU" sz="2800" b="1" dirty="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Создание на базе вуза пространства для знакомства и общения студентов, реализации их творческого потенциала. </a:t>
            </a:r>
            <a:endParaRPr lang="ru-RU" sz="3600" b="1" dirty="0">
              <a:solidFill>
                <a:srgbClr val="5D156B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53D076E-ECBA-4B32-97F7-771F67868709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79425" y="531813"/>
            <a:ext cx="5824538" cy="969962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Задачи проекта: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3668713" y="1606550"/>
            <a:ext cx="6245225" cy="4624388"/>
          </a:xfrm>
        </p:spPr>
        <p:txBody>
          <a:bodyPr/>
          <a:lstStyle/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1) Эмпирически выявить особенности коммуникативной сферы студентов, определить специфику трудностей.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2) Подготовить программу тренинга с элементами арт-терапии «Общение через творчество».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3) Организовать работу арт-мастерской. 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4) Реализовать на базе арт-мастерской программу «Общение через творчество».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5)Провести повторную диагностику коммуникативной сферы участников проекта. 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5B35EC7B-27E5-465E-BD28-DCD34BF2076C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4"/>
          <p:cNvSpPr>
            <a:spLocks noGrp="1"/>
          </p:cNvSpPr>
          <p:nvPr>
            <p:ph type="title"/>
          </p:nvPr>
        </p:nvSpPr>
        <p:spPr>
          <a:xfrm>
            <a:off x="6600825" y="1957388"/>
            <a:ext cx="4251325" cy="3217862"/>
          </a:xfrm>
        </p:spPr>
        <p:txBody>
          <a:bodyPr/>
          <a:lstStyle/>
          <a:p>
            <a:r>
              <a:rPr lang="ru-RU" sz="4400"/>
              <a:t>Методы исследования</a:t>
            </a:r>
            <a:endParaRPr lang="en-US" sz="4400"/>
          </a:p>
        </p:txBody>
      </p:sp>
      <p:sp>
        <p:nvSpPr>
          <p:cNvPr id="4" name="Text Placeholder 3"/>
          <p:cNvSpPr>
            <a:spLocks noGrp="1"/>
          </p:cNvSpPr>
          <p:nvPr>
            <p:ph sz="quarter" idx="15"/>
          </p:nvPr>
        </p:nvSpPr>
        <p:spPr>
          <a:xfrm>
            <a:off x="222250" y="706438"/>
            <a:ext cx="5096882" cy="5757862"/>
          </a:xfrm>
        </p:spPr>
        <p:txBody>
          <a:bodyPr rtlCol="0">
            <a:normAutofit/>
          </a:bodyPr>
          <a:lstStyle/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«Коммуникативные и организаторские склонности»                     (В. В. Синявский, 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В. А. Федоришин)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«Оценка уровня общительности»      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(В. Ф. Ряховский)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«Диагностика уровня эмпатических способностей» (В. В. Бойко) 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Анкетирование</a:t>
            </a:r>
          </a:p>
          <a:p>
            <a:pPr fontAlgn="auto">
              <a:defRPr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B433C5AD-2683-45A0-A406-80F353A5B18B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0" y="2263775"/>
            <a:ext cx="4864100" cy="2330450"/>
          </a:xfrm>
        </p:spPr>
        <p:txBody>
          <a:bodyPr/>
          <a:lstStyle/>
          <a:p>
            <a:r>
              <a:rPr lang="ru-RU" sz="4400"/>
              <a:t>Характеристика выборки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6145213" y="393700"/>
            <a:ext cx="4883150" cy="6070600"/>
          </a:xfrm>
        </p:spPr>
        <p:txBody>
          <a:bodyPr rtlCol="0">
            <a:normAutofit/>
          </a:bodyPr>
          <a:lstStyle/>
          <a:p>
            <a:pPr algn="just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Объём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– 90 человек (студенты 1-2 курсов, обучающиеся на гуманитарных и естественно-научных направлениях подготовки)</a:t>
            </a:r>
          </a:p>
          <a:p>
            <a:pPr fontAlgn="auto">
              <a:defRPr/>
            </a:pP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pPr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Возраст: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18 – 20 лет</a:t>
            </a:r>
          </a:p>
          <a:p>
            <a:pPr fontAlgn="auto"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C6CB37CD-A709-4E9B-B0A8-B3245EBA7B71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89288" y="160338"/>
            <a:ext cx="7805737" cy="1435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ТЕСТ «КОММУНИКАТИВНЫЕ И ОРГАНИЗАТОРСКИЕ СКЛОННОСТИ»                     </a:t>
            </a:r>
            <a:b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</a:br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(В. В. СИНЯВСКИЙ, В. А. ФЕДОРИШИН)</a:t>
            </a:r>
            <a:br>
              <a:rPr lang="ru-RU" sz="5400">
                <a:solidFill>
                  <a:srgbClr val="002E64"/>
                </a:solidFill>
              </a:rPr>
            </a:br>
            <a:r>
              <a:rPr lang="en-US" sz="3200">
                <a:solidFill>
                  <a:srgbClr val="002E64"/>
                </a:solidFill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8C5D2EA0-FCAD-4941-A38B-834A52AD2DE4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4579" name="Объект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250" y="1843088"/>
            <a:ext cx="6270625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Объект 2"/>
          <p:cNvSpPr txBox="1">
            <a:spLocks/>
          </p:cNvSpPr>
          <p:nvPr/>
        </p:nvSpPr>
        <p:spPr bwMode="auto">
          <a:xfrm>
            <a:off x="1296988" y="1982788"/>
            <a:ext cx="2586037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63"/>
              </a:spcBef>
              <a:buFont typeface="Arial" charset="0"/>
              <a:buNone/>
            </a:pPr>
            <a:r>
              <a:rPr lang="ru-RU" sz="2400" b="1">
                <a:solidFill>
                  <a:srgbClr val="E97132"/>
                </a:solidFill>
                <a:latin typeface="Times New Roman" pitchFamily="18" charset="0"/>
                <a:cs typeface="Times New Roman" pitchFamily="18" charset="0"/>
              </a:rPr>
              <a:t>ОС – организаторские склонности</a:t>
            </a:r>
          </a:p>
        </p:txBody>
      </p:sp>
      <p:sp>
        <p:nvSpPr>
          <p:cNvPr id="24581" name="Объект 2"/>
          <p:cNvSpPr txBox="1">
            <a:spLocks/>
          </p:cNvSpPr>
          <p:nvPr/>
        </p:nvSpPr>
        <p:spPr bwMode="auto">
          <a:xfrm>
            <a:off x="1171575" y="3228975"/>
            <a:ext cx="28384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63"/>
              </a:spcBef>
              <a:buFont typeface="Arial" charset="0"/>
              <a:buNone/>
            </a:pPr>
            <a:r>
              <a:rPr lang="ru-RU" sz="2400" b="1">
                <a:solidFill>
                  <a:srgbClr val="156082"/>
                </a:solidFill>
                <a:latin typeface="Times New Roman" pitchFamily="18" charset="0"/>
                <a:cs typeface="Times New Roman" pitchFamily="18" charset="0"/>
              </a:rPr>
              <a:t>КС – коммуникативные склонности</a:t>
            </a:r>
          </a:p>
        </p:txBody>
      </p:sp>
      <p:sp>
        <p:nvSpPr>
          <p:cNvPr id="24582" name="Заголовок 1"/>
          <p:cNvSpPr txBox="1">
            <a:spLocks/>
          </p:cNvSpPr>
          <p:nvPr/>
        </p:nvSpPr>
        <p:spPr bwMode="auto">
          <a:xfrm>
            <a:off x="3883025" y="5710238"/>
            <a:ext cx="711200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>
                <a:solidFill>
                  <a:srgbClr val="7030A0"/>
                </a:solidFill>
                <a:latin typeface="Narkisim" pitchFamily="34" charset="-79"/>
              </a:rPr>
              <a:t>Уровень коммуникативных и организаторских способностей испытуемых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9313" y="160338"/>
            <a:ext cx="7483475" cy="1435100"/>
          </a:xfrm>
        </p:spPr>
        <p:txBody>
          <a:bodyPr/>
          <a:lstStyle/>
          <a:p>
            <a:pPr algn="ctr"/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ТЕСТ «ОЦЕНКА УРОВНЯ ОБЩИТЕЛЬНОСТИ» </a:t>
            </a:r>
            <a:b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</a:br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(В. Ф. РЯХОВСКИЙ)</a:t>
            </a:r>
            <a:br>
              <a:rPr lang="ru-RU" sz="5400">
                <a:solidFill>
                  <a:srgbClr val="002E64"/>
                </a:solidFill>
              </a:rPr>
            </a:br>
            <a:endParaRPr lang="ru-RU" sz="3200">
              <a:solidFill>
                <a:srgbClr val="002E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979EF87C-0A43-4D65-AA2B-96C6813904E0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5603" name="Рисунок 6"/>
          <p:cNvPicPr>
            <a:picLocks noChangeAspect="1"/>
          </p:cNvPicPr>
          <p:nvPr/>
        </p:nvPicPr>
        <p:blipFill>
          <a:blip r:embed="rId2"/>
          <a:srcRect l="9610" r="11584"/>
          <a:stretch>
            <a:fillRect/>
          </a:stretch>
        </p:blipFill>
        <p:spPr bwMode="auto">
          <a:xfrm>
            <a:off x="3930650" y="1406525"/>
            <a:ext cx="64008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Заголовок 1"/>
          <p:cNvSpPr txBox="1">
            <a:spLocks/>
          </p:cNvSpPr>
          <p:nvPr/>
        </p:nvSpPr>
        <p:spPr bwMode="auto">
          <a:xfrm>
            <a:off x="3440113" y="5643563"/>
            <a:ext cx="7481887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>
                <a:solidFill>
                  <a:srgbClr val="7030A0"/>
                </a:solidFill>
                <a:latin typeface="Narkisim" pitchFamily="34" charset="-79"/>
              </a:rPr>
              <a:t>Уровень коммуникабельности испытуемых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425" y="171450"/>
            <a:ext cx="7494588" cy="1435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ea typeface="Aptos"/>
              </a:rPr>
              <a:t>ТЕСТ «ДИАГНОСТИКА УРОВНЯ ЭМПАТИЧЕСКИХ СПОСОБНОСТЕЙ»            </a:t>
            </a:r>
            <a:br>
              <a:rPr lang="ru-RU" sz="2400" dirty="0">
                <a:latin typeface="Times New Roman" panose="02020603050405020304" pitchFamily="18" charset="0"/>
                <a:ea typeface="Aptos"/>
              </a:rPr>
            </a:br>
            <a:r>
              <a:rPr lang="ru-RU" sz="2400" dirty="0">
                <a:latin typeface="Times New Roman" panose="02020603050405020304" pitchFamily="18" charset="0"/>
                <a:ea typeface="Aptos"/>
              </a:rPr>
              <a:t>(В. В. БОЙКО) </a:t>
            </a:r>
            <a:br>
              <a:rPr lang="ru-RU" sz="4400" dirty="0"/>
            </a:b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E9B9B71C-C89A-4E0B-A1CE-596781D549AA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662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0425" y="1490663"/>
            <a:ext cx="7494588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00425" y="5929313"/>
            <a:ext cx="749458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+mn-cs"/>
              </a:rPr>
              <a:t>Уровень развития эмпатических способностей испытуемых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804863" y="411163"/>
            <a:ext cx="9463087" cy="143668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DB0C2F8E-6CB6-49AD-BD1F-88879CB8EF03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1438"/>
            <a:ext cx="12106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49263" algn="ctr"/>
            <a:r>
              <a:rPr lang="ru-RU" b="1">
                <a:solidFill>
                  <a:srgbClr val="381850"/>
                </a:solidFill>
                <a:latin typeface="Tenorite"/>
                <a:cs typeface="Times New Roman" pitchFamily="18" charset="0"/>
              </a:rPr>
              <a:t>Результаты анкеты для выяснения интереса к Арт-терапевтическому клубу</a:t>
            </a:r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7800" y="531813"/>
          <a:ext cx="11928123" cy="688745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312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9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Вопрос 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Ответ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Количество студентов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Процент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Слышали ли Вы о Психологической службе?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77,80%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Обращались ли Вы туда за консультациями?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38,90%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Посещали ли Вы тренинги? Киноклуб? Арт-клуб?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Знакомы ли Вы с понятием "арт-терапия"?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Слышал(а), но не знаю, что это такое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Пробовали ли Вы заниматься арт-терапией?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66,70%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Интересен ли Вам арт-терапевтический клуб в университете?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Да, очень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44,40%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Скорее да, чем 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Скорее нет, чем 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Нет, совсем не интересен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Какие направления арт-терапии Вас интересуют больше всего?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Рисование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Лепка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Музыкальная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27,80%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Драматизация/театральная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Танцевально-двигательная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16,70%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Песочная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Фототерапия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Коллаж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Работа с текстом/сказкотерапия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Другое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Как часто Вы были бы готовы посещать занятия клуба?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 раз в неделю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44,40%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 раза в неделю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 раз в две недели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16,70%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Реже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668033"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Затрудняюсь ответить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299734B-6B41-4775-9DB0-0425A8E7AF39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12A88FA-1ED4-2F92-424B-CB2E7AF5FB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5087047"/>
              </p:ext>
            </p:extLst>
          </p:nvPr>
        </p:nvGraphicFramePr>
        <p:xfrm>
          <a:off x="3259640" y="122663"/>
          <a:ext cx="7776118" cy="661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AF945D4-539E-4114-A2E4-24FD9982A781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7083CC0-364B-F7B6-8876-4FBDD673FF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701923"/>
              </p:ext>
            </p:extLst>
          </p:nvPr>
        </p:nvGraphicFramePr>
        <p:xfrm>
          <a:off x="3360419" y="211873"/>
          <a:ext cx="7656985" cy="651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B0D1A7E-5A78-4420-BE20-3559822D49A6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15B4C03-F83C-2BE2-B45B-183E2CFB80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594168"/>
              </p:ext>
            </p:extLst>
          </p:nvPr>
        </p:nvGraphicFramePr>
        <p:xfrm>
          <a:off x="3352799" y="189571"/>
          <a:ext cx="7608849" cy="6478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4988DBC-B3D3-4C69-9535-F82854034106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4CE386D-7078-AAA7-7ABD-B31C55F129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7107260"/>
              </p:ext>
            </p:extLst>
          </p:nvPr>
        </p:nvGraphicFramePr>
        <p:xfrm>
          <a:off x="3352799" y="223283"/>
          <a:ext cx="7588103" cy="64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D6DD73F9-BB29-498B-8C4E-195451300486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2285D8A-D3B9-446D-DBA8-FA51916BD0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43488"/>
              </p:ext>
            </p:extLst>
          </p:nvPr>
        </p:nvGraphicFramePr>
        <p:xfrm>
          <a:off x="3352799" y="180753"/>
          <a:ext cx="7651899" cy="653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34627CA-990F-4162-84DF-D9E010E9A4C7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BC6C599B-8763-F74F-03FF-CA6E81F6FC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982103"/>
              </p:ext>
            </p:extLst>
          </p:nvPr>
        </p:nvGraphicFramePr>
        <p:xfrm>
          <a:off x="3352800" y="138223"/>
          <a:ext cx="7651898" cy="656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7682661F-4F97-4563-BF33-DD22CB0ECD2C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EE65748-01E6-3368-6B7B-33EA47A77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4453200"/>
              </p:ext>
            </p:extLst>
          </p:nvPr>
        </p:nvGraphicFramePr>
        <p:xfrm>
          <a:off x="3294143" y="191386"/>
          <a:ext cx="7742451" cy="6485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5E0FD79-5E7B-48E5-A6A2-BDA02A412C9C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35842" name="Диаграмма 5"/>
          <p:cNvGraphicFramePr>
            <a:graphicFrameLocks/>
          </p:cNvGraphicFramePr>
          <p:nvPr/>
        </p:nvGraphicFramePr>
        <p:xfrm>
          <a:off x="3302000" y="98425"/>
          <a:ext cx="7764463" cy="666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r:id="rId2" imgW="7760881" imgH="6663506" progId="Excel.Chart.8">
                  <p:embed/>
                </p:oleObj>
              </mc:Choice>
              <mc:Fallback>
                <p:oleObj r:id="rId2" imgW="7760881" imgH="6663506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98425"/>
                        <a:ext cx="7764463" cy="666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5825" y="193675"/>
            <a:ext cx="752475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>
                <a:solidFill>
                  <a:srgbClr val="381850"/>
                </a:solidFill>
              </a:rPr>
              <a:t>Результаты диагностики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>
          <a:xfrm rot="16200000">
            <a:off x="11360150" y="5632450"/>
            <a:ext cx="1069975" cy="593725"/>
          </a:xfrm>
        </p:spPr>
        <p:txBody>
          <a:bodyPr/>
          <a:lstStyle/>
          <a:p>
            <a:pPr>
              <a:defRPr/>
            </a:pPr>
            <a:fld id="{E8BB6B93-1F79-4EEF-BF5F-6EBAB7792826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Таблица 3"/>
          <p:cNvSpPr>
            <a:spLocks noGrp="1"/>
          </p:cNvSpPr>
          <p:nvPr>
            <p:ph sz="quarter" idx="17"/>
          </p:nvPr>
        </p:nvSpPr>
        <p:spPr>
          <a:xfrm>
            <a:off x="3222625" y="646113"/>
            <a:ext cx="7839075" cy="6211887"/>
          </a:xfrm>
        </p:spPr>
        <p:txBody>
          <a:bodyPr>
            <a:normAutofit/>
          </a:bodyPr>
          <a:lstStyle/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Изначально наше исследование предполагало получение преимущественно средних показателей по основным представляющим для нас интерес параметрам выборки. Однако в ходе анализа данных мы выявили полярные результаты по ряду диагностических методик. Наряду с ожидаемыми средними значениями испытуемых нами были зафиксированы в достаточно большом количестве как высокие, так и низкие показатели</a:t>
            </a:r>
            <a:r>
              <a:rPr lang="en-US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 Это указывает на значительную дифференциацию членов выборки по изучаемым параметрам.</a:t>
            </a:r>
          </a:p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Мы были приятно удивлены довольно высоким уровнем осведомленности респондентов об арт-терапии как самостоятельном психологическом направлении. Интерес опрошенных нами представителей целевой аудитории проекта к деятельности Психологической службы университета оказался существенно выше наших первоначальных ожиданий.</a:t>
            </a:r>
          </a:p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Полученные данные свидетельствуют о том, что студенты осознают значимость психологических знаний и умений для самопознания и личностного развития. Этот факт обуславливает необходимость усиления информирования о возможностях арт-терапии, а также проведения практических занятий и мастер-классов по освоению соответствующими техниками.</a:t>
            </a:r>
          </a:p>
          <a:p>
            <a:pPr indent="449263">
              <a:lnSpc>
                <a:spcPct val="8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ru-RU" sz="1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21088" y="200025"/>
            <a:ext cx="7373937" cy="858838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РЕШЕНИЕ</a:t>
            </a:r>
            <a:endParaRPr lang="en-US" sz="4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502025" y="1268413"/>
            <a:ext cx="7493000" cy="5195887"/>
          </a:xfrm>
        </p:spPr>
        <p:txBody>
          <a:bodyPr>
            <a:normAutofit/>
          </a:bodyPr>
          <a:lstStyle/>
          <a:p>
            <a:pPr algn="ctr">
              <a:spcAft>
                <a:spcPct val="0"/>
              </a:spcAft>
              <a:buFont typeface="Arial" charset="0"/>
              <a:buNone/>
            </a:pPr>
            <a:r>
              <a:rPr lang="ru-RU" sz="2800" b="1">
                <a:solidFill>
                  <a:srgbClr val="5D156B"/>
                </a:solidFill>
                <a:latin typeface="Times New Roman" pitchFamily="18" charset="0"/>
                <a:cs typeface="Arial" charset="0"/>
              </a:rPr>
              <a:t>Развитие коммуникативных свойств не менее, чем у 150 студентов ФГБОУ ВО «НИ МГУ им. Н. П. Огарёва» 18-20 лет посредством создания мобильной психологической арт-мастерской «Общение через творчество» и реализации на её базе программы тренинговых занятий с элементами арт-терапии в период с июня 2026 года по апрель 2027 года. </a:t>
            </a:r>
            <a:endParaRPr lang="en-US" sz="2800" b="1">
              <a:solidFill>
                <a:srgbClr val="5D156B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38953B18-245D-46C6-8A5D-5E8BCF8AC020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3713" y="1649413"/>
            <a:ext cx="2487612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6341" y="412595"/>
            <a:ext cx="10214517" cy="877156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Заинтересованные стороны</a:t>
            </a:r>
            <a:endParaRPr lang="en-US" sz="54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3903" y="2321490"/>
            <a:ext cx="8619892" cy="28069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1.Студенты;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2.Психологи психологической службы ВУЗа: Программа нацелена на внедрение в работу Психологической службы МГУ им. Н. П. Огарёва;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3.Молодёжные организации и фонды образования: Молодёжь Мордовии, Движение первых, Молодая гвардия Единой России, Российские студенческие отряды и т.д. 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38916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762500"/>
            <a:ext cx="32369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8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975" y="982663"/>
            <a:ext cx="135413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0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23388" y="1139825"/>
            <a:ext cx="203200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88" y="5124450"/>
            <a:ext cx="4649787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1300" y="5340350"/>
            <a:ext cx="29400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3"/>
          <p:cNvSpPr>
            <a:spLocks noGrp="1"/>
          </p:cNvSpPr>
          <p:nvPr>
            <p:ph type="title"/>
          </p:nvPr>
        </p:nvSpPr>
        <p:spPr>
          <a:xfrm>
            <a:off x="309563" y="2368550"/>
            <a:ext cx="5576887" cy="2120900"/>
          </a:xfrm>
        </p:spPr>
        <p:txBody>
          <a:bodyPr/>
          <a:lstStyle/>
          <a:p>
            <a:r>
              <a:rPr lang="ru-RU" sz="4400"/>
              <a:t>Пользовательский сценарий</a:t>
            </a:r>
            <a:br>
              <a:rPr lang="en-US"/>
            </a:b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quarter" idx="15"/>
          </p:nvPr>
        </p:nvSpPr>
        <p:spPr>
          <a:xfrm>
            <a:off x="6096001" y="393700"/>
            <a:ext cx="4787900" cy="607060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Пользователи проекта (студенты) будут участвовать в комплексе занятий психологической арт-мастерской 2 раза в месяц в течение учебного года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Всего планируется провести 16 занятий продолжительностью 1,5 часа каждое. Одновременно занятия будут проводиться в двух группах по 10 человек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Возможно проведение занятий по запросу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6FAC1412-7EF3-4115-AF1D-F29D642C6C85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768350" y="2505075"/>
            <a:ext cx="3575050" cy="2332038"/>
          </a:xfrm>
        </p:spPr>
        <p:txBody>
          <a:bodyPr/>
          <a:lstStyle/>
          <a:p>
            <a:r>
              <a:rPr lang="ru-RU" sz="4400">
                <a:latin typeface="Times New Roman" pitchFamily="18" charset="0"/>
                <a:ea typeface="Aptos"/>
                <a:cs typeface="Times New Roman" pitchFamily="18" charset="0"/>
              </a:rPr>
              <a:t>Формат занятий</a:t>
            </a:r>
            <a:br>
              <a:rPr lang="ru-RU" sz="1800">
                <a:latin typeface="Aptos"/>
                <a:ea typeface="Aptos"/>
                <a:cs typeface="Times New Roman" pitchFamily="18" charset="0"/>
              </a:rPr>
            </a:br>
            <a:endParaRPr lang="ru-RU">
              <a:ea typeface="Aptos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0871F8BF-41D0-4E25-9CF2-D33E72907CC9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2450" y="1263650"/>
            <a:ext cx="5207000" cy="441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Занятия будут проводиться следующими специалистами:</a:t>
            </a:r>
            <a:endParaRPr lang="ru-RU" sz="2000" b="1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— Психологом, владеющим методами арт-терапии</a:t>
            </a:r>
            <a:endParaRPr lang="ru-RU" sz="2000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— Арт-педагогом (специалистом по изобразительному искусству и декоративному творчеству)</a:t>
            </a:r>
            <a:endParaRPr lang="ru-RU" sz="2000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612775"/>
            <a:ext cx="9464675" cy="7032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Занятия с элементами арт-терапии будут включать:</a:t>
            </a:r>
            <a:br>
              <a:rPr lang="ru-RU" sz="1800" dirty="0">
                <a:solidFill>
                  <a:schemeClr val="accent4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8887D3E-8375-4416-8121-806A4EA4EF46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7188" y="1558925"/>
            <a:ext cx="10515600" cy="4098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разминку (телесные и творческие упражнения на включение и раскрепощение);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простые и эффект</a:t>
            </a:r>
            <a:r>
              <a:rPr lang="ru-RU">
                <a:solidFill>
                  <a:srgbClr val="5D156B"/>
                </a:solidFill>
                <a:ea typeface="Aptos"/>
              </a:rPr>
              <a:t>ив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ные арт-техники, направленные на выражение эмоций и развитие общения (пальчиковое рисование, рисование по мокрому листу, марание, монотипия, коллаж и др.);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упражнения на совместное творчество и установление контакта (парное рисование, обмен рисунками, «общая картина»);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рефлексию в вербальной и творческой форме (арт-отклик, обсуждение, цвет настроения);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ритуалы приветствия и прощания, создающие безопасную атмосферу и поддерживающие групповую сплочённость.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Занятия ориентированы на </a:t>
            </a:r>
            <a:r>
              <a:rPr lang="ru-RU">
                <a:solidFill>
                  <a:srgbClr val="5D156B"/>
                </a:solidFill>
              </a:rPr>
              <a:t>получение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удовольстви</a:t>
            </a:r>
            <a:r>
              <a:rPr lang="ru-RU">
                <a:solidFill>
                  <a:srgbClr val="5D156B"/>
                </a:solidFill>
              </a:rPr>
              <a:t>я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 от творчес</a:t>
            </a:r>
            <a:r>
              <a:rPr lang="ru-RU">
                <a:solidFill>
                  <a:srgbClr val="5D156B"/>
                </a:solidFill>
              </a:rPr>
              <a:t>ког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о процесса и постепенное развитие коммуникативных </a:t>
            </a:r>
            <a:r>
              <a:rPr lang="ru-RU">
                <a:solidFill>
                  <a:srgbClr val="5D156B"/>
                </a:solidFill>
              </a:rPr>
              <a:t>умений</a:t>
            </a:r>
            <a:r>
              <a:rPr lang="ru-RU"/>
              <a:t> </a:t>
            </a:r>
            <a:r>
              <a:rPr lang="ru-RU">
                <a:solidFill>
                  <a:srgbClr val="5D156B"/>
                </a:solidFill>
              </a:rPr>
              <a:t>и</a:t>
            </a:r>
            <a:r>
              <a:rPr lang="ru-RU"/>
              <a:t>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навыков.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790575"/>
            <a:ext cx="10514012" cy="5276850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>
                <a:solidFill>
                  <a:srgbClr val="381850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Наряду с занятиями, включающими элементы арт-терапии, в комплексную программу «Общение через творчество» войдут тренинговые модули, направленные на развитие ключевых коммуникативных свойств личности:</a:t>
            </a:r>
            <a:br>
              <a:rPr lang="ru-RU" sz="18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</a:br>
            <a:br>
              <a:rPr lang="ru-RU" sz="18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умение выражать свои мысли и чувства в безопасной среде;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навыки установления и поддержания контакта;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эмпати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ю</a:t>
            </a: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 и активное слушание;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конструктивное взаимодействие и разрешение конфликтов;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самопрезентаци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ю</a:t>
            </a: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 через творческое выражение (работа с образом «Я» в искусстве).</a:t>
            </a:r>
            <a:br>
              <a:rPr lang="ru-RU" sz="20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 </a:t>
            </a:r>
            <a:br>
              <a:rPr lang="ru-RU" sz="20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Занятия будут способствовать повышению уверенности в себе, развитию эмоционального интеллекта и укреплению социального взаимодействия в группе.</a:t>
            </a:r>
            <a:br>
              <a:rPr lang="ru-RU" sz="1800">
                <a:solidFill>
                  <a:srgbClr val="002E64"/>
                </a:solidFill>
                <a:latin typeface="Aptos"/>
                <a:ea typeface="Aptos"/>
                <a:cs typeface="Times New Roman" pitchFamily="18" charset="0"/>
              </a:rPr>
            </a:br>
            <a:endParaRPr lang="ru-RU" sz="1800">
              <a:solidFill>
                <a:srgbClr val="002E64"/>
              </a:solidFill>
              <a:latin typeface="Aptos"/>
              <a:ea typeface="Aptos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FD79379D-1933-43A0-BEB7-F4D82295AEEE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623888" y="246063"/>
          <a:ext cx="10259121" cy="5910145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3419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9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6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Импровизация в творчестве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0" dirty="0">
                          <a:effectLst/>
                        </a:rPr>
                        <a:t>30 минут</a:t>
                      </a:r>
                      <a:endParaRPr lang="ru-RU" sz="1200" b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0" dirty="0">
                          <a:effectLst/>
                        </a:rPr>
                        <a:t>Развитие самосознания, спонтанности и способности к установлению контакта</a:t>
                      </a:r>
                      <a:r>
                        <a:rPr lang="en-US" sz="1600" b="0" dirty="0">
                          <a:effectLst/>
                        </a:rPr>
                        <a:t>.</a:t>
                      </a:r>
                      <a:r>
                        <a:rPr lang="ru-RU" sz="1600" b="0" dirty="0">
                          <a:effectLst/>
                        </a:rPr>
                        <a:t> Свободное рисование, монотипия, рисование под музыку, «рисуй как чувствуешь», совместное рисование с участником</a:t>
                      </a:r>
                      <a:endParaRPr lang="ru-RU" sz="1200" b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76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Упражнения для расслабления и настройки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5 минут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Снижение тревожности и включение в творческий процесс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r>
                        <a:rPr lang="ru-RU" sz="1600" dirty="0">
                          <a:effectLst/>
                        </a:rPr>
                        <a:t>                      Дыхательные упражнения, пальчиковая гимнастика, зрительные и тактильные мини-разминки, элементарные арт-медитации</a:t>
                      </a:r>
                      <a:endParaRPr lang="ru-RU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6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Рефлексия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15 минут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Осмысление опыта, развитие навыков самовыражения и обратной связи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r>
                        <a:rPr lang="ru-RU" sz="1600" dirty="0">
                          <a:effectLst/>
                        </a:rPr>
                        <a:t> Устные высказывания, арт-отклик (дополнение рисунка, цвет эмоции), комментарии и поддержка от ведущего психолога</a:t>
                      </a:r>
                      <a:endParaRPr lang="ru-RU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418C3C3-B0DE-4949-8129-FCE4BB19C543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6B4A87E1-9CCD-438E-915A-5C9AB40DD7EC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6850" y="479425"/>
            <a:ext cx="10920413" cy="598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Задачи практики: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Повышение эффективности невербального общения (распознавание и выражение эмоций через образы и цвета);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Раскрытие творческого потенциала личности;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Повышение уверенности в себе и развитие позитивного образа «Я»;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 Расширение репертуара способов социального взаимодействия через совместную творческую деятельность;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5. Эмоциональная разрядка и снижение внутреннего напряжения;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6. Развитие креативности, воображения и спонтанности;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7. Формирование навыков самопрезентации и самовыражения;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8. Развитие эмпатии и способности понимать чувства других людей;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9. Формирование навыков конструктивного общения и взаимодействия;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10. Развитие самосознания и осознания собственных эмоций и переживаний;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11. Повышение мотивации к самопознанию и самовыражению;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12. Создание безопасной среды для свободного взаимодействия и творчества.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38" y="277813"/>
            <a:ext cx="9463087" cy="90487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Экономика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D308844-D43E-4540-9A2C-EEF812815BB2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25500" y="1471613"/>
            <a:ext cx="10058400" cy="4486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381850"/>
                </a:solidFill>
                <a:latin typeface="Tenorite"/>
              </a:rPr>
              <a:t>Предполагаемый рынок реализации: </a:t>
            </a:r>
            <a:r>
              <a:rPr lang="ru-RU">
                <a:solidFill>
                  <a:srgbClr val="381850"/>
                </a:solidFill>
                <a:latin typeface="Tenorite"/>
              </a:rPr>
              <a:t>Психологическая служба ФГБОУ ВО «МГУ им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Н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П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Огарёва»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</a:p>
          <a:p>
            <a:pPr algn="just"/>
            <a:endParaRPr lang="en-US">
              <a:solidFill>
                <a:srgbClr val="381850"/>
              </a:solidFill>
              <a:latin typeface="Tenorite"/>
            </a:endParaRPr>
          </a:p>
          <a:p>
            <a:pPr algn="just"/>
            <a:r>
              <a:rPr lang="ru-RU" b="1">
                <a:solidFill>
                  <a:srgbClr val="381850"/>
                </a:solidFill>
                <a:latin typeface="Tenorite"/>
              </a:rPr>
              <a:t>Целевая аудитория: 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студенты ФГБОУ ВО «МГУ им. Н.П. Огарёва» в возрасте 18-20 лет. </a:t>
            </a:r>
          </a:p>
          <a:p>
            <a:pPr algn="just"/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Перспективой проекта является возможное расширение рынка за счёт привлечения в качестве целевой аудитории следующих</a:t>
            </a:r>
            <a:r>
              <a:rPr lang="ru-RU">
                <a:solidFill>
                  <a:srgbClr val="381850"/>
                </a:solidFill>
                <a:latin typeface="Tenorite"/>
              </a:rPr>
              <a:t> категорий университетского сообщества: преподавателей, представителей администрации институтов и факультетов и других сотрудников вуза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endParaRPr lang="ru-RU">
              <a:solidFill>
                <a:srgbClr val="381850"/>
              </a:solidFill>
              <a:latin typeface="Tenorite"/>
            </a:endParaRPr>
          </a:p>
          <a:p>
            <a:pPr algn="just"/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Полагаем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,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что наш проект актуален для социальной индустрии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,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поскольку в ней существует запрос на психологическую помощь в преодолении коммуникативных трудностей и развитии коммуникативных свойств личности в условиях недостаточного развития соответствующего аспекта рынка, в настоящее время не предлагающего должного решения проблемы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</a:t>
            </a:r>
          </a:p>
          <a:p>
            <a:pPr algn="just"/>
            <a:endParaRPr lang="ru-RU">
              <a:solidFill>
                <a:srgbClr val="3818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>
              <a:solidFill>
                <a:srgbClr val="3818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enorit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4"/>
          <p:cNvSpPr>
            <a:spLocks noGrp="1"/>
          </p:cNvSpPr>
          <p:nvPr>
            <p:ph type="title"/>
          </p:nvPr>
        </p:nvSpPr>
        <p:spPr>
          <a:xfrm>
            <a:off x="447675" y="2193925"/>
            <a:ext cx="4865688" cy="2122488"/>
          </a:xfrm>
        </p:spPr>
        <p:txBody>
          <a:bodyPr/>
          <a:lstStyle/>
          <a:p>
            <a:r>
              <a:rPr lang="ru-RU"/>
              <a:t>Источники софинансирования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5"/>
          </p:nvPr>
        </p:nvSpPr>
        <p:spPr>
          <a:xfrm>
            <a:off x="5765800" y="571500"/>
            <a:ext cx="5106988" cy="6070600"/>
          </a:xfrm>
        </p:spPr>
        <p:txBody>
          <a:bodyPr>
            <a:normAutofit/>
          </a:bodyPr>
          <a:lstStyle/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Предоставление помещений для проведения арт-терапевтических занятий со студентами на базе МГУ 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им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Н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</a:t>
            </a:r>
            <a:r>
              <a:rPr lang="en-US">
                <a:solidFill>
                  <a:srgbClr val="381850"/>
                </a:solidFill>
              </a:rPr>
              <a:t>, </a:t>
            </a:r>
            <a:r>
              <a:rPr lang="ru-RU">
                <a:solidFill>
                  <a:srgbClr val="381850"/>
                </a:solidFill>
              </a:rPr>
              <a:t>общежитий</a:t>
            </a:r>
            <a:r>
              <a:rPr lang="en-US">
                <a:solidFill>
                  <a:srgbClr val="381850"/>
                </a:solidFill>
              </a:rPr>
              <a:t>, </a:t>
            </a:r>
            <a:r>
              <a:rPr lang="ru-RU">
                <a:solidFill>
                  <a:srgbClr val="381850"/>
                </a:solidFill>
              </a:rPr>
              <a:t>общественных организаций и т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д</a:t>
            </a:r>
            <a:r>
              <a:rPr lang="en-US">
                <a:solidFill>
                  <a:srgbClr val="381850"/>
                </a:solidFill>
              </a:rPr>
              <a:t>.</a:t>
            </a:r>
            <a:endParaRPr lang="ru-RU">
              <a:solidFill>
                <a:srgbClr val="381850"/>
              </a:solidFill>
            </a:endParaRP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Консультативная помощь команде проекта от специалистов психологической службы и преподавателей кафедры психологии МГУ им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Н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</a:t>
            </a:r>
            <a:r>
              <a:rPr lang="en-US">
                <a:solidFill>
                  <a:srgbClr val="381850"/>
                </a:solidFill>
              </a:rPr>
              <a:t>.</a:t>
            </a:r>
            <a:endParaRPr lang="ru-RU">
              <a:solidFill>
                <a:srgbClr val="381850"/>
              </a:solidFill>
            </a:endParaRP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Предоставление услуг со стороны преподавателей кафедры психологии МГУ им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Н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 по проведению арт-терапевтических занятий.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>
          <a:xfrm rot="16200000">
            <a:off x="11360150" y="5632450"/>
            <a:ext cx="1069975" cy="593725"/>
          </a:xfrm>
        </p:spPr>
        <p:txBody>
          <a:bodyPr/>
          <a:lstStyle/>
          <a:p>
            <a:pPr>
              <a:defRPr/>
            </a:pPr>
            <a:fld id="{18FBB66D-7C54-4D17-A16B-BB2FC9FABEE2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8996362" y="3028951"/>
            <a:ext cx="5419725" cy="800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СМЕТА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509588" y="247650"/>
          <a:ext cx="10445849" cy="62179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63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4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7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Наименование товара</a:t>
                      </a:r>
                      <a:r>
                        <a:rPr lang="en-US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Бумага белая 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</a:t>
                      </a:r>
                      <a:r>
                        <a:rPr lang="ru-RU" dirty="0"/>
                        <a:t>(1 пачка 500 листов)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5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2 0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Цветная бумага 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50 листов 10 цветов)</a:t>
                      </a:r>
                      <a:r>
                        <a:rPr lang="en-US" dirty="0"/>
                        <a:t>*3 = 900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Карандаши цветные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24 цвета)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Карандаши простые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12 штук)</a:t>
                      </a:r>
                      <a:r>
                        <a:rPr lang="en-US" dirty="0"/>
                        <a:t>*2 = 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Ручки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</a:t>
                      </a:r>
                      <a:r>
                        <a:rPr lang="ru-RU" dirty="0"/>
                        <a:t>(1 пачка 20 штук)</a:t>
                      </a:r>
                      <a:r>
                        <a:rPr lang="en-US" dirty="0"/>
                        <a:t>*1 = 200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Краски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Пластилин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Набор для пальчикового рисования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Блокнот для </a:t>
                      </a:r>
                      <a:r>
                        <a:rPr lang="ru-RU" dirty="0" err="1"/>
                        <a:t>флипчарта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70 листов)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2 100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 err="1"/>
                        <a:t>Флипчарт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10 000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Кинетический песок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6 цветов 5 кг)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5 000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Мелки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Мольберт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Прозрачный мольберт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1 800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18 000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Глина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 кг)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6 000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Клей ПВА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150 </a:t>
                      </a:r>
                      <a:r>
                        <a:rPr lang="ru-RU" dirty="0" err="1"/>
                        <a:t>гр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6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900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99CB468-92BF-4FA0-9F3C-52ACC0A494CE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8996362" y="3028951"/>
            <a:ext cx="5419725" cy="800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СМЕТА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431800" y="371475"/>
          <a:ext cx="10445750" cy="63277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821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92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Наименование товара</a:t>
                      </a:r>
                      <a:r>
                        <a:rPr lang="en-US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Ластик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Набор линеек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4 предмета)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5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Гуашь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Набор кистей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6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Стакан для воды (непроливайка)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700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Фартук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= 4 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Сухие салфетки в коробке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</a:t>
                      </a:r>
                      <a:r>
                        <a:rPr lang="ru-RU" dirty="0"/>
                        <a:t>5 пачек 1250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= </a:t>
                      </a:r>
                      <a:r>
                        <a:rPr lang="ru-RU" dirty="0"/>
                        <a:t>1 600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37320">
                <a:tc>
                  <a:txBody>
                    <a:bodyPr/>
                    <a:lstStyle/>
                    <a:p>
                      <a:r>
                        <a:rPr lang="ru-RU" dirty="0"/>
                        <a:t>Услуги психолога-консультанта по организации и проведению арт-терапевтического занятия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4 0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сеанс)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128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Услуги арт-терапевта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2 500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сеанс)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80 000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Услуги печати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лист)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26124">
                <a:tc>
                  <a:txBody>
                    <a:bodyPr/>
                    <a:lstStyle/>
                    <a:p>
                      <a:r>
                        <a:rPr lang="ru-RU" dirty="0"/>
                        <a:t>Реклама в социальных сетях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месяц)</a:t>
                      </a:r>
                      <a:r>
                        <a:rPr lang="en-US" dirty="0"/>
                        <a:t>*1 = </a:t>
                      </a:r>
                      <a:r>
                        <a:rPr lang="ru-RU" dirty="0"/>
                        <a:t>25 000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b="1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324 950 </a:t>
                      </a:r>
                      <a:r>
                        <a:rPr lang="ru-RU" b="1" dirty="0" err="1"/>
                        <a:t>руб</a:t>
                      </a:r>
                      <a:r>
                        <a:rPr lang="en-US" b="1" dirty="0"/>
                        <a:t>.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C667AE2-7F46-4725-A5BC-D10D2A4BA492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775" y="0"/>
            <a:ext cx="9464675" cy="7366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Аналоги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0FD0524-63DC-4988-BFA8-8B6494A0A21E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725" y="1149350"/>
            <a:ext cx="10953750" cy="4859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1600" b="1">
                <a:latin typeface="Tenorite"/>
              </a:rPr>
              <a:t>Арт-клуб «</a:t>
            </a:r>
            <a:r>
              <a:rPr lang="en-US" sz="1600" b="1">
                <a:latin typeface="Tenorite"/>
              </a:rPr>
              <a:t>Frida</a:t>
            </a:r>
            <a:r>
              <a:rPr lang="ru-RU" sz="1600" b="1">
                <a:latin typeface="Tenorite"/>
              </a:rPr>
              <a:t>» </a:t>
            </a:r>
            <a:r>
              <a:rPr lang="ru-RU" sz="1600">
                <a:latin typeface="Tenorite"/>
              </a:rPr>
              <a:t>проводит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мастер-классы по различным направлениям живописи. Данная организация не имеет своей студии, а проводит занятия в городских кафе. Арт-клуб  исследует, как различные художественные техники и материалы могут стать инструментами для выражения и трансформации эмоций – от радости и вдохновения до грусти и тревоги.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1 500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 b="1">
              <a:solidFill>
                <a:srgbClr val="000000"/>
              </a:solidFill>
              <a:latin typeface="Tenorite"/>
              <a:cs typeface="Times New Roman" pitchFamily="18" charset="0"/>
            </a:endParaRPr>
          </a:p>
          <a:p>
            <a:pPr indent="449263" algn="just">
              <a:lnSpc>
                <a:spcPct val="150000"/>
              </a:lnSpc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Изостудия «Я рисую»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предлагает занятия по изобразительному искусству для детей с 3 лет, а также для взрослых с целью развития их творческих способностей, обучения работе в различных техниках живописи и графики. Занятия в изостудии помогают расширять кругозор, находить и поддерживать дружественные связи, а также обретать вдохновение.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</a:t>
            </a:r>
            <a:b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</a:b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2 500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>
              <a:latin typeface="Tenorite"/>
              <a:cs typeface="Times New Roman" pitchFamily="18" charset="0"/>
            </a:endParaRPr>
          </a:p>
          <a:p>
            <a:pPr indent="449263" algn="just">
              <a:lnSpc>
                <a:spcPct val="150000"/>
              </a:lnSpc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Арт-студия «Творчество внутри»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также предлагает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 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различные виды творческой деятельности, включая терапию изобразительным творчеством, создание интерьерных картин, свечеварение, мыловарение, создание декора из глины, гипса и другие. Студия открыта для детей и взрослых, предлагает индивидуальное обучение и групповые занятия с возможностью работы в команде.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1 000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 b="1">
              <a:solidFill>
                <a:srgbClr val="000000"/>
              </a:solidFill>
              <a:latin typeface="Tenorite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5575"/>
            <a:ext cx="9464675" cy="71755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4">
                    <a:lumMod val="50000"/>
                  </a:schemeClr>
                </a:solidFill>
              </a:rPr>
              <a:t>Рынок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38F8D0E-7921-4D90-963F-B96F9D827F40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1203" name="TextBox 5"/>
          <p:cNvSpPr txBox="1">
            <a:spLocks noChangeArrowheads="1"/>
          </p:cNvSpPr>
          <p:nvPr/>
        </p:nvSpPr>
        <p:spPr bwMode="auto">
          <a:xfrm>
            <a:off x="623888" y="1128713"/>
            <a:ext cx="10160000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 Рынок услуг по развитию "мягких навыков" и психологической поддержки для молодежи постоянно растет.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742950" lvl="1" indent="-285750" algn="just">
              <a:lnSpc>
                <a:spcPct val="150000"/>
              </a:lnSpc>
              <a:buSzPts val="1000"/>
              <a:buFont typeface="Courier New" pitchFamily="49" charset="0"/>
              <a:buChar char="o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Целевая аудитория: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Студенты вузов и ссузов: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 наш город (Саранск) довольно крупный, количество студентов может достигать от 150 000 до 350 000 человек. По данным исследований, значительная часть студентов испытывает различные коммуникативные трудности, от стеснения и страха публичных выступлений до проблем с формированием межличностных связей.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Администрации учебных заведений: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вузы и колледжи заинтересованы в повышении уровня компетенций своих студентов и улучшении психологического климата. Они могут выступать заказчиками корпоративных или групповых мастер-классов.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Студенческие организации: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профсоюзы, студенческие клубы, волонтерские движения, которым важно развитие навыков общения и командообразования у своих активистов.</a:t>
            </a:r>
            <a:endParaRPr lang="ru-RU" sz="1400">
              <a:latin typeface="Tenorite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268288"/>
            <a:ext cx="9464675" cy="7350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94C7DBB3-EC0A-4609-ACBD-489EB075EE59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986" y="1161711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228" name="TextBox 6"/>
          <p:cNvSpPr txBox="1">
            <a:spLocks noChangeArrowheads="1"/>
          </p:cNvSpPr>
          <p:nvPr/>
        </p:nvSpPr>
        <p:spPr bwMode="auto">
          <a:xfrm>
            <a:off x="425450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Алешина Алёна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8274" t="9327" r="4417"/>
          <a:stretch/>
        </p:blipFill>
        <p:spPr>
          <a:xfrm>
            <a:off x="7595210" y="1112772"/>
            <a:ext cx="2603241" cy="3604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230" name="TextBox 9"/>
          <p:cNvSpPr txBox="1">
            <a:spLocks noChangeArrowheads="1"/>
          </p:cNvSpPr>
          <p:nvPr/>
        </p:nvSpPr>
        <p:spPr bwMode="auto">
          <a:xfrm>
            <a:off x="5688013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Кадоева Милана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268288"/>
            <a:ext cx="9464675" cy="7350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327EEDAA-684C-45EB-9B52-821843CCEC18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425450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Кангина Дарья</a:t>
            </a:r>
            <a:br>
              <a:rPr lang="ru-RU">
                <a:solidFill>
                  <a:srgbClr val="7030A0"/>
                </a:solidFill>
                <a:latin typeface="Tenorite"/>
              </a:rPr>
            </a:br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sp>
        <p:nvSpPr>
          <p:cNvPr id="53252" name="TextBox 9"/>
          <p:cNvSpPr txBox="1">
            <a:spLocks noChangeArrowheads="1"/>
          </p:cNvSpPr>
          <p:nvPr/>
        </p:nvSpPr>
        <p:spPr bwMode="auto">
          <a:xfrm>
            <a:off x="5688013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Киреева Юлия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182" y="1003610"/>
            <a:ext cx="2695807" cy="3594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227" y="1003522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863" y="411163"/>
            <a:ext cx="9463087" cy="143668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Вопросы экспертам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C51511CC-1C38-49DE-8737-25E4FC58D79F}" type="slidenum">
              <a:rPr lang="en-US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3" name="Овал 2"/>
          <p:cNvSpPr/>
          <p:nvPr/>
        </p:nvSpPr>
        <p:spPr>
          <a:xfrm>
            <a:off x="679450" y="1751013"/>
            <a:ext cx="3379788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FFFFFF"/>
                </a:solidFill>
                <a:cs typeface="Arial" charset="0"/>
              </a:rPr>
              <a:t>Как повысить вовлеченность студентов?</a:t>
            </a:r>
          </a:p>
        </p:txBody>
      </p:sp>
      <p:sp>
        <p:nvSpPr>
          <p:cNvPr id="5" name="Овал 4"/>
          <p:cNvSpPr/>
          <p:nvPr/>
        </p:nvSpPr>
        <p:spPr>
          <a:xfrm>
            <a:off x="4183063" y="1751013"/>
            <a:ext cx="3379787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FFFFFF"/>
                </a:solidFill>
                <a:cs typeface="Arial" charset="0"/>
              </a:rPr>
              <a:t>Как в будущем можно вывести данный проект на коммерческую  основу?</a:t>
            </a:r>
          </a:p>
        </p:txBody>
      </p:sp>
      <p:sp>
        <p:nvSpPr>
          <p:cNvPr id="6" name="Овал 5"/>
          <p:cNvSpPr/>
          <p:nvPr/>
        </p:nvSpPr>
        <p:spPr>
          <a:xfrm>
            <a:off x="7686675" y="1751013"/>
            <a:ext cx="3378200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Видите ли вы возможности реализации данной идеи в формате инклюзивного образования?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415">
      <a:dk1>
        <a:srgbClr val="3B3B3B"/>
      </a:dk1>
      <a:lt1>
        <a:sysClr val="window" lastClr="FFFFFF"/>
      </a:lt1>
      <a:dk2>
        <a:srgbClr val="262626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7030A0"/>
      </a:accent4>
      <a:accent5>
        <a:srgbClr val="B92AD6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">
      <a:majorFont>
        <a:latin typeface="Narkisim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66931380_win32_KB_V5" id="{1B786C8D-2177-4A5A-9718-032A412214C6}" vid="{EA647B36-C19D-492E-9711-2F7B3523F3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18248</TotalTime>
  <Words>2705</Words>
  <Application>Microsoft Macintosh PowerPoint</Application>
  <PresentationFormat>Широкоэкранный</PresentationFormat>
  <Paragraphs>386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50" baseType="lpstr">
      <vt:lpstr>Aptos</vt:lpstr>
      <vt:lpstr>Arial</vt:lpstr>
      <vt:lpstr>Calibri</vt:lpstr>
      <vt:lpstr>Cambria</vt:lpstr>
      <vt:lpstr>Courier New</vt:lpstr>
      <vt:lpstr>Franklin Gothic Book</vt:lpstr>
      <vt:lpstr>Narkisim</vt:lpstr>
      <vt:lpstr>Symbol</vt:lpstr>
      <vt:lpstr>Tenorite</vt:lpstr>
      <vt:lpstr>Times New Roman</vt:lpstr>
      <vt:lpstr>Wingdings</vt:lpstr>
      <vt:lpstr>Custom</vt:lpstr>
      <vt:lpstr>Excel.Chart.8</vt:lpstr>
      <vt:lpstr>Психологическая арт-мастерская  «Общение через творчество»</vt:lpstr>
      <vt:lpstr>Пользователи и проблема проета</vt:lpstr>
      <vt:lpstr>Актуальность проблемы </vt:lpstr>
      <vt:lpstr>Цель</vt:lpstr>
      <vt:lpstr>Задачи проекта:</vt:lpstr>
      <vt:lpstr>Методы исследования</vt:lpstr>
      <vt:lpstr>Характеристика выборки исследования</vt:lpstr>
      <vt:lpstr>ТЕСТ «КОММУНИКАТИВНЫЕ И ОРГАНИЗАТОРСКИЕ СКЛОННОСТИ»                      (В. В. СИНЯВСКИЙ, В. А. ФЕДОРИШИН)  </vt:lpstr>
      <vt:lpstr>ТЕСТ «ОЦЕНКА УРОВНЯ ОБЩИТЕЛЬНОСТИ»  (В. Ф. РЯХОВСКИЙ) </vt:lpstr>
      <vt:lpstr>ТЕСТ «ДИАГНОСТИКА УРОВНЯ ЭМПАТИЧЕСКИХ СПОСОБНОСТЕЙ»             (В. В. БОЙКО) 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диагностики</vt:lpstr>
      <vt:lpstr>РЕШЕНИЕ</vt:lpstr>
      <vt:lpstr>Заинтересованные стороны</vt:lpstr>
      <vt:lpstr>Пользовательский сценарий </vt:lpstr>
      <vt:lpstr>Формат занятий </vt:lpstr>
      <vt:lpstr>Занятия с элементами арт-терапии будут включать: </vt:lpstr>
      <vt:lpstr>Наряду с занятиями, включающими элементы арт-терапии, в комплексную программу «Общение через творчество» войдут тренинговые модули, направленные на развитие ключевых коммуникативных свойств личности:  • умение выражать свои мысли и чувства в безопасной среде; • навыки установления и поддержания контакта; • эмпатию и активное слушание; • конструктивное взаимодействие и разрешение конфликтов; • самопрезентацию через творческое выражение (работа с образом «Я» в искусстве).   Занятия будут способствовать повышению уверенности в себе, развитию эмоционального интеллекта и укреплению социального взаимодействия в группе. </vt:lpstr>
      <vt:lpstr>Презентация PowerPoint</vt:lpstr>
      <vt:lpstr>Презентация PowerPoint</vt:lpstr>
      <vt:lpstr>Экономика проекта</vt:lpstr>
      <vt:lpstr>Источники софинансирования</vt:lpstr>
      <vt:lpstr>СМЕТА</vt:lpstr>
      <vt:lpstr>СМЕТА</vt:lpstr>
      <vt:lpstr>Аналоги</vt:lpstr>
      <vt:lpstr>Рынок</vt:lpstr>
      <vt:lpstr>Команда</vt:lpstr>
      <vt:lpstr>Команда</vt:lpstr>
      <vt:lpstr>Вопросы экспертам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Алёна Алешина</cp:lastModifiedBy>
  <cp:revision>19</cp:revision>
  <dcterms:created xsi:type="dcterms:W3CDTF">2023-08-29T05:27:05Z</dcterms:created>
  <dcterms:modified xsi:type="dcterms:W3CDTF">2025-05-30T05:30:27Z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_ip_UnifiedCompliancePolicyUIAction">
    <vt:lpwstr/>
  </property>
  <property fmtid="{D5CDD505-2E9C-101B-9397-08002B2CF9AE}" pid="5" name="Image">
    <vt:lpwstr/>
  </property>
  <property fmtid="{D5CDD505-2E9C-101B-9397-08002B2CF9AE}" pid="6" name="Status">
    <vt:lpwstr>Not started</vt:lpwstr>
  </property>
  <property fmtid="{D5CDD505-2E9C-101B-9397-08002B2CF9AE}" pid="7" name="Background">
    <vt:lpwstr>0</vt:lpwstr>
  </property>
  <property fmtid="{D5CDD505-2E9C-101B-9397-08002B2CF9AE}" pid="8" name="_ip_UnifiedCompliancePolicyProperties">
    <vt:lpwstr/>
  </property>
  <property fmtid="{D5CDD505-2E9C-101B-9397-08002B2CF9AE}" pid="9" name="ImageTagsTaxHTField">
    <vt:lpwstr/>
  </property>
  <property fmtid="{D5CDD505-2E9C-101B-9397-08002B2CF9AE}" pid="10" name="TaxCatchAll">
    <vt:lpwstr/>
  </property>
  <property fmtid="{D5CDD505-2E9C-101B-9397-08002B2CF9AE}" pid="11" name="MediaServiceKeyPoints">
    <vt:lpwstr/>
  </property>
</Properties>
</file>