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3"/>
    <p:sldId id="257" r:id="rId4"/>
    <p:sldId id="273" r:id="rId5"/>
    <p:sldId id="268" r:id="rId6"/>
    <p:sldId id="276" r:id="rId7"/>
    <p:sldId id="274" r:id="rId8"/>
    <p:sldId id="258" r:id="rId9"/>
    <p:sldId id="283" r:id="rId10"/>
    <p:sldId id="259" r:id="rId11"/>
    <p:sldId id="284" r:id="rId12"/>
    <p:sldId id="271" r:id="rId13"/>
    <p:sldId id="270" r:id="rId14"/>
    <p:sldId id="279" r:id="rId15"/>
    <p:sldId id="281" r:id="rId16"/>
    <p:sldId id="278" r:id="rId17"/>
    <p:sldId id="272" r:id="rId18"/>
    <p:sldId id="269" r:id="rId19"/>
    <p:sldId id="282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EE396"/>
    <a:srgbClr val="D6DAD6"/>
    <a:srgbClr val="B2B2B2"/>
    <a:srgbClr val="202020"/>
    <a:srgbClr val="323232"/>
    <a:srgbClr val="CC3300"/>
    <a:srgbClr val="CC0000"/>
    <a:srgbClr val="FF33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9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8.jpeg"/><Relationship Id="rId6" Type="http://schemas.openxmlformats.org/officeDocument/2006/relationships/image" Target="../media/image7.jpeg"/><Relationship Id="rId5" Type="http://schemas.openxmlformats.org/officeDocument/2006/relationships/image" Target="../media/image17.jpeg"/><Relationship Id="rId4" Type="http://schemas.openxmlformats.org/officeDocument/2006/relationships/image" Target="../media/image8.jpeg"/><Relationship Id="rId3" Type="http://schemas.openxmlformats.org/officeDocument/2006/relationships/image" Target="../media/image13.jpeg"/><Relationship Id="rId2" Type="http://schemas.openxmlformats.org/officeDocument/2006/relationships/image" Target="../media/image16.pn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9.jpeg"/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jpeg"/><Relationship Id="rId3" Type="http://schemas.openxmlformats.org/officeDocument/2006/relationships/image" Target="../media/image18.jpeg"/><Relationship Id="rId2" Type="http://schemas.openxmlformats.org/officeDocument/2006/relationships/image" Target="../media/image19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3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19.jpe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9.jpeg"/><Relationship Id="rId3" Type="http://schemas.openxmlformats.org/officeDocument/2006/relationships/image" Target="../media/image9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3.jpeg"/><Relationship Id="rId7" Type="http://schemas.openxmlformats.org/officeDocument/2006/relationships/image" Target="../media/image7.jpeg"/><Relationship Id="rId6" Type="http://schemas.openxmlformats.org/officeDocument/2006/relationships/image" Target="../media/image11.jpeg"/><Relationship Id="rId5" Type="http://schemas.openxmlformats.org/officeDocument/2006/relationships/image" Target="../media/image18.jpeg"/><Relationship Id="rId4" Type="http://schemas.openxmlformats.org/officeDocument/2006/relationships/image" Target="../media/image8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74420" y="2921000"/>
            <a:ext cx="8300085" cy="1301115"/>
          </a:xfrm>
        </p:spPr>
        <p:txBody>
          <a:bodyPr/>
          <a:p>
            <a:r>
              <a:rPr lang="en-US" altLang="en-US">
                <a:latin typeface="Bahnschrift" panose="020B0502040204020203" charset="0"/>
                <a:cs typeface="Bahnschrift" panose="020B0502040204020203" charset="0"/>
              </a:rPr>
              <a:t>ONLY SALAD</a:t>
            </a:r>
            <a:endParaRPr lang="en-US" altLang="en-US"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98425" y="4841875"/>
            <a:ext cx="9144000" cy="713105"/>
          </a:xfrm>
        </p:spPr>
        <p:txBody>
          <a:bodyPr/>
          <a:p>
            <a:r>
              <a:rPr lang="ru-RU" altLang="en-US">
                <a:solidFill>
                  <a:schemeClr val="tx1"/>
                </a:solidFill>
                <a:latin typeface="Bahnschrift" panose="020B0502040204020203" charset="0"/>
                <a:cs typeface="Bahnschrift" panose="020B0502040204020203" charset="0"/>
              </a:rPr>
              <a:t>питаться правильно - это легко</a:t>
            </a:r>
            <a:endParaRPr lang="ru-RU" altLang="en-US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  <a:p>
            <a:endParaRPr lang="ru-RU" altLang="en-US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2745" y="2620010"/>
            <a:ext cx="5406390" cy="1805305"/>
          </a:xfrm>
          <a:prstGeom prst="ellipse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435" y="2893060"/>
            <a:ext cx="11326495" cy="1325880"/>
          </a:xfrm>
        </p:spPr>
        <p:txBody>
          <a:bodyPr>
            <a:normAutofit/>
          </a:bodyPr>
          <a:p>
            <a:pPr algn="ctr"/>
            <a:r>
              <a:rPr lang="en-US" sz="3600" dirty="0">
                <a:solidFill>
                  <a:srgbClr val="1F1E1E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Проблема современного питания </a:t>
            </a:r>
            <a:endParaRPr lang="en-US" altLang="en-US" sz="3600" dirty="0">
              <a:solidFill>
                <a:srgbClr val="1F1E1E"/>
              </a:solidFill>
              <a:latin typeface="Bahnschrift" panose="020B0502040204020203" charset="0"/>
              <a:ea typeface="Alexandria Semi Bold" pitchFamily="34" charset="-122"/>
              <a:cs typeface="Bahnschrift" panose="020B0502040204020203" charset="0"/>
              <a:sym typeface="+mn-ea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 rot="21000000">
            <a:off x="796290" y="1460500"/>
            <a:ext cx="387413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>
              <a:lnSpc>
                <a:spcPts val="2550"/>
              </a:lnSpc>
              <a:buNone/>
            </a:pPr>
            <a:r>
              <a:rPr lang="ru-RU" altLang="en-US" sz="2800">
                <a:latin typeface="Bahnschrift" panose="020B0502040204020203" charset="0"/>
                <a:cs typeface="Bahnschrift" panose="020B0502040204020203" charset="0"/>
              </a:rPr>
              <a:t>Быстро и Жирно</a:t>
            </a:r>
            <a:endParaRPr lang="ru-RU" altLang="en-US" sz="2800"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 rot="600000">
            <a:off x="6966585" y="1249045"/>
            <a:ext cx="4961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Однообразие </a:t>
            </a:r>
            <a:r>
              <a:rPr lang="ru-RU" altLang="en-US" sz="24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готовых блюд</a:t>
            </a:r>
            <a:endParaRPr lang="ru-RU" altLang="en-US" sz="2400" dirty="0">
              <a:solidFill>
                <a:srgbClr val="3B3535"/>
              </a:solidFill>
              <a:latin typeface="Bahnschrift" panose="020B0502040204020203" charset="0"/>
              <a:ea typeface="Alexandria Semi Bold" pitchFamily="34" charset="-122"/>
              <a:cs typeface="Bahnschrift" panose="020B0502040204020203" charset="0"/>
              <a:sym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 rot="1440000">
            <a:off x="67945" y="5184775"/>
            <a:ext cx="552958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>
              <a:lnSpc>
                <a:spcPts val="255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Дефицит свежих продуктов</a:t>
            </a:r>
            <a:endParaRPr lang="en-US" altLang="en-US" sz="2800" dirty="0">
              <a:solidFill>
                <a:srgbClr val="3B3535"/>
              </a:solidFill>
              <a:latin typeface="Bahnschrift" panose="020B0502040204020203" charset="0"/>
              <a:ea typeface="Alexandria Semi Bold" pitchFamily="34" charset="-122"/>
              <a:cs typeface="Bahnschrift" panose="020B0502040204020203" charset="0"/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 rot="20040000">
            <a:off x="7597140" y="508317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800"/>
              <a:t>отсутвие выбора</a:t>
            </a:r>
            <a:endParaRPr lang="ru-RU" altLang="en-US" sz="2800"/>
          </a:p>
        </p:txBody>
      </p:sp>
      <p:pic>
        <p:nvPicPr>
          <p:cNvPr id="26" name="Изображение 25"/>
          <p:cNvPicPr/>
          <p:nvPr/>
        </p:nvPicPr>
        <p:blipFill>
          <a:blip r:embed="rId1"/>
          <a:stretch>
            <a:fillRect/>
          </a:stretch>
        </p:blipFill>
        <p:spPr>
          <a:xfrm rot="19020000">
            <a:off x="2844800" y="1727200"/>
            <a:ext cx="768985" cy="1572895"/>
          </a:xfrm>
          <a:prstGeom prst="rect">
            <a:avLst/>
          </a:prstGeom>
        </p:spPr>
      </p:pic>
      <p:pic>
        <p:nvPicPr>
          <p:cNvPr id="27" name="Изображение 26"/>
          <p:cNvPicPr/>
          <p:nvPr/>
        </p:nvPicPr>
        <p:blipFill>
          <a:blip r:embed="rId1"/>
          <a:stretch>
            <a:fillRect/>
          </a:stretch>
        </p:blipFill>
        <p:spPr>
          <a:xfrm rot="1920000">
            <a:off x="8065770" y="1654810"/>
            <a:ext cx="833755" cy="1665605"/>
          </a:xfrm>
          <a:prstGeom prst="rect">
            <a:avLst/>
          </a:prstGeom>
        </p:spPr>
      </p:pic>
      <p:pic>
        <p:nvPicPr>
          <p:cNvPr id="28" name="Изображение 27"/>
          <p:cNvPicPr/>
          <p:nvPr/>
        </p:nvPicPr>
        <p:blipFill>
          <a:blip r:embed="rId1"/>
          <a:stretch>
            <a:fillRect/>
          </a:stretch>
        </p:blipFill>
        <p:spPr>
          <a:xfrm rot="13080000">
            <a:off x="3039745" y="3637280"/>
            <a:ext cx="720090" cy="1778000"/>
          </a:xfrm>
          <a:prstGeom prst="rect">
            <a:avLst/>
          </a:prstGeom>
        </p:spPr>
      </p:pic>
      <p:pic>
        <p:nvPicPr>
          <p:cNvPr id="29" name="Изображение 28"/>
          <p:cNvPicPr/>
          <p:nvPr/>
        </p:nvPicPr>
        <p:blipFill>
          <a:blip r:embed="rId1"/>
          <a:stretch>
            <a:fillRect/>
          </a:stretch>
        </p:blipFill>
        <p:spPr>
          <a:xfrm rot="8220000">
            <a:off x="7996555" y="3695700"/>
            <a:ext cx="791845" cy="1745615"/>
          </a:xfrm>
          <a:prstGeom prst="rect">
            <a:avLst/>
          </a:prstGeom>
        </p:spPr>
      </p:pic>
      <p:pic>
        <p:nvPicPr>
          <p:cNvPr id="30" name="Изображение 29"/>
          <p:cNvPicPr/>
          <p:nvPr/>
        </p:nvPicPr>
        <p:blipFill>
          <a:blip r:embed="rId2"/>
          <a:srcRect b="41925"/>
          <a:stretch>
            <a:fillRect/>
          </a:stretch>
        </p:blipFill>
        <p:spPr>
          <a:xfrm>
            <a:off x="4197350" y="2136775"/>
            <a:ext cx="3490595" cy="1203325"/>
          </a:xfrm>
          <a:prstGeom prst="rect">
            <a:avLst/>
          </a:prstGeom>
        </p:spPr>
      </p:pic>
      <p:pic>
        <p:nvPicPr>
          <p:cNvPr id="31" name="Изображение 30"/>
          <p:cNvPicPr/>
          <p:nvPr/>
        </p:nvPicPr>
        <p:blipFill>
          <a:blip r:embed="rId2"/>
          <a:srcRect t="57500"/>
          <a:stretch>
            <a:fillRect/>
          </a:stretch>
        </p:blipFill>
        <p:spPr>
          <a:xfrm>
            <a:off x="4230370" y="3751580"/>
            <a:ext cx="3386455" cy="1087120"/>
          </a:xfrm>
          <a:prstGeom prst="rect">
            <a:avLst/>
          </a:prstGeom>
        </p:spPr>
      </p:pic>
      <p:pic>
        <p:nvPicPr>
          <p:cNvPr id="33" name="Изображение 32"/>
          <p:cNvPicPr/>
          <p:nvPr/>
        </p:nvPicPr>
        <p:blipFill>
          <a:blip r:embed="rId3"/>
          <a:srcRect t="24981" b="26785"/>
          <a:stretch>
            <a:fillRect/>
          </a:stretch>
        </p:blipFill>
        <p:spPr>
          <a:xfrm rot="20880000">
            <a:off x="514985" y="193040"/>
            <a:ext cx="2130425" cy="1019810"/>
          </a:xfrm>
          <a:prstGeom prst="rect">
            <a:avLst/>
          </a:prstGeom>
        </p:spPr>
      </p:pic>
      <p:pic>
        <p:nvPicPr>
          <p:cNvPr id="34" name="Изображение 33"/>
          <p:cNvPicPr/>
          <p:nvPr/>
        </p:nvPicPr>
        <p:blipFill>
          <a:blip r:embed="rId3"/>
          <a:srcRect t="24981" b="26785"/>
          <a:stretch>
            <a:fillRect/>
          </a:stretch>
        </p:blipFill>
        <p:spPr>
          <a:xfrm rot="1920000">
            <a:off x="9895205" y="429895"/>
            <a:ext cx="1944370" cy="899795"/>
          </a:xfrm>
          <a:prstGeom prst="rect">
            <a:avLst/>
          </a:prstGeom>
        </p:spPr>
      </p:pic>
      <p:pic>
        <p:nvPicPr>
          <p:cNvPr id="35" name="Изображение 34"/>
          <p:cNvPicPr/>
          <p:nvPr/>
        </p:nvPicPr>
        <p:blipFill>
          <a:blip r:embed="rId3"/>
          <a:srcRect t="24981" b="26785"/>
          <a:stretch>
            <a:fillRect/>
          </a:stretch>
        </p:blipFill>
        <p:spPr>
          <a:xfrm>
            <a:off x="9684385" y="5564505"/>
            <a:ext cx="2245995" cy="1205230"/>
          </a:xfrm>
          <a:prstGeom prst="rect">
            <a:avLst/>
          </a:prstGeom>
        </p:spPr>
      </p:pic>
      <p:pic>
        <p:nvPicPr>
          <p:cNvPr id="36" name="Изображение 35"/>
          <p:cNvPicPr/>
          <p:nvPr/>
        </p:nvPicPr>
        <p:blipFill>
          <a:blip r:embed="rId3"/>
          <a:srcRect t="24981" b="26785"/>
          <a:stretch>
            <a:fillRect/>
          </a:stretch>
        </p:blipFill>
        <p:spPr>
          <a:xfrm>
            <a:off x="432435" y="5476875"/>
            <a:ext cx="2081530" cy="10648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4515" y="412115"/>
            <a:ext cx="3917950" cy="975360"/>
          </a:xfrm>
        </p:spPr>
        <p:txBody>
          <a:bodyPr/>
          <a:p>
            <a:r>
              <a:rPr lang="ru-RU" altLang="en-US"/>
              <a:t>Салаты сейчас</a:t>
            </a:r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216650" y="1645285"/>
            <a:ext cx="5377815" cy="403352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rcRect t="15671" b="13229"/>
          <a:stretch>
            <a:fillRect/>
          </a:stretch>
        </p:blipFill>
        <p:spPr>
          <a:xfrm>
            <a:off x="1184275" y="1541145"/>
            <a:ext cx="4023360" cy="4395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1875" y="2870200"/>
            <a:ext cx="7644130" cy="986155"/>
          </a:xfrm>
        </p:spPr>
        <p:txBody>
          <a:bodyPr>
            <a:normAutofit/>
          </a:bodyPr>
          <a:p>
            <a:pPr algn="ctr"/>
            <a:r>
              <a:rPr lang="en-US" sz="5400" dirty="0">
                <a:solidFill>
                  <a:srgbClr val="1F1E1E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Наше решение</a:t>
            </a:r>
            <a:endParaRPr lang="ru-RU" altLang="en-US" sz="5400" dirty="0">
              <a:solidFill>
                <a:srgbClr val="1F1E1E"/>
              </a:solidFill>
              <a:latin typeface="Bahnschrift" panose="020B0502040204020203" charset="0"/>
              <a:ea typeface="Alexandria Semi Bold" pitchFamily="34" charset="-122"/>
              <a:cs typeface="Bahnschrift" panose="020B0502040204020203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 rot="900000">
            <a:off x="7334885" y="1339215"/>
            <a:ext cx="4222115" cy="504190"/>
          </a:xfrm>
          <a:solidFill>
            <a:srgbClr val="000000">
              <a:alpha val="0"/>
            </a:srgbClr>
          </a:solidFill>
        </p:spPr>
        <p:txBody>
          <a:bodyPr>
            <a:noAutofit/>
          </a:bodyPr>
          <a:p>
            <a:r>
              <a:rPr lang="ru-RU" altLang="en-US" sz="24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Г</a:t>
            </a:r>
            <a:r>
              <a:rPr lang="en-US" sz="24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отовые свежие блюда</a:t>
            </a:r>
            <a:endParaRPr lang="en-US" sz="2400" dirty="0">
              <a:latin typeface="Bahnschrift" panose="020B0502040204020203" charset="0"/>
              <a:cs typeface="Bahnschrift" panose="020B0502040204020203" charset="0"/>
            </a:endParaRPr>
          </a:p>
          <a:p>
            <a:endParaRPr lang="en-US" altLang="en-US" sz="2400" dirty="0"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 rot="1740000">
            <a:off x="453390" y="5041265"/>
            <a:ext cx="4895215" cy="570865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noAutofit/>
          </a:bodyPr>
          <a:p>
            <a:r>
              <a:rPr lang="ru-RU" altLang="en-US" sz="24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У</a:t>
            </a:r>
            <a:r>
              <a:rPr lang="en-US" sz="24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добство и быстрая доставка</a:t>
            </a:r>
            <a:r>
              <a:rPr lang="ru-RU" altLang="en-US" sz="24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.</a:t>
            </a:r>
            <a:endParaRPr lang="en-US" sz="2400" dirty="0">
              <a:latin typeface="Bahnschrift" panose="020B0502040204020203" charset="0"/>
              <a:cs typeface="Bahnschrift" panose="020B0502040204020203" charset="0"/>
            </a:endParaRPr>
          </a:p>
          <a:p>
            <a:endParaRPr lang="ru-RU" altLang="en-US" sz="2400"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 rot="20040000">
            <a:off x="6541135" y="4690110"/>
            <a:ext cx="5638800" cy="460375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p>
            <a:r>
              <a:rPr lang="ru-RU" altLang="en-US" sz="2400">
                <a:solidFill>
                  <a:schemeClr val="tx1"/>
                </a:solidFill>
                <a:latin typeface="Bahnschrift" panose="020B0502040204020203" charset="0"/>
                <a:cs typeface="Bahnschrift" panose="020B0502040204020203" charset="0"/>
              </a:rPr>
              <a:t>Вы можете </a:t>
            </a:r>
            <a:r>
              <a:rPr lang="ru-RU" altLang="en-US" sz="2400">
                <a:solidFill>
                  <a:schemeClr val="tx1"/>
                </a:solidFill>
                <a:latin typeface="Bahnschrift" panose="020B0502040204020203" charset="0"/>
                <a:cs typeface="Bahnschrift" panose="020B0502040204020203" charset="0"/>
              </a:rPr>
              <a:t>собрать свой салат</a:t>
            </a:r>
            <a:endParaRPr lang="ru-RU" altLang="en-US" sz="240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 rot="20400000">
            <a:off x="1094105" y="1198880"/>
            <a:ext cx="3613785" cy="52197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p>
            <a:r>
              <a:rPr lang="ru-RU" altLang="en-US" sz="2800">
                <a:latin typeface="Bahnschrift" panose="020B0502040204020203" charset="0"/>
                <a:cs typeface="Bahnschrift" panose="020B0502040204020203" charset="0"/>
              </a:rPr>
              <a:t>Помощь эксперта</a:t>
            </a:r>
            <a:r>
              <a:rPr lang="ru-RU" altLang="en-US"/>
              <a:t> </a:t>
            </a:r>
            <a:endParaRPr lang="ru-RU" altLang="en-US"/>
          </a:p>
        </p:txBody>
      </p:sp>
      <p:pic>
        <p:nvPicPr>
          <p:cNvPr id="6" name="Изображение 5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7100000">
            <a:off x="3226435" y="1530985"/>
            <a:ext cx="819150" cy="1709420"/>
          </a:xfrm>
          <a:prstGeom prst="rect">
            <a:avLst/>
          </a:prstGeom>
        </p:spPr>
      </p:pic>
      <p:pic>
        <p:nvPicPr>
          <p:cNvPr id="19" name="Изображение 18"/>
          <p:cNvPicPr/>
          <p:nvPr/>
        </p:nvPicPr>
        <p:blipFill>
          <a:blip r:embed="rId1"/>
          <a:srcRect l="27126" t="6754" r="22308" b="15553"/>
          <a:stretch>
            <a:fillRect/>
          </a:stretch>
        </p:blipFill>
        <p:spPr>
          <a:xfrm rot="1980000">
            <a:off x="7957185" y="1546860"/>
            <a:ext cx="793115" cy="1424305"/>
          </a:xfrm>
          <a:prstGeom prst="rect">
            <a:avLst/>
          </a:prstGeom>
        </p:spPr>
      </p:pic>
      <p:pic>
        <p:nvPicPr>
          <p:cNvPr id="20" name="Изображение 19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2480000">
            <a:off x="3394710" y="3569970"/>
            <a:ext cx="819150" cy="1709420"/>
          </a:xfrm>
          <a:prstGeom prst="rect">
            <a:avLst/>
          </a:prstGeom>
        </p:spPr>
      </p:pic>
      <p:pic>
        <p:nvPicPr>
          <p:cNvPr id="21" name="Изображение 20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7620000">
            <a:off x="7244715" y="3766185"/>
            <a:ext cx="819150" cy="1709420"/>
          </a:xfrm>
          <a:prstGeom prst="rect">
            <a:avLst/>
          </a:prstGeom>
        </p:spPr>
      </p:pic>
      <p:pic>
        <p:nvPicPr>
          <p:cNvPr id="24" name="Изображение 23"/>
          <p:cNvPicPr/>
          <p:nvPr/>
        </p:nvPicPr>
        <p:blipFill>
          <a:blip r:embed="rId2"/>
          <a:stretch>
            <a:fillRect/>
          </a:stretch>
        </p:blipFill>
        <p:spPr>
          <a:xfrm rot="2580000">
            <a:off x="1022350" y="727075"/>
            <a:ext cx="1132205" cy="757555"/>
          </a:xfrm>
          <a:prstGeom prst="rect">
            <a:avLst/>
          </a:prstGeom>
        </p:spPr>
      </p:pic>
      <p:pic>
        <p:nvPicPr>
          <p:cNvPr id="22" name="Изображение 21"/>
          <p:cNvPicPr/>
          <p:nvPr/>
        </p:nvPicPr>
        <p:blipFill>
          <a:blip r:embed="rId2"/>
          <a:stretch>
            <a:fillRect/>
          </a:stretch>
        </p:blipFill>
        <p:spPr>
          <a:xfrm rot="2580000">
            <a:off x="9482455" y="492760"/>
            <a:ext cx="1132205" cy="757555"/>
          </a:xfrm>
          <a:prstGeom prst="rect">
            <a:avLst/>
          </a:prstGeom>
        </p:spPr>
      </p:pic>
      <p:pic>
        <p:nvPicPr>
          <p:cNvPr id="23" name="Изображение 22"/>
          <p:cNvPicPr/>
          <p:nvPr/>
        </p:nvPicPr>
        <p:blipFill>
          <a:blip r:embed="rId2"/>
          <a:stretch>
            <a:fillRect/>
          </a:stretch>
        </p:blipFill>
        <p:spPr>
          <a:xfrm rot="6960000">
            <a:off x="938530" y="5518150"/>
            <a:ext cx="1132205" cy="757555"/>
          </a:xfrm>
          <a:prstGeom prst="rect">
            <a:avLst/>
          </a:prstGeom>
        </p:spPr>
      </p:pic>
      <p:pic>
        <p:nvPicPr>
          <p:cNvPr id="25" name="Изображение 24"/>
          <p:cNvPicPr/>
          <p:nvPr/>
        </p:nvPicPr>
        <p:blipFill>
          <a:blip r:embed="rId2"/>
          <a:stretch>
            <a:fillRect/>
          </a:stretch>
        </p:blipFill>
        <p:spPr>
          <a:xfrm rot="8880000">
            <a:off x="9180195" y="5655945"/>
            <a:ext cx="1132205" cy="757555"/>
          </a:xfrm>
          <a:prstGeom prst="rect">
            <a:avLst/>
          </a:prstGeom>
        </p:spPr>
      </p:pic>
      <p:pic>
        <p:nvPicPr>
          <p:cNvPr id="26" name="Изображение 25"/>
          <p:cNvPicPr/>
          <p:nvPr/>
        </p:nvPicPr>
        <p:blipFill>
          <a:blip r:embed="rId3"/>
          <a:srcRect t="10375" b="61333"/>
          <a:stretch>
            <a:fillRect/>
          </a:stretch>
        </p:blipFill>
        <p:spPr>
          <a:xfrm>
            <a:off x="4495165" y="2139950"/>
            <a:ext cx="3048000" cy="862330"/>
          </a:xfrm>
          <a:prstGeom prst="rect">
            <a:avLst/>
          </a:prstGeom>
        </p:spPr>
      </p:pic>
      <p:pic>
        <p:nvPicPr>
          <p:cNvPr id="27" name="Изображение 26"/>
          <p:cNvPicPr/>
          <p:nvPr/>
        </p:nvPicPr>
        <p:blipFill>
          <a:blip r:embed="rId3"/>
          <a:srcRect t="10375" b="61333"/>
          <a:stretch>
            <a:fillRect/>
          </a:stretch>
        </p:blipFill>
        <p:spPr>
          <a:xfrm rot="10800000">
            <a:off x="4293870" y="3652520"/>
            <a:ext cx="3048000" cy="862330"/>
          </a:xfrm>
          <a:prstGeom prst="rect">
            <a:avLst/>
          </a:prstGeom>
        </p:spPr>
      </p:pic>
      <p:pic>
        <p:nvPicPr>
          <p:cNvPr id="28" name="Изображение 27"/>
          <p:cNvPicPr/>
          <p:nvPr/>
        </p:nvPicPr>
        <p:blipFill>
          <a:blip r:embed="rId4"/>
          <a:stretch>
            <a:fillRect/>
          </a:stretch>
        </p:blipFill>
        <p:spPr>
          <a:xfrm>
            <a:off x="9645650" y="1991995"/>
            <a:ext cx="1904365" cy="2040890"/>
          </a:xfrm>
          <a:prstGeom prst="rect">
            <a:avLst/>
          </a:prstGeom>
        </p:spPr>
      </p:pic>
      <p:pic>
        <p:nvPicPr>
          <p:cNvPr id="29" name="Изображение 28"/>
          <p:cNvPicPr/>
          <p:nvPr/>
        </p:nvPicPr>
        <p:blipFill>
          <a:blip r:embed="rId4"/>
          <a:srcRect t="20971" b="14219"/>
          <a:stretch>
            <a:fillRect/>
          </a:stretch>
        </p:blipFill>
        <p:spPr>
          <a:xfrm>
            <a:off x="488315" y="2567940"/>
            <a:ext cx="1904365" cy="13227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15" name="Изображение 14"/>
          <p:cNvPicPr/>
          <p:nvPr/>
        </p:nvPicPr>
        <p:blipFill>
          <a:blip r:embed="rId1"/>
          <a:stretch>
            <a:fillRect/>
          </a:stretch>
        </p:blipFill>
        <p:spPr>
          <a:xfrm rot="18660000">
            <a:off x="9147175" y="4381500"/>
            <a:ext cx="3851275" cy="37820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4550" y="489585"/>
            <a:ext cx="2616835" cy="985520"/>
          </a:xfrm>
        </p:spPr>
        <p:txBody>
          <a:bodyPr/>
          <a:p>
            <a:r>
              <a:rPr lang="ru-RU" altLang="en-US"/>
              <a:t>Продукт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99720" y="2023745"/>
            <a:ext cx="7552055" cy="4153535"/>
          </a:xfrm>
        </p:spPr>
        <p:txBody>
          <a:bodyPr>
            <a:normAutofit lnSpcReduction="20000"/>
          </a:bodyPr>
          <a:p>
            <a:pPr marL="0" lvl="0">
              <a:buClr>
                <a:schemeClr val="bg1"/>
              </a:buClr>
              <a:defRPr/>
            </a:pPr>
            <a:endParaRPr lang="ru-RU" u="sng" dirty="0">
              <a:solidFill>
                <a:schemeClr val="tx1"/>
              </a:solidFill>
              <a:latin typeface="Nimbus Sans Round Medium" panose="00000600000000000000"/>
              <a:sym typeface="+mn-ea"/>
            </a:endParaRPr>
          </a:p>
          <a:p>
            <a:pPr marL="0" lvl="0">
              <a:buClr>
                <a:schemeClr val="bg1"/>
              </a:buClr>
              <a:defRPr/>
            </a:pPr>
            <a:endParaRPr lang="ru-RU" u="sng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ctr">
              <a:buClr>
                <a:schemeClr val="bg1"/>
              </a:buClr>
              <a:buNone/>
              <a:defRPr/>
            </a:pPr>
            <a:r>
              <a:rPr lang="en-US" altLang="en-US" dirty="0">
                <a:solidFill>
                  <a:schemeClr val="tx1"/>
                </a:solidFill>
                <a:latin typeface="Nimbus Sans Round Medium" panose="00000600000000000000"/>
              </a:rPr>
              <a:t>Fresh</a:t>
            </a:r>
            <a:endParaRPr lang="en-US" altLang="en-US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ctr">
              <a:buClr>
                <a:schemeClr val="bg1"/>
              </a:buClr>
              <a:buNone/>
              <a:defRPr/>
            </a:pPr>
            <a:endParaRPr lang="en-US" altLang="en-US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ctr">
              <a:buClr>
                <a:schemeClr val="bg1"/>
              </a:buClr>
              <a:buNone/>
              <a:defRPr/>
            </a:pPr>
            <a:endParaRPr lang="en-US" altLang="en-US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ctr">
              <a:buClr>
                <a:schemeClr val="bg1"/>
              </a:buClr>
              <a:buNone/>
              <a:defRPr/>
            </a:pPr>
            <a:r>
              <a:rPr lang="en-US" altLang="en-US" dirty="0">
                <a:solidFill>
                  <a:schemeClr val="tx1"/>
                </a:solidFill>
                <a:latin typeface="Nimbus Sans Round Medium" panose="00000600000000000000"/>
              </a:rPr>
              <a:t>Fast</a:t>
            </a:r>
            <a:endParaRPr lang="en-US" altLang="en-US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ctr">
              <a:buClr>
                <a:schemeClr val="bg1"/>
              </a:buClr>
              <a:buNone/>
              <a:defRPr/>
            </a:pPr>
            <a:endParaRPr lang="en-US" altLang="en-US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ctr">
              <a:buClr>
                <a:schemeClr val="bg1"/>
              </a:buClr>
              <a:buNone/>
              <a:defRPr/>
            </a:pPr>
            <a:endParaRPr lang="en-US" altLang="en-US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ctr">
              <a:buClr>
                <a:schemeClr val="bg1"/>
              </a:buClr>
              <a:buNone/>
              <a:defRPr/>
            </a:pPr>
            <a:r>
              <a:rPr lang="en-US" altLang="en-US" dirty="0">
                <a:solidFill>
                  <a:schemeClr val="tx1"/>
                </a:solidFill>
                <a:latin typeface="Nimbus Sans Round Medium" panose="00000600000000000000"/>
              </a:rPr>
              <a:t>For clients</a:t>
            </a:r>
            <a:endParaRPr lang="en-US" altLang="en-US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ctr">
              <a:buClr>
                <a:schemeClr val="bg1"/>
              </a:buClr>
              <a:buNone/>
              <a:defRPr/>
            </a:pPr>
            <a:endParaRPr lang="en-US" altLang="en-US" dirty="0">
              <a:solidFill>
                <a:schemeClr val="tx1"/>
              </a:solidFill>
              <a:latin typeface="Nimbus Sans Round Medium" panose="00000600000000000000"/>
            </a:endParaRPr>
          </a:p>
        </p:txBody>
      </p:sp>
      <p:pic>
        <p:nvPicPr>
          <p:cNvPr id="4" name="Изображение 3" descr="photo_2025-10-31_15-41-42"/>
          <p:cNvPicPr>
            <a:picLocks noChangeAspect="1"/>
          </p:cNvPicPr>
          <p:nvPr/>
        </p:nvPicPr>
        <p:blipFill>
          <a:blip r:embed="rId2"/>
          <a:srcRect l="-703" t="31112" r="7619" b="14267"/>
          <a:stretch>
            <a:fillRect/>
          </a:stretch>
        </p:blipFill>
        <p:spPr>
          <a:xfrm>
            <a:off x="7851775" y="2327910"/>
            <a:ext cx="3025775" cy="2550160"/>
          </a:xfrm>
          <a:prstGeom prst="ellipse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7339330" y="2023745"/>
            <a:ext cx="4528185" cy="1925320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0961669"/>
              </a:avLst>
            </a:prstTxWarp>
            <a:noAutofit/>
          </a:bodyPr>
          <a:p>
            <a:r>
              <a:rPr lang="ru-RU" altLang="ru-RU" sz="2800"/>
              <a:t>наш первый салат «Цезарь»</a:t>
            </a:r>
            <a:endParaRPr lang="ru-RU" altLang="ru-RU" sz="2800"/>
          </a:p>
        </p:txBody>
      </p:sp>
      <p:pic>
        <p:nvPicPr>
          <p:cNvPr id="7" name="Изображение 6"/>
          <p:cNvPicPr/>
          <p:nvPr/>
        </p:nvPicPr>
        <p:blipFill>
          <a:blip r:embed="rId3"/>
          <a:stretch>
            <a:fillRect/>
          </a:stretch>
        </p:blipFill>
        <p:spPr>
          <a:xfrm>
            <a:off x="220345" y="3698875"/>
            <a:ext cx="2278380" cy="1280160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4"/>
          <a:stretch>
            <a:fillRect/>
          </a:stretch>
        </p:blipFill>
        <p:spPr>
          <a:xfrm>
            <a:off x="668655" y="5212080"/>
            <a:ext cx="1381125" cy="1064895"/>
          </a:xfrm>
          <a:prstGeom prst="rect">
            <a:avLst/>
          </a:prstGeom>
        </p:spPr>
      </p:pic>
      <p:pic>
        <p:nvPicPr>
          <p:cNvPr id="13" name="Изображение 12"/>
          <p:cNvPicPr/>
          <p:nvPr/>
        </p:nvPicPr>
        <p:blipFill>
          <a:blip r:embed="rId5"/>
          <a:srcRect l="27126" t="6754" r="20648"/>
          <a:stretch>
            <a:fillRect/>
          </a:stretch>
        </p:blipFill>
        <p:spPr>
          <a:xfrm rot="17100000">
            <a:off x="3599180" y="320040"/>
            <a:ext cx="651510" cy="1335405"/>
          </a:xfrm>
          <a:prstGeom prst="rect">
            <a:avLst/>
          </a:prstGeom>
        </p:spPr>
      </p:pic>
      <p:pic>
        <p:nvPicPr>
          <p:cNvPr id="14" name="Изображение 13"/>
          <p:cNvPicPr/>
          <p:nvPr/>
        </p:nvPicPr>
        <p:blipFill>
          <a:blip r:embed="rId5"/>
          <a:srcRect l="27126" t="6754" r="20648"/>
          <a:stretch>
            <a:fillRect/>
          </a:stretch>
        </p:blipFill>
        <p:spPr>
          <a:xfrm rot="2160000">
            <a:off x="7203440" y="314325"/>
            <a:ext cx="651510" cy="1335405"/>
          </a:xfrm>
          <a:prstGeom prst="rect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1"/>
          <a:srcRect t="9832"/>
          <a:stretch>
            <a:fillRect/>
          </a:stretch>
        </p:blipFill>
        <p:spPr>
          <a:xfrm rot="8040000">
            <a:off x="-1294130" y="-834390"/>
            <a:ext cx="3851275" cy="340995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5"/>
          <a:srcRect l="27126" t="6754" r="20648"/>
          <a:stretch>
            <a:fillRect/>
          </a:stretch>
        </p:blipFill>
        <p:spPr>
          <a:xfrm rot="17100000">
            <a:off x="1320800" y="2147570"/>
            <a:ext cx="651510" cy="13354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5815" y="174625"/>
            <a:ext cx="7226935" cy="1325880"/>
          </a:xfrm>
        </p:spPr>
        <p:txBody>
          <a:bodyPr/>
          <a:p>
            <a:r>
              <a:rPr lang="ru-RU" altLang="en-US"/>
              <a:t>Первые продажи</a:t>
            </a:r>
            <a:endParaRPr lang="ru-RU" altLang="en-US"/>
          </a:p>
        </p:txBody>
      </p:sp>
      <p:pic>
        <p:nvPicPr>
          <p:cNvPr id="6" name="Изображение 5" descr="photo_2025-10-31_15-41-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0915" y="1852930"/>
            <a:ext cx="4331335" cy="3249295"/>
          </a:xfrm>
          <a:prstGeom prst="roundRect">
            <a:avLst/>
          </a:prstGeom>
          <a:noFill/>
        </p:spPr>
      </p:pic>
      <p:sp>
        <p:nvSpPr>
          <p:cNvPr id="8" name="Текстовое поле 7"/>
          <p:cNvSpPr txBox="1"/>
          <p:nvPr/>
        </p:nvSpPr>
        <p:spPr>
          <a:xfrm>
            <a:off x="2335530" y="5664835"/>
            <a:ext cx="97961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/>
              <a:t>ваше счастье                 наша работа</a:t>
            </a:r>
            <a:endParaRPr lang="ru-RU" altLang="en-US" sz="3600"/>
          </a:p>
        </p:txBody>
      </p:sp>
      <p:pic>
        <p:nvPicPr>
          <p:cNvPr id="14" name="Изображение 13"/>
          <p:cNvPicPr/>
          <p:nvPr/>
        </p:nvPicPr>
        <p:blipFill>
          <a:blip r:embed="rId2"/>
          <a:stretch>
            <a:fillRect/>
          </a:stretch>
        </p:blipFill>
        <p:spPr>
          <a:xfrm rot="2580000">
            <a:off x="851535" y="5461635"/>
            <a:ext cx="1487805" cy="1027430"/>
          </a:xfrm>
          <a:prstGeom prst="rect">
            <a:avLst/>
          </a:prstGeom>
        </p:spPr>
      </p:pic>
      <p:pic>
        <p:nvPicPr>
          <p:cNvPr id="15" name="Изображение 14"/>
          <p:cNvPicPr/>
          <p:nvPr/>
        </p:nvPicPr>
        <p:blipFill>
          <a:blip r:embed="rId3"/>
          <a:srcRect l="27126" t="6754" r="20648"/>
          <a:stretch>
            <a:fillRect/>
          </a:stretch>
        </p:blipFill>
        <p:spPr>
          <a:xfrm rot="15240000">
            <a:off x="5474970" y="5414645"/>
            <a:ext cx="716280" cy="1189355"/>
          </a:xfrm>
          <a:prstGeom prst="rect">
            <a:avLst/>
          </a:prstGeom>
        </p:spPr>
      </p:pic>
      <p:pic>
        <p:nvPicPr>
          <p:cNvPr id="25" name="Изображение 24"/>
          <p:cNvPicPr/>
          <p:nvPr/>
        </p:nvPicPr>
        <p:blipFill>
          <a:blip r:embed="rId4"/>
          <a:srcRect l="3776" t="6061" r="3809" b="9217"/>
          <a:stretch>
            <a:fillRect/>
          </a:stretch>
        </p:blipFill>
        <p:spPr>
          <a:xfrm rot="12960000">
            <a:off x="9421495" y="-648970"/>
            <a:ext cx="3213100" cy="3204210"/>
          </a:xfrm>
          <a:prstGeom prst="ellipse">
            <a:avLst/>
          </a:prstGeom>
        </p:spPr>
      </p:pic>
      <p:pic>
        <p:nvPicPr>
          <p:cNvPr id="27" name="Изображение 26"/>
          <p:cNvPicPr/>
          <p:nvPr/>
        </p:nvPicPr>
        <p:blipFill>
          <a:blip r:embed="rId4"/>
          <a:srcRect l="3891" t="4735" r="6117" b="10019"/>
          <a:stretch>
            <a:fillRect/>
          </a:stretch>
        </p:blipFill>
        <p:spPr>
          <a:xfrm rot="7680000">
            <a:off x="-671195" y="-541020"/>
            <a:ext cx="3465830" cy="3223895"/>
          </a:xfrm>
          <a:prstGeom prst="ellipse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" name="Изображение 14"/>
          <p:cNvPicPr/>
          <p:nvPr/>
        </p:nvPicPr>
        <p:blipFill>
          <a:blip r:embed="rId1"/>
          <a:srcRect l="5969" t="8804" r="7997" b="8059"/>
          <a:stretch>
            <a:fillRect/>
          </a:stretch>
        </p:blipFill>
        <p:spPr>
          <a:xfrm rot="900000">
            <a:off x="10278745" y="2832100"/>
            <a:ext cx="974725" cy="1229360"/>
          </a:xfrm>
          <a:prstGeom prst="round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5055" y="357505"/>
            <a:ext cx="7435850" cy="888365"/>
          </a:xfrm>
          <a:solidFill>
            <a:srgbClr val="000000">
              <a:alpha val="0"/>
            </a:srgbClr>
          </a:solidFill>
        </p:spPr>
        <p:txBody>
          <a:bodyPr/>
          <a:p>
            <a:r>
              <a:rPr lang="ru-RU" altLang="en-US" sz="4800">
                <a:latin typeface="Bahnschrift" panose="020B0502040204020203" charset="0"/>
                <a:cs typeface="Bahnschrift" panose="020B0502040204020203" charset="0"/>
              </a:rPr>
              <a:t>Наша целевая аудитория</a:t>
            </a:r>
            <a:endParaRPr lang="ru-RU" altLang="en-US" sz="4800"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350895" y="2359660"/>
            <a:ext cx="5139690" cy="1118235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noAutofit/>
          </a:bodyPr>
          <a:p>
            <a:r>
              <a:rPr lang="en-US" altLang="ru-RU">
                <a:latin typeface="Bahnschrift" panose="020B0502040204020203" charset="0"/>
                <a:cs typeface="Bahnschrift" panose="020B0502040204020203" charset="0"/>
                <a:sym typeface="+mn-ea"/>
              </a:rPr>
              <a:t> </a:t>
            </a:r>
            <a:endParaRPr lang="en-US" altLang="ru-RU" sz="3600">
              <a:latin typeface="Bahnschrift" panose="020B0502040204020203" charset="0"/>
              <a:cs typeface="Bahnschrift" panose="020B0502040204020203" charset="0"/>
              <a:sym typeface="+mn-ea"/>
            </a:endParaRPr>
          </a:p>
          <a:p>
            <a:r>
              <a:rPr lang="en-US" altLang="ru-RU" sz="3600">
                <a:latin typeface="Bahnschrift" panose="020B0502040204020203" charset="0"/>
                <a:cs typeface="Bahnschrift" panose="020B0502040204020203" charset="0"/>
                <a:sym typeface="+mn-ea"/>
              </a:rPr>
              <a:t> </a:t>
            </a:r>
            <a:r>
              <a:rPr lang="ru-RU" altLang="en-US" sz="3600">
                <a:latin typeface="Bahnschrift" panose="020B0502040204020203" charset="0"/>
                <a:cs typeface="Bahnschrift" panose="020B0502040204020203" charset="0"/>
                <a:sym typeface="+mn-ea"/>
              </a:rPr>
              <a:t>клиенты от 18-40 лет</a:t>
            </a:r>
            <a:endParaRPr lang="ru-RU" altLang="en-US" sz="3600">
              <a:latin typeface="Bahnschrift" panose="020B0502040204020203" charset="0"/>
              <a:cs typeface="Bahnschrift" panose="020B0502040204020203" charset="0"/>
            </a:endParaRPr>
          </a:p>
        </p:txBody>
      </p:sp>
      <p:pic>
        <p:nvPicPr>
          <p:cNvPr id="11" name="Изображение 10" descr="screenshot_29"/>
          <p:cNvPicPr>
            <a:picLocks noChangeAspect="1"/>
          </p:cNvPicPr>
          <p:nvPr/>
        </p:nvPicPr>
        <p:blipFill>
          <a:blip r:embed="rId2"/>
          <a:srcRect l="2384" r="-9585" b="4641"/>
          <a:stretch>
            <a:fillRect/>
          </a:stretch>
        </p:blipFill>
        <p:spPr>
          <a:xfrm>
            <a:off x="7252970" y="3746500"/>
            <a:ext cx="5405755" cy="3100705"/>
          </a:xfrm>
          <a:prstGeom prst="ellipse">
            <a:avLst/>
          </a:prstGeom>
        </p:spPr>
      </p:pic>
      <p:pic>
        <p:nvPicPr>
          <p:cNvPr id="12" name="Изображение 11"/>
          <p:cNvPicPr/>
          <p:nvPr/>
        </p:nvPicPr>
        <p:blipFill>
          <a:blip r:embed="rId3"/>
          <a:stretch>
            <a:fillRect/>
          </a:stretch>
        </p:blipFill>
        <p:spPr>
          <a:xfrm>
            <a:off x="3912235" y="3298190"/>
            <a:ext cx="2278380" cy="1280160"/>
          </a:xfrm>
          <a:prstGeom prst="rect">
            <a:avLst/>
          </a:prstGeom>
        </p:spPr>
      </p:pic>
      <p:pic>
        <p:nvPicPr>
          <p:cNvPr id="24" name="Изображение 23"/>
          <p:cNvPicPr/>
          <p:nvPr/>
        </p:nvPicPr>
        <p:blipFill>
          <a:blip r:embed="rId4"/>
          <a:stretch>
            <a:fillRect/>
          </a:stretch>
        </p:blipFill>
        <p:spPr>
          <a:xfrm rot="2580000">
            <a:off x="7809865" y="1651635"/>
            <a:ext cx="1184910" cy="926465"/>
          </a:xfrm>
          <a:prstGeom prst="rect">
            <a:avLst/>
          </a:prstGeom>
        </p:spPr>
      </p:pic>
      <p:pic>
        <p:nvPicPr>
          <p:cNvPr id="13" name="Изображение 12"/>
          <p:cNvPicPr/>
          <p:nvPr/>
        </p:nvPicPr>
        <p:blipFill>
          <a:blip r:embed="rId5"/>
          <a:srcRect l="11111" t="19663" r="8995" b="17978"/>
          <a:stretch>
            <a:fillRect/>
          </a:stretch>
        </p:blipFill>
        <p:spPr>
          <a:xfrm rot="17100000" flipV="1">
            <a:off x="3966845" y="1488440"/>
            <a:ext cx="1101090" cy="1122045"/>
          </a:xfrm>
          <a:prstGeom prst="rect">
            <a:avLst/>
          </a:prstGeom>
        </p:spPr>
      </p:pic>
      <p:pic>
        <p:nvPicPr>
          <p:cNvPr id="14" name="Изображение 13"/>
          <p:cNvPicPr/>
          <p:nvPr/>
        </p:nvPicPr>
        <p:blipFill>
          <a:blip r:embed="rId6"/>
          <a:srcRect l="27126" t="6754" r="20648"/>
          <a:stretch>
            <a:fillRect/>
          </a:stretch>
        </p:blipFill>
        <p:spPr>
          <a:xfrm rot="17100000">
            <a:off x="2296160" y="1283970"/>
            <a:ext cx="895985" cy="1604645"/>
          </a:xfrm>
          <a:prstGeom prst="rect">
            <a:avLst/>
          </a:prstGeom>
        </p:spPr>
      </p:pic>
      <p:pic>
        <p:nvPicPr>
          <p:cNvPr id="21" name="Изображение 20" descr="cucumber-slices-background-fresh-vegetable-diet_363622-318"/>
          <p:cNvPicPr>
            <a:picLocks noChangeAspect="1"/>
          </p:cNvPicPr>
          <p:nvPr/>
        </p:nvPicPr>
        <p:blipFill>
          <a:blip r:embed="rId7"/>
          <a:srcRect l="29826" t="40659" r="37002" b="28114"/>
          <a:stretch>
            <a:fillRect/>
          </a:stretch>
        </p:blipFill>
        <p:spPr>
          <a:xfrm>
            <a:off x="6429375" y="3957320"/>
            <a:ext cx="823595" cy="784860"/>
          </a:xfrm>
          <a:prstGeom prst="ellipse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3"/>
          <a:srcRect l="23620" r="14585"/>
          <a:stretch>
            <a:fillRect/>
          </a:stretch>
        </p:blipFill>
        <p:spPr>
          <a:xfrm rot="5640000">
            <a:off x="6261735" y="1368425"/>
            <a:ext cx="1158875" cy="1223010"/>
          </a:xfrm>
          <a:prstGeom prst="rect">
            <a:avLst/>
          </a:prstGeom>
        </p:spPr>
      </p:pic>
      <p:pic>
        <p:nvPicPr>
          <p:cNvPr id="17" name="Изображение 16"/>
          <p:cNvPicPr/>
          <p:nvPr/>
        </p:nvPicPr>
        <p:blipFill>
          <a:blip r:embed="rId1"/>
          <a:srcRect l="5969" t="8804" r="7997" b="8059"/>
          <a:stretch>
            <a:fillRect/>
          </a:stretch>
        </p:blipFill>
        <p:spPr>
          <a:xfrm rot="900000">
            <a:off x="1058545" y="285115"/>
            <a:ext cx="974725" cy="1229360"/>
          </a:xfrm>
          <a:prstGeom prst="round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6"/>
          <a:srcRect l="27126" t="6754" r="20648"/>
          <a:stretch>
            <a:fillRect/>
          </a:stretch>
        </p:blipFill>
        <p:spPr>
          <a:xfrm rot="11820000">
            <a:off x="2519680" y="2682240"/>
            <a:ext cx="691515" cy="1367790"/>
          </a:xfrm>
          <a:prstGeom prst="rect">
            <a:avLst/>
          </a:prstGeom>
        </p:spPr>
      </p:pic>
      <p:pic>
        <p:nvPicPr>
          <p:cNvPr id="19" name="Изображение 18"/>
          <p:cNvPicPr/>
          <p:nvPr/>
        </p:nvPicPr>
        <p:blipFill>
          <a:blip r:embed="rId4"/>
          <a:stretch>
            <a:fillRect/>
          </a:stretch>
        </p:blipFill>
        <p:spPr>
          <a:xfrm rot="2580000">
            <a:off x="3145790" y="1251585"/>
            <a:ext cx="762635" cy="669290"/>
          </a:xfrm>
          <a:prstGeom prst="rect">
            <a:avLst/>
          </a:prstGeom>
        </p:spPr>
      </p:pic>
      <p:pic>
        <p:nvPicPr>
          <p:cNvPr id="20" name="Изображение 19"/>
          <p:cNvPicPr/>
          <p:nvPr/>
        </p:nvPicPr>
        <p:blipFill>
          <a:blip r:embed="rId5"/>
          <a:srcRect l="11111" t="19663" r="8995" b="17978"/>
          <a:stretch>
            <a:fillRect/>
          </a:stretch>
        </p:blipFill>
        <p:spPr>
          <a:xfrm rot="4500000">
            <a:off x="8187690" y="2719705"/>
            <a:ext cx="1101090" cy="1122045"/>
          </a:xfrm>
          <a:prstGeom prst="rect">
            <a:avLst/>
          </a:prstGeom>
        </p:spPr>
      </p:pic>
      <p:pic>
        <p:nvPicPr>
          <p:cNvPr id="22" name="Изображение 21" descr="cucumber-slices-background-fresh-vegetable-diet_363622-318"/>
          <p:cNvPicPr>
            <a:picLocks noChangeAspect="1"/>
          </p:cNvPicPr>
          <p:nvPr/>
        </p:nvPicPr>
        <p:blipFill>
          <a:blip r:embed="rId7"/>
          <a:srcRect l="29826" t="40659" r="37002" b="28114"/>
          <a:stretch>
            <a:fillRect/>
          </a:stretch>
        </p:blipFill>
        <p:spPr>
          <a:xfrm>
            <a:off x="9312910" y="2291080"/>
            <a:ext cx="823595" cy="784860"/>
          </a:xfrm>
          <a:prstGeom prst="ellipse">
            <a:avLst/>
          </a:prstGeom>
        </p:spPr>
      </p:pic>
      <p:pic>
        <p:nvPicPr>
          <p:cNvPr id="25" name="Изображение 24"/>
          <p:cNvPicPr/>
          <p:nvPr/>
        </p:nvPicPr>
        <p:blipFill>
          <a:blip r:embed="rId6"/>
          <a:srcRect l="27126" t="6754" r="20648"/>
          <a:stretch>
            <a:fillRect/>
          </a:stretch>
        </p:blipFill>
        <p:spPr>
          <a:xfrm rot="6060000">
            <a:off x="7157085" y="2981960"/>
            <a:ext cx="546100" cy="1443990"/>
          </a:xfrm>
          <a:prstGeom prst="rect">
            <a:avLst/>
          </a:prstGeom>
        </p:spPr>
      </p:pic>
      <p:pic>
        <p:nvPicPr>
          <p:cNvPr id="27" name="Изображение 26"/>
          <p:cNvPicPr/>
          <p:nvPr/>
        </p:nvPicPr>
        <p:blipFill>
          <a:blip r:embed="rId6"/>
          <a:srcRect l="27126" t="6754" r="20648"/>
          <a:stretch>
            <a:fillRect/>
          </a:stretch>
        </p:blipFill>
        <p:spPr>
          <a:xfrm rot="6720000">
            <a:off x="11151235" y="1983740"/>
            <a:ext cx="691515" cy="13677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4800" y="258445"/>
            <a:ext cx="8318500" cy="1325880"/>
          </a:xfrm>
        </p:spPr>
        <p:txBody>
          <a:bodyPr/>
          <a:p>
            <a:r>
              <a:rPr lang="ru-RU" altLang="en-US"/>
              <a:t>Какой наш гость?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343660" y="1825625"/>
            <a:ext cx="10092690" cy="4351655"/>
          </a:xfrm>
        </p:spPr>
        <p:txBody>
          <a:bodyPr>
            <a:normAutofit lnSpcReduction="20000"/>
          </a:bodyPr>
          <a:p>
            <a:pPr marL="457200" lvl="1" indent="0" algn="l">
              <a:buClr>
                <a:schemeClr val="bg1"/>
              </a:buClr>
              <a:buNone/>
              <a:defRPr/>
            </a:pPr>
            <a:r>
              <a:rPr lang="ru-RU" sz="2800" dirty="0">
                <a:solidFill>
                  <a:schemeClr val="tx1"/>
                </a:solidFill>
                <a:latin typeface="Bahnschrift" panose="020B0502040204020203" charset="0"/>
                <a:cs typeface="Bahnschrift" panose="020B0502040204020203" charset="0"/>
                <a:sym typeface="+mn-ea"/>
              </a:rPr>
              <a:t>студент который следит за правельным питанием но все веремя натыкаеться на доставку фаст фуда</a:t>
            </a:r>
            <a:endParaRPr lang="ru-RU" sz="2800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  <a:p>
            <a:pPr lvl="0">
              <a:buClr>
                <a:schemeClr val="bg1"/>
              </a:buClr>
              <a:defRPr/>
            </a:pPr>
            <a:endParaRPr lang="ru-RU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  <a:p>
            <a:pPr lvl="0">
              <a:buClr>
                <a:schemeClr val="bg1"/>
              </a:buClr>
              <a:defRPr/>
            </a:pPr>
            <a:r>
              <a:rPr lang="ru-RU" dirty="0">
                <a:solidFill>
                  <a:schemeClr val="tx1"/>
                </a:solidFill>
                <a:latin typeface="Bahnschrift" panose="020B0502040204020203" charset="0"/>
                <a:cs typeface="Bahnschrift" panose="020B0502040204020203" charset="0"/>
                <a:sym typeface="+mn-ea"/>
              </a:rPr>
              <a:t> человек изменивший свой стиль питания связи ухудшением    здоровья  и ищущий качественные обеды , потому что очень много работает, ведь никто неотменял работу</a:t>
            </a:r>
            <a:endParaRPr lang="ru-RU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  <a:p>
            <a:pPr lvl="0">
              <a:buClr>
                <a:schemeClr val="bg1"/>
              </a:buClr>
              <a:defRPr/>
            </a:pPr>
            <a:endParaRPr lang="ru-RU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  <a:p>
            <a:pPr lvl="0">
              <a:buClr>
                <a:schemeClr val="bg1"/>
              </a:buClr>
              <a:defRPr/>
            </a:pPr>
            <a:r>
              <a:rPr lang="ru-RU" dirty="0">
                <a:solidFill>
                  <a:schemeClr val="tx1"/>
                </a:solidFill>
                <a:latin typeface="Bahnschrift" panose="020B0502040204020203" charset="0"/>
                <a:cs typeface="Bahnschrift" panose="020B0502040204020203" charset="0"/>
                <a:sym typeface="+mn-ea"/>
              </a:rPr>
              <a:t>человек который следит за првельным питание потому что хочет похудеть и или улучшить свое состояние здоровья</a:t>
            </a:r>
            <a:endParaRPr lang="ru-RU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  <a:p>
            <a:pPr/>
            <a:endParaRPr lang="ru-RU" altLang="en-US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</p:txBody>
      </p:sp>
      <p:pic>
        <p:nvPicPr>
          <p:cNvPr id="16" name="Изображение 15"/>
          <p:cNvPicPr/>
          <p:nvPr/>
        </p:nvPicPr>
        <p:blipFill>
          <a:blip r:embed="rId1"/>
          <a:srcRect l="23620" r="14585"/>
          <a:stretch>
            <a:fillRect/>
          </a:stretch>
        </p:blipFill>
        <p:spPr>
          <a:xfrm rot="5640000">
            <a:off x="156210" y="3052445"/>
            <a:ext cx="1031240" cy="958215"/>
          </a:xfrm>
          <a:prstGeom prst="rect">
            <a:avLst/>
          </a:prstGeom>
        </p:spPr>
      </p:pic>
      <p:pic>
        <p:nvPicPr>
          <p:cNvPr id="20" name="Изображение 19" descr="cucumber-slices-background-fresh-vegetable-diet_363622-318"/>
          <p:cNvPicPr>
            <a:picLocks noChangeAspect="1"/>
          </p:cNvPicPr>
          <p:nvPr/>
        </p:nvPicPr>
        <p:blipFill>
          <a:blip r:embed="rId2"/>
          <a:srcRect l="29826" t="40659" r="37002" b="28114"/>
          <a:stretch>
            <a:fillRect/>
          </a:stretch>
        </p:blipFill>
        <p:spPr>
          <a:xfrm>
            <a:off x="259715" y="4635500"/>
            <a:ext cx="823595" cy="784860"/>
          </a:xfrm>
          <a:prstGeom prst="ellipse">
            <a:avLst/>
          </a:prstGeom>
        </p:spPr>
      </p:pic>
      <p:pic>
        <p:nvPicPr>
          <p:cNvPr id="13" name="Изображение 12"/>
          <p:cNvPicPr/>
          <p:nvPr/>
        </p:nvPicPr>
        <p:blipFill>
          <a:blip r:embed="rId3"/>
          <a:srcRect l="11111" t="19663" r="8995" b="17978"/>
          <a:stretch>
            <a:fillRect/>
          </a:stretch>
        </p:blipFill>
        <p:spPr>
          <a:xfrm rot="4500000">
            <a:off x="217170" y="1746250"/>
            <a:ext cx="1101090" cy="1122045"/>
          </a:xfrm>
          <a:prstGeom prst="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4"/>
          <a:srcRect t="15912" b="40317"/>
          <a:stretch>
            <a:fillRect/>
          </a:stretch>
        </p:blipFill>
        <p:spPr>
          <a:xfrm>
            <a:off x="0" y="5876290"/>
            <a:ext cx="2724785" cy="981710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4"/>
          <a:srcRect t="15912" b="40317"/>
          <a:stretch>
            <a:fillRect/>
          </a:stretch>
        </p:blipFill>
        <p:spPr>
          <a:xfrm>
            <a:off x="5751195" y="5876290"/>
            <a:ext cx="2790190" cy="981710"/>
          </a:xfrm>
          <a:prstGeom prst="rect">
            <a:avLst/>
          </a:prstGeom>
        </p:spPr>
      </p:pic>
      <p:pic>
        <p:nvPicPr>
          <p:cNvPr id="26" name="Изображение 25"/>
          <p:cNvPicPr/>
          <p:nvPr/>
        </p:nvPicPr>
        <p:blipFill>
          <a:blip r:embed="rId5"/>
          <a:srcRect t="10375" b="61333"/>
          <a:stretch>
            <a:fillRect/>
          </a:stretch>
        </p:blipFill>
        <p:spPr>
          <a:xfrm>
            <a:off x="2724150" y="5995670"/>
            <a:ext cx="3103880" cy="862330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5"/>
          <a:srcRect t="10375" b="61333"/>
          <a:stretch>
            <a:fillRect/>
          </a:stretch>
        </p:blipFill>
        <p:spPr>
          <a:xfrm>
            <a:off x="8541385" y="5995670"/>
            <a:ext cx="3596640" cy="8623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7520" y="2626995"/>
            <a:ext cx="7259955" cy="1325880"/>
          </a:xfrm>
        </p:spPr>
        <p:txBody>
          <a:bodyPr/>
          <a:p>
            <a:r>
              <a:rPr lang="ru-RU" altLang="en-US"/>
              <a:t>Конкуренты</a:t>
            </a:r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82905" y="1273810"/>
            <a:ext cx="4977130" cy="10471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 sz="4400">
                <a:latin typeface="Bahnschrift" panose="020B0502040204020203" charset="0"/>
                <a:cs typeface="Bahnschrift" panose="020B0502040204020203" charset="0"/>
              </a:rPr>
              <a:t>Яндекс</a:t>
            </a:r>
            <a:r>
              <a:rPr lang="en-US" altLang="ru-RU" sz="4400">
                <a:latin typeface="Bahnschrift" panose="020B0502040204020203" charset="0"/>
                <a:cs typeface="Bahnschrift" panose="020B0502040204020203" charset="0"/>
              </a:rPr>
              <a:t>.</a:t>
            </a:r>
            <a:r>
              <a:rPr lang="en-US" altLang="en-US" sz="4400">
                <a:latin typeface="Bahnschrift" panose="020B0502040204020203" charset="0"/>
                <a:cs typeface="Bahnschrift" panose="020B0502040204020203" charset="0"/>
              </a:rPr>
              <a:t>Еда</a:t>
            </a:r>
            <a:endParaRPr lang="ru-RU" altLang="en-US" sz="4400"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8031480" y="127444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ru-RU" sz="4000">
                <a:latin typeface="Bahnschrift" panose="020B0502040204020203" charset="0"/>
                <a:cs typeface="Bahnschrift" panose="020B0502040204020203" charset="0"/>
                <a:sym typeface="+mn-ea"/>
              </a:rPr>
              <a:t>Delivery Club</a:t>
            </a:r>
            <a:endParaRPr lang="en-US" altLang="ru-RU" sz="4000">
              <a:latin typeface="Bahnschrift" panose="020B0502040204020203" charset="0"/>
              <a:cs typeface="Bahnschrift" panose="020B0502040204020203" charset="0"/>
              <a:sym typeface="+mn-ea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7018020" y="4598670"/>
            <a:ext cx="50774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ru-RU" sz="3600">
                <a:latin typeface="Bahnschrift" panose="020B0502040204020203" charset="0"/>
                <a:cs typeface="Bahnschrift" panose="020B0502040204020203" charset="0"/>
                <a:sym typeface="+mn-ea"/>
              </a:rPr>
              <a:t> </a:t>
            </a:r>
            <a:r>
              <a:rPr lang="en-US" altLang="ru-RU" sz="3600">
                <a:latin typeface="Bahnschrift" panose="020B0502040204020203" charset="0"/>
                <a:cs typeface="Bahnschrift" panose="020B0502040204020203" charset="0"/>
                <a:sym typeface="+mn-ea"/>
              </a:rPr>
              <a:t>BELLINI</a:t>
            </a:r>
            <a:endParaRPr lang="en-US" altLang="ru-RU" sz="3600">
              <a:latin typeface="Bahnschrift" panose="020B0502040204020203" charset="0"/>
              <a:cs typeface="Bahnschrift" panose="020B0502040204020203" charset="0"/>
              <a:sym typeface="+mn-ea"/>
            </a:endParaRPr>
          </a:p>
          <a:p>
            <a:pPr algn="ctr"/>
            <a:r>
              <a:rPr lang="en-US" altLang="ru-RU" sz="3600">
                <a:latin typeface="Bahnschrift" panose="020B0502040204020203" charset="0"/>
                <a:cs typeface="Bahnschrift" panose="020B0502040204020203" charset="0"/>
                <a:sym typeface="+mn-ea"/>
              </a:rPr>
              <a:t>SPORT BAR Excellent</a:t>
            </a:r>
            <a:endParaRPr lang="en-US" altLang="ru-RU" sz="3600">
              <a:latin typeface="Bahnschrift" panose="020B0502040204020203" charset="0"/>
              <a:cs typeface="Bahnschrift" panose="020B0502040204020203" charset="0"/>
              <a:sym typeface="+mn-ea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864870" y="4940935"/>
            <a:ext cx="29724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>
                <a:latin typeface="Bahnschrift" panose="020B0502040204020203" charset="0"/>
                <a:cs typeface="Bahnschrift" panose="020B0502040204020203" charset="0"/>
              </a:rPr>
              <a:t>Додо пицца</a:t>
            </a:r>
            <a:endParaRPr lang="ru-RU" altLang="en-US" sz="3600">
              <a:latin typeface="Bahnschrift" panose="020B0502040204020203" charset="0"/>
              <a:cs typeface="Bahnschrift" panose="020B0502040204020203" charset="0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7100000">
            <a:off x="3160395" y="1743075"/>
            <a:ext cx="819150" cy="170942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560000">
            <a:off x="7765415" y="1891030"/>
            <a:ext cx="819150" cy="1709420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2360000">
            <a:off x="3348990" y="3307715"/>
            <a:ext cx="819150" cy="1709420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7860000">
            <a:off x="7293610" y="3493135"/>
            <a:ext cx="819150" cy="1709420"/>
          </a:xfrm>
          <a:prstGeom prst="rect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2"/>
          <a:srcRect t="15912" b="40317"/>
          <a:stretch>
            <a:fillRect/>
          </a:stretch>
        </p:blipFill>
        <p:spPr>
          <a:xfrm>
            <a:off x="4501515" y="2106930"/>
            <a:ext cx="2724785" cy="981710"/>
          </a:xfrm>
          <a:prstGeom prst="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2"/>
          <a:srcRect t="15912" b="40317"/>
          <a:stretch>
            <a:fillRect/>
          </a:stretch>
        </p:blipFill>
        <p:spPr>
          <a:xfrm rot="10800000">
            <a:off x="4436110" y="3616960"/>
            <a:ext cx="2724785" cy="981710"/>
          </a:xfrm>
          <a:prstGeom prst="rect">
            <a:avLst/>
          </a:prstGeom>
        </p:spPr>
      </p:pic>
      <p:pic>
        <p:nvPicPr>
          <p:cNvPr id="20" name="Изображение 19" descr="cucumber-slices-background-fresh-vegetable-diet_363622-318"/>
          <p:cNvPicPr>
            <a:picLocks noChangeAspect="1"/>
          </p:cNvPicPr>
          <p:nvPr/>
        </p:nvPicPr>
        <p:blipFill>
          <a:blip r:embed="rId3"/>
          <a:srcRect l="29826" t="40659" r="37002" b="28114"/>
          <a:stretch>
            <a:fillRect/>
          </a:stretch>
        </p:blipFill>
        <p:spPr>
          <a:xfrm>
            <a:off x="864870" y="5797550"/>
            <a:ext cx="823595" cy="784860"/>
          </a:xfrm>
          <a:prstGeom prst="ellipse">
            <a:avLst/>
          </a:prstGeom>
        </p:spPr>
      </p:pic>
      <p:pic>
        <p:nvPicPr>
          <p:cNvPr id="21" name="Изображение 20" descr="cucumber-slices-background-fresh-vegetable-diet_363622-318"/>
          <p:cNvPicPr>
            <a:picLocks noChangeAspect="1"/>
          </p:cNvPicPr>
          <p:nvPr/>
        </p:nvPicPr>
        <p:blipFill>
          <a:blip r:embed="rId3"/>
          <a:srcRect l="29826" t="40659" r="37002" b="28114"/>
          <a:stretch>
            <a:fillRect/>
          </a:stretch>
        </p:blipFill>
        <p:spPr>
          <a:xfrm>
            <a:off x="1292225" y="488950"/>
            <a:ext cx="823595" cy="784860"/>
          </a:xfrm>
          <a:prstGeom prst="ellipse">
            <a:avLst/>
          </a:prstGeom>
        </p:spPr>
      </p:pic>
      <p:pic>
        <p:nvPicPr>
          <p:cNvPr id="22" name="Изображение 21" descr="cucumber-slices-background-fresh-vegetable-diet_363622-318"/>
          <p:cNvPicPr>
            <a:picLocks noChangeAspect="1"/>
          </p:cNvPicPr>
          <p:nvPr/>
        </p:nvPicPr>
        <p:blipFill>
          <a:blip r:embed="rId3"/>
          <a:srcRect l="29826" t="40659" r="37002" b="28114"/>
          <a:stretch>
            <a:fillRect/>
          </a:stretch>
        </p:blipFill>
        <p:spPr>
          <a:xfrm>
            <a:off x="9296400" y="5797550"/>
            <a:ext cx="823595" cy="784860"/>
          </a:xfrm>
          <a:prstGeom prst="ellipse">
            <a:avLst/>
          </a:prstGeom>
        </p:spPr>
      </p:pic>
      <p:pic>
        <p:nvPicPr>
          <p:cNvPr id="23" name="Изображение 22" descr="cucumber-slices-background-fresh-vegetable-diet_363622-318"/>
          <p:cNvPicPr>
            <a:picLocks noChangeAspect="1"/>
          </p:cNvPicPr>
          <p:nvPr/>
        </p:nvPicPr>
        <p:blipFill>
          <a:blip r:embed="rId3"/>
          <a:srcRect l="29826" t="40659" r="37002" b="28114"/>
          <a:stretch>
            <a:fillRect/>
          </a:stretch>
        </p:blipFill>
        <p:spPr>
          <a:xfrm>
            <a:off x="9877425" y="309245"/>
            <a:ext cx="823595" cy="784860"/>
          </a:xfrm>
          <a:prstGeom prst="ellipse">
            <a:avLst/>
          </a:prstGeom>
        </p:spPr>
      </p:pic>
      <p:pic>
        <p:nvPicPr>
          <p:cNvPr id="24" name="Изображение 23"/>
          <p:cNvPicPr/>
          <p:nvPr/>
        </p:nvPicPr>
        <p:blipFill>
          <a:blip r:embed="rId4"/>
          <a:srcRect l="18150" t="19750" r="12600" b="13150"/>
          <a:stretch>
            <a:fillRect/>
          </a:stretch>
        </p:blipFill>
        <p:spPr>
          <a:xfrm>
            <a:off x="9189085" y="2634615"/>
            <a:ext cx="1513840" cy="1261110"/>
          </a:xfrm>
          <a:prstGeom prst="ellipse">
            <a:avLst/>
          </a:prstGeom>
        </p:spPr>
      </p:pic>
      <p:pic>
        <p:nvPicPr>
          <p:cNvPr id="26" name="Изображение 25"/>
          <p:cNvPicPr/>
          <p:nvPr/>
        </p:nvPicPr>
        <p:blipFill>
          <a:blip r:embed="rId4"/>
          <a:srcRect l="18150" t="19750" r="12600" b="13150"/>
          <a:stretch>
            <a:fillRect/>
          </a:stretch>
        </p:blipFill>
        <p:spPr>
          <a:xfrm>
            <a:off x="1043305" y="2802890"/>
            <a:ext cx="1495425" cy="1293495"/>
          </a:xfrm>
          <a:prstGeom prst="ellipse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Статистика  </a:t>
            </a:r>
            <a:endParaRPr lang="ru-RU" altLang="en-US"/>
          </a:p>
        </p:txBody>
      </p:sp>
      <p:graphicFrame>
        <p:nvGraphicFramePr>
          <p:cNvPr id="10" name="Замещающее содержимое 9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1061720" y="1584325"/>
          <a:ext cx="10416540" cy="49523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12720"/>
                <a:gridCol w="1709420"/>
                <a:gridCol w="1826895"/>
                <a:gridCol w="2084070"/>
                <a:gridCol w="2083435"/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Nimbus Sans Round Medium" panose="00000600000000000000" charset="0"/>
                          <a:ea typeface="Verdana" panose="020B0604030504040204" pitchFamily="34" charset="0"/>
                        </a:rPr>
                        <a:t>яндекс еда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Nimbus Sans Round Medium" panose="00000600000000000000" charset="0"/>
                          <a:ea typeface="Verdana" panose="020B0604030504040204" pitchFamily="34" charset="0"/>
                        </a:rPr>
                        <a:t>Delivery club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altLang="ru-RU" sz="1600" b="1" dirty="0">
                          <a:solidFill>
                            <a:schemeClr val="tx1"/>
                          </a:solidFill>
                          <a:effectLst/>
                          <a:latin typeface="Nimbus Sans Round Medium" panose="00000600000000000000" charset="0"/>
                          <a:ea typeface="Verdana" panose="020B0604030504040204" pitchFamily="34" charset="0"/>
                        </a:rPr>
                        <a:t>Додо пицца</a:t>
                      </a:r>
                      <a:endParaRPr lang="ru-RU" altLang="ru-RU" sz="1600" b="1" dirty="0">
                        <a:solidFill>
                          <a:schemeClr val="tx1"/>
                        </a:solidFill>
                        <a:effectLst/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Nimbus Sans Round Medium" panose="00000600000000000000" charset="0"/>
                          <a:ea typeface="Verdana" panose="020B0604030504040204" pitchFamily="34" charset="0"/>
                        </a:rPr>
                        <a:t>Bellini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>
                    <a:solidFill>
                      <a:schemeClr val="bg2"/>
                    </a:solidFill>
                  </a:tcPr>
                </a:tc>
              </a:tr>
              <a:tr h="11239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Nimbus Sans Round Medium" panose="00000600000000000000" charset="0"/>
                          <a:ea typeface="Verdana" panose="020B0604030504040204" pitchFamily="34" charset="0"/>
                        </a:rPr>
                        <a:t>свежесть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highlight>
                          <a:srgbClr val="FF00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highlight>
                          <a:srgbClr val="00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</a:tr>
              <a:tr h="112331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Nimbus Sans Round Medium" panose="00000600000000000000" charset="0"/>
                          <a:ea typeface="Verdana" panose="020B0604030504040204" pitchFamily="34" charset="0"/>
                        </a:rPr>
                        <a:t>быстрота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highlight>
                          <a:srgbClr val="00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highlight>
                          <a:srgbClr val="FF00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highlight>
                          <a:srgbClr val="00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FF0000"/>
                        </a:solidFill>
                        <a:highlight>
                          <a:srgbClr val="FF00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</a:tr>
              <a:tr h="11239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Nimbus Sans Round Medium" panose="00000600000000000000" charset="0"/>
                          <a:ea typeface="Verdana" panose="020B0604030504040204" pitchFamily="34" charset="0"/>
                        </a:rPr>
                        <a:t>качество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highlight>
                          <a:srgbClr val="00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highlight>
                          <a:srgbClr val="FF00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bg1"/>
                        </a:solidFill>
                        <a:highlight>
                          <a:srgbClr val="00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</a:tr>
              <a:tr h="1123950">
                <a:tc>
                  <a:txBody>
                    <a:bodyPr/>
                    <a:lstStyle/>
                    <a:p>
                      <a:pPr marL="0" marR="0" lvl="0" indent="0" algn="l" defTabSz="96012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Nimbus Sans Round Medium" panose="00000600000000000000" charset="0"/>
                          <a:ea typeface="Verdana" panose="020B0604030504040204" pitchFamily="34" charset="0"/>
                        </a:rPr>
                        <a:t>полезность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  <a:highlight>
                          <a:srgbClr val="00FF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  <a:highlight>
                          <a:srgbClr val="FF0000"/>
                        </a:highlight>
                        <a:latin typeface="Nimbus Sans Round Medium" panose="00000600000000000000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Изображение 16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 rot="21300000">
            <a:off x="4196715" y="2067560"/>
            <a:ext cx="782955" cy="975360"/>
          </a:xfrm>
          <a:prstGeom prst="round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>
            <a:off x="9998710" y="2129155"/>
            <a:ext cx="888365" cy="946785"/>
          </a:xfrm>
          <a:prstGeom prst="round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 rot="180000">
            <a:off x="7854315" y="2148205"/>
            <a:ext cx="782955" cy="975360"/>
          </a:xfrm>
          <a:prstGeom prst="round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 rot="360000">
            <a:off x="7941945" y="3234690"/>
            <a:ext cx="782955" cy="975360"/>
          </a:xfrm>
          <a:prstGeom prst="round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 rot="180000">
            <a:off x="5878830" y="3175635"/>
            <a:ext cx="782955" cy="975360"/>
          </a:xfrm>
          <a:prstGeom prst="round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>
            <a:off x="9998710" y="4364990"/>
            <a:ext cx="782955" cy="975360"/>
          </a:xfrm>
          <a:prstGeom prst="round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>
            <a:off x="5854065" y="4364990"/>
            <a:ext cx="782955" cy="975360"/>
          </a:xfrm>
          <a:prstGeom prst="roundRect">
            <a:avLst/>
          </a:prstGeom>
        </p:spPr>
      </p:pic>
      <p:pic>
        <p:nvPicPr>
          <p:cNvPr id="12" name="Изображение 11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 rot="360000">
            <a:off x="4197350" y="5523230"/>
            <a:ext cx="782955" cy="975360"/>
          </a:xfrm>
          <a:prstGeom prst="roundRect">
            <a:avLst/>
          </a:prstGeom>
        </p:spPr>
      </p:pic>
      <p:pic>
        <p:nvPicPr>
          <p:cNvPr id="13" name="Изображение 12"/>
          <p:cNvPicPr/>
          <p:nvPr/>
        </p:nvPicPr>
        <p:blipFill>
          <a:blip r:embed="rId2"/>
          <a:srcRect l="5969" t="8804" r="7997" b="8059"/>
          <a:stretch>
            <a:fillRect/>
          </a:stretch>
        </p:blipFill>
        <p:spPr>
          <a:xfrm rot="180000">
            <a:off x="9958070" y="5528945"/>
            <a:ext cx="782955" cy="975360"/>
          </a:xfrm>
          <a:prstGeom prst="roundRect">
            <a:avLst/>
          </a:prstGeom>
        </p:spPr>
      </p:pic>
      <p:pic>
        <p:nvPicPr>
          <p:cNvPr id="15" name="Изображение 14"/>
          <p:cNvPicPr/>
          <p:nvPr/>
        </p:nvPicPr>
        <p:blipFill>
          <a:blip r:embed="rId3"/>
          <a:stretch>
            <a:fillRect/>
          </a:stretch>
        </p:blipFill>
        <p:spPr>
          <a:xfrm>
            <a:off x="5963920" y="5483860"/>
            <a:ext cx="1015365" cy="946150"/>
          </a:xfrm>
          <a:prstGeom prst="rect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3"/>
          <a:stretch>
            <a:fillRect/>
          </a:stretch>
        </p:blipFill>
        <p:spPr>
          <a:xfrm>
            <a:off x="4148455" y="3224530"/>
            <a:ext cx="1015365" cy="946150"/>
          </a:xfrm>
          <a:prstGeom prst="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3"/>
          <a:stretch>
            <a:fillRect/>
          </a:stretch>
        </p:blipFill>
        <p:spPr>
          <a:xfrm>
            <a:off x="7809865" y="4301490"/>
            <a:ext cx="1015365" cy="946150"/>
          </a:xfrm>
          <a:prstGeom prst="rect">
            <a:avLst/>
          </a:prstGeom>
        </p:spPr>
      </p:pic>
      <p:pic>
        <p:nvPicPr>
          <p:cNvPr id="19" name="Изображение 18"/>
          <p:cNvPicPr/>
          <p:nvPr/>
        </p:nvPicPr>
        <p:blipFill>
          <a:blip r:embed="rId3"/>
          <a:stretch>
            <a:fillRect/>
          </a:stretch>
        </p:blipFill>
        <p:spPr>
          <a:xfrm>
            <a:off x="9750425" y="3204210"/>
            <a:ext cx="1015365" cy="946150"/>
          </a:xfrm>
          <a:prstGeom prst="rect">
            <a:avLst/>
          </a:prstGeom>
        </p:spPr>
      </p:pic>
      <p:pic>
        <p:nvPicPr>
          <p:cNvPr id="22" name="Изображение 21"/>
          <p:cNvPicPr/>
          <p:nvPr/>
        </p:nvPicPr>
        <p:blipFill>
          <a:blip r:embed="rId4"/>
          <a:stretch>
            <a:fillRect/>
          </a:stretch>
        </p:blipFill>
        <p:spPr>
          <a:xfrm>
            <a:off x="3950970" y="4354195"/>
            <a:ext cx="1476375" cy="1010285"/>
          </a:xfrm>
          <a:prstGeom prst="rect">
            <a:avLst/>
          </a:prstGeom>
        </p:spPr>
      </p:pic>
      <p:pic>
        <p:nvPicPr>
          <p:cNvPr id="23" name="Изображение 22"/>
          <p:cNvPicPr/>
          <p:nvPr/>
        </p:nvPicPr>
        <p:blipFill>
          <a:blip r:embed="rId4"/>
          <a:stretch>
            <a:fillRect/>
          </a:stretch>
        </p:blipFill>
        <p:spPr>
          <a:xfrm>
            <a:off x="5554345" y="2128520"/>
            <a:ext cx="1662430" cy="1010285"/>
          </a:xfrm>
          <a:prstGeom prst="rect">
            <a:avLst/>
          </a:prstGeom>
        </p:spPr>
      </p:pic>
      <p:pic>
        <p:nvPicPr>
          <p:cNvPr id="24" name="Изображение 23"/>
          <p:cNvPicPr/>
          <p:nvPr/>
        </p:nvPicPr>
        <p:blipFill>
          <a:blip r:embed="rId4"/>
          <a:stretch>
            <a:fillRect/>
          </a:stretch>
        </p:blipFill>
        <p:spPr>
          <a:xfrm>
            <a:off x="7502525" y="5419725"/>
            <a:ext cx="1662430" cy="10102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/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 Наши конкурентные преимущества</a:t>
            </a:r>
            <a:endParaRPr lang="ru-RU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005455" y="1984375"/>
            <a:ext cx="6562725" cy="4306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lnSpc>
                <a:spcPct val="2000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Максимальная персонализация</a:t>
            </a:r>
            <a:endParaRPr lang="en-US" sz="2800" dirty="0">
              <a:solidFill>
                <a:srgbClr val="3B3535"/>
              </a:solidFill>
              <a:latin typeface="Bahnschrift" panose="020B0502040204020203" charset="0"/>
              <a:ea typeface="Alexandria Semi Bold" pitchFamily="34" charset="-122"/>
              <a:cs typeface="Bahnschrift" panose="020B0502040204020203" charset="0"/>
              <a:sym typeface="+mn-ea"/>
            </a:endParaRPr>
          </a:p>
          <a:p>
            <a:pPr indent="0">
              <a:lnSpc>
                <a:spcPct val="2000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Скорость и простота</a:t>
            </a:r>
            <a:endParaRPr lang="en-US" sz="2800" dirty="0">
              <a:solidFill>
                <a:srgbClr val="3B3535"/>
              </a:solidFill>
              <a:latin typeface="Bahnschrift" panose="020B0502040204020203" charset="0"/>
              <a:ea typeface="Alexandria Semi Bold" pitchFamily="34" charset="-122"/>
              <a:cs typeface="Bahnschrift" panose="020B0502040204020203" charset="0"/>
              <a:sym typeface="+mn-ea"/>
            </a:endParaRPr>
          </a:p>
          <a:p>
            <a:pPr indent="0">
              <a:lnSpc>
                <a:spcPct val="2000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Высочайшее качество</a:t>
            </a:r>
            <a:endParaRPr lang="en-US" sz="2800" dirty="0">
              <a:solidFill>
                <a:srgbClr val="3B3535"/>
              </a:solidFill>
              <a:latin typeface="Bahnschrift" panose="020B0502040204020203" charset="0"/>
              <a:ea typeface="Alexandria Semi Bold" pitchFamily="34" charset="-122"/>
              <a:cs typeface="Bahnschrift" panose="020B0502040204020203" charset="0"/>
              <a:sym typeface="+mn-ea"/>
            </a:endParaRPr>
          </a:p>
          <a:p>
            <a:pPr indent="0">
              <a:lnSpc>
                <a:spcPct val="200000"/>
              </a:lnSpc>
              <a:buNone/>
            </a:pPr>
            <a:r>
              <a:rPr lang="ru-RU" altLang="en-US" sz="2800" dirty="0">
                <a:latin typeface="Bahnschrift" panose="020B0502040204020203" charset="0"/>
                <a:cs typeface="Bahnschrift" panose="020B0502040204020203" charset="0"/>
                <a:sym typeface="+mn-ea"/>
              </a:rPr>
              <a:t>удобный интерфейс</a:t>
            </a:r>
            <a:endParaRPr lang="ru-RU" altLang="en-US" sz="2800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  <a:p>
            <a:pPr indent="0">
              <a:lnSpc>
                <a:spcPct val="200000"/>
              </a:lnSpc>
              <a:buNone/>
            </a:pPr>
            <a:r>
              <a:rPr lang="ru-RU" altLang="en-US" sz="2800" dirty="0">
                <a:latin typeface="Bahnschrift" panose="020B0502040204020203" charset="0"/>
                <a:cs typeface="Bahnschrift" panose="020B0502040204020203" charset="0"/>
                <a:sym typeface="+mn-ea"/>
              </a:rPr>
              <a:t>удобный формат заказов</a:t>
            </a:r>
            <a:endParaRPr lang="en-US" sz="2800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  <a:p>
            <a:pPr indent="0">
              <a:buNone/>
            </a:pPr>
            <a:endParaRPr lang="en-US" dirty="0">
              <a:solidFill>
                <a:srgbClr val="3B3535"/>
              </a:solidFill>
              <a:latin typeface="Alexandria Semi Bold" pitchFamily="34" charset="0"/>
              <a:ea typeface="Alexandria Semi Bold" pitchFamily="34" charset="-122"/>
              <a:cs typeface="Alexandria Semi Bold" pitchFamily="34" charset="-120"/>
              <a:sym typeface="+mn-ea"/>
            </a:endParaRPr>
          </a:p>
          <a:p>
            <a:endParaRPr lang="en-US" dirty="0">
              <a:solidFill>
                <a:srgbClr val="3B3535"/>
              </a:solidFill>
              <a:latin typeface="Alexandria Semi Bold" pitchFamily="34" charset="0"/>
              <a:ea typeface="Alexandria Semi Bold" pitchFamily="34" charset="-122"/>
              <a:cs typeface="Alexandria Semi Bold" pitchFamily="34" charset="-120"/>
              <a:sym typeface="+mn-ea"/>
            </a:endParaRPr>
          </a:p>
          <a:p>
            <a:endParaRPr lang="ru-RU" altLang="en-US"/>
          </a:p>
        </p:txBody>
      </p:sp>
      <p:pic>
        <p:nvPicPr>
          <p:cNvPr id="24" name="Изображение 23"/>
          <p:cNvPicPr/>
          <p:nvPr/>
        </p:nvPicPr>
        <p:blipFill>
          <a:blip r:embed="rId1"/>
          <a:stretch>
            <a:fillRect/>
          </a:stretch>
        </p:blipFill>
        <p:spPr>
          <a:xfrm rot="4560000">
            <a:off x="1856105" y="2246630"/>
            <a:ext cx="1132205" cy="757555"/>
          </a:xfrm>
          <a:prstGeom prst="rect">
            <a:avLst/>
          </a:prstGeom>
        </p:spPr>
      </p:pic>
      <p:pic>
        <p:nvPicPr>
          <p:cNvPr id="3" name="Изображение 2"/>
          <p:cNvPicPr/>
          <p:nvPr/>
        </p:nvPicPr>
        <p:blipFill>
          <a:blip r:embed="rId2"/>
          <a:srcRect l="11111" t="19663" r="8995" b="17978"/>
          <a:stretch>
            <a:fillRect/>
          </a:stretch>
        </p:blipFill>
        <p:spPr>
          <a:xfrm rot="4500000">
            <a:off x="1926590" y="5740400"/>
            <a:ext cx="707390" cy="765810"/>
          </a:xfrm>
          <a:prstGeom prst="rect">
            <a:avLst/>
          </a:prstGeom>
        </p:spPr>
      </p:pic>
      <p:pic>
        <p:nvPicPr>
          <p:cNvPr id="8" name="Изображение 7" descr="cucumber-slices-background-fresh-vegetable-diet_363622-318"/>
          <p:cNvPicPr>
            <a:picLocks noChangeAspect="1"/>
          </p:cNvPicPr>
          <p:nvPr/>
        </p:nvPicPr>
        <p:blipFill>
          <a:blip r:embed="rId3"/>
          <a:srcRect l="29826" t="40659" r="37002" b="28114"/>
          <a:stretch>
            <a:fillRect/>
          </a:stretch>
        </p:blipFill>
        <p:spPr>
          <a:xfrm>
            <a:off x="1917700" y="4837430"/>
            <a:ext cx="823595" cy="784860"/>
          </a:xfrm>
          <a:prstGeom prst="ellipse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4"/>
          <a:srcRect l="27093" r="17391"/>
          <a:stretch>
            <a:fillRect/>
          </a:stretch>
        </p:blipFill>
        <p:spPr>
          <a:xfrm rot="5100000">
            <a:off x="1788795" y="3788410"/>
            <a:ext cx="875665" cy="1016635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5"/>
          <a:srcRect l="27126" t="6754" r="20648"/>
          <a:stretch>
            <a:fillRect/>
          </a:stretch>
        </p:blipFill>
        <p:spPr>
          <a:xfrm rot="17100000">
            <a:off x="2139950" y="2800350"/>
            <a:ext cx="608965" cy="11322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/>
            <a:r>
              <a:rPr lang="en-US" sz="3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Бизнес-модель и партнерства</a:t>
            </a:r>
            <a:endParaRPr lang="ru-RU" altLang="en-US" sz="36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86385" y="1825625"/>
            <a:ext cx="11501120" cy="1019175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p>
            <a:pPr algn="ctr"/>
            <a:r>
              <a:rPr lang="en-US" dirty="0">
                <a:solidFill>
                  <a:schemeClr val="tx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Мы делаем ставку на </a:t>
            </a:r>
            <a:r>
              <a:rPr lang="en-US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персонализацию</a:t>
            </a:r>
            <a:r>
              <a:rPr lang="en-US" dirty="0">
                <a:solidFill>
                  <a:schemeClr val="tx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 и бескомпромиссное </a:t>
            </a:r>
            <a:r>
              <a:rPr lang="en-US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качество</a:t>
            </a:r>
            <a:r>
              <a:rPr lang="en-US" dirty="0">
                <a:solidFill>
                  <a:schemeClr val="tx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 – то, чего </a:t>
            </a:r>
            <a:r>
              <a:rPr lang="en-US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недостает</a:t>
            </a:r>
            <a:r>
              <a:rPr lang="en-US" dirty="0">
                <a:solidFill>
                  <a:schemeClr val="tx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 массовому рынку</a:t>
            </a:r>
            <a:endParaRPr lang="en-US" dirty="0">
              <a:solidFill>
                <a:schemeClr val="tx1"/>
              </a:solidFill>
              <a:latin typeface="Alexandria Semi Bold" pitchFamily="34" charset="0"/>
              <a:ea typeface="Alexandria Semi Bold" pitchFamily="34" charset="-122"/>
              <a:cs typeface="Alexandria Semi Bold" pitchFamily="34" charset="-120"/>
              <a:sym typeface="+mn-ea"/>
            </a:endParaRPr>
          </a:p>
          <a:p>
            <a:endParaRPr lang="ru-RU" altLang="en-US"/>
          </a:p>
          <a:p>
            <a:endParaRPr lang="en-US" dirty="0"/>
          </a:p>
          <a:p>
            <a:endParaRPr lang="ru-RU" altLang="en-US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6621780" y="3216910"/>
            <a:ext cx="4940935" cy="634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lnSpc>
                <a:spcPct val="200000"/>
              </a:lnSpc>
              <a:buFont typeface="Wingdings" panose="05000000000000000000" charset="0"/>
              <a:buNone/>
            </a:pPr>
            <a:endParaRPr lang="en-US" altLang="en-US" sz="2800" dirty="0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564130" y="3073400"/>
            <a:ext cx="694563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None/>
              <a:defRPr/>
            </a:pPr>
            <a:r>
              <a:rPr lang="ru-RU" sz="2400" u="sng" dirty="0">
                <a:solidFill>
                  <a:schemeClr val="tx1"/>
                </a:solidFill>
                <a:latin typeface="Nimbus Sans Round Medium" panose="00000600000000000000"/>
                <a:sym typeface="+mn-ea"/>
              </a:rPr>
              <a:t>Пример потоки доходов</a:t>
            </a:r>
            <a:endParaRPr lang="ru-RU" sz="2400" u="sng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None/>
              <a:defRPr/>
            </a:pPr>
            <a:r>
              <a:rPr lang="ru-RU" sz="2400" i="1" dirty="0">
                <a:solidFill>
                  <a:schemeClr val="tx1"/>
                </a:solidFill>
                <a:latin typeface="Nimbus Sans Round Medium" panose="00000600000000000000"/>
                <a:sym typeface="+mn-ea"/>
              </a:rPr>
              <a:t> на сайте </a:t>
            </a:r>
            <a:endParaRPr lang="ru-RU" sz="2400" i="1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None/>
              <a:defRPr/>
            </a:pPr>
            <a:r>
              <a:rPr lang="ru-RU" sz="2400" i="1" dirty="0">
                <a:solidFill>
                  <a:schemeClr val="tx1"/>
                </a:solidFill>
                <a:latin typeface="Nimbus Sans Round Medium" panose="00000600000000000000"/>
                <a:sym typeface="+mn-ea"/>
              </a:rPr>
              <a:t>1.выбор из меню - стоимость в меню( 1100 р) (средний чек за один заказ</a:t>
            </a:r>
            <a:endParaRPr lang="ru-RU" sz="2400" i="1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None/>
              <a:defRPr/>
            </a:pPr>
            <a:r>
              <a:rPr lang="ru-RU" sz="2400" i="1" dirty="0">
                <a:solidFill>
                  <a:schemeClr val="tx1"/>
                </a:solidFill>
                <a:latin typeface="Nimbus Sans Round Medium" panose="00000600000000000000"/>
                <a:sym typeface="+mn-ea"/>
              </a:rPr>
              <a:t>2.собрал сам салат- взависимости от игридиентов -1000 р (средний чек)  </a:t>
            </a:r>
            <a:endParaRPr lang="ru-RU" sz="2400" i="1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>
              <a:buClr>
                <a:schemeClr val="bg1"/>
              </a:buClr>
              <a:buNone/>
              <a:defRPr/>
            </a:pPr>
            <a:r>
              <a:rPr lang="ru-RU" sz="2400" dirty="0">
                <a:solidFill>
                  <a:schemeClr val="tx1"/>
                </a:solidFill>
                <a:latin typeface="Nimbus Sans Round Medium" panose="00000600000000000000"/>
                <a:sym typeface="+mn-ea"/>
              </a:rPr>
              <a:t>3.купил подписку на месяц - 4200 р за месяц + покупка еще напитков и дополнительные ингридиенты 5000 р</a:t>
            </a:r>
            <a:endParaRPr lang="ru-RU" altLang="en-US" sz="2400" dirty="0">
              <a:solidFill>
                <a:schemeClr val="tx1"/>
              </a:solidFill>
              <a:latin typeface="Nimbus Sans Round Medium" panose="00000600000000000000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9780" y="258445"/>
            <a:ext cx="9113520" cy="1325880"/>
          </a:xfrm>
        </p:spPr>
        <p:txBody>
          <a:bodyPr/>
          <a:p>
            <a:r>
              <a:rPr lang="ru-RU" altLang="en-US" sz="4000">
                <a:latin typeface="Bahnschrift" panose="020B0502040204020203" charset="0"/>
                <a:cs typeface="Bahnschrift" panose="020B0502040204020203" charset="0"/>
              </a:rPr>
              <a:t>Рынок</a:t>
            </a:r>
            <a:endParaRPr lang="ru-RU" altLang="en-US" sz="4000">
              <a:latin typeface="Bahnschrift" panose="020B0502040204020203" charset="0"/>
              <a:cs typeface="Bahnschrift" panose="020B0502040204020203" charset="0"/>
            </a:endParaRPr>
          </a:p>
        </p:txBody>
      </p:sp>
      <p:pic>
        <p:nvPicPr>
          <p:cNvPr id="10" name="Замещающее содержимое 9"/>
          <p:cNvPicPr>
            <a:picLocks noChangeAspect="1"/>
          </p:cNvPicPr>
          <p:nvPr>
            <p:ph idx="1"/>
          </p:nvPr>
        </p:nvPicPr>
        <p:blipFill>
          <a:blip r:embed="rId1"/>
          <a:srcRect l="27126" t="6754" r="20648"/>
          <a:stretch>
            <a:fillRect/>
          </a:stretch>
        </p:blipFill>
        <p:spPr>
          <a:xfrm rot="17100000">
            <a:off x="10045700" y="3158490"/>
            <a:ext cx="873760" cy="13125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920" y="1945640"/>
            <a:ext cx="7853680" cy="4442460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720000">
            <a:off x="10594975" y="4889500"/>
            <a:ext cx="819150" cy="170942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7100000">
            <a:off x="496570" y="81280"/>
            <a:ext cx="991235" cy="1772285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3140000">
            <a:off x="10234295" y="-450850"/>
            <a:ext cx="1348105" cy="269303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300000">
            <a:off x="5686425" y="624840"/>
            <a:ext cx="819150" cy="1709420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7100000">
            <a:off x="530860" y="4993005"/>
            <a:ext cx="1334135" cy="2164080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8700000">
            <a:off x="588010" y="2458085"/>
            <a:ext cx="524510" cy="1320165"/>
          </a:xfrm>
          <a:prstGeom prst="rect">
            <a:avLst/>
          </a:prstGeom>
        </p:spPr>
      </p:pic>
      <p:pic>
        <p:nvPicPr>
          <p:cNvPr id="12" name="Изображение 11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6500000">
            <a:off x="7779385" y="5537200"/>
            <a:ext cx="723900" cy="1395730"/>
          </a:xfrm>
          <a:prstGeom prst="rect">
            <a:avLst/>
          </a:prstGeom>
        </p:spPr>
      </p:pic>
      <p:pic>
        <p:nvPicPr>
          <p:cNvPr id="13" name="Изображение 12"/>
          <p:cNvPicPr/>
          <p:nvPr/>
        </p:nvPicPr>
        <p:blipFill>
          <a:blip r:embed="rId1"/>
          <a:srcRect l="27126" t="6754" r="20648"/>
          <a:stretch>
            <a:fillRect/>
          </a:stretch>
        </p:blipFill>
        <p:spPr>
          <a:xfrm rot="18360000">
            <a:off x="8031480" y="-55245"/>
            <a:ext cx="819150" cy="17094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085" y="3062605"/>
            <a:ext cx="10515600" cy="1325563"/>
          </a:xfrm>
        </p:spPr>
        <p:txBody>
          <a:bodyPr/>
          <a:p>
            <a:r>
              <a:rPr lang="ru-RU" altLang="en-US" dirty="0">
                <a:solidFill>
                  <a:schemeClr val="tx1"/>
                </a:solidFill>
                <a:latin typeface="FindSans Pro Regular"/>
                <a:sym typeface="+mn-ea"/>
              </a:rPr>
              <a:t>Текущее состояние</a:t>
            </a:r>
            <a:endParaRPr lang="ru-RU" altLang="en-US" dirty="0">
              <a:solidFill>
                <a:schemeClr val="tx1"/>
              </a:solidFill>
              <a:latin typeface="FindSans Pro Regular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60375" y="4399915"/>
            <a:ext cx="10483215" cy="2458085"/>
          </a:xfrm>
        </p:spPr>
        <p:txBody>
          <a:bodyPr/>
          <a:p>
            <a:r>
              <a:rPr lang="ru-RU" altLang="en-US">
                <a:solidFill>
                  <a:schemeClr val="tx1"/>
                </a:solidFill>
                <a:sym typeface="+mn-ea"/>
              </a:rPr>
              <a:t>1.недавно закончили расчет для открытия проекта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2.первые продажи салата « Цезарь» 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olidFill>
                  <a:schemeClr val="tx1"/>
                </a:solidFill>
                <a:sym typeface="+mn-ea"/>
              </a:rPr>
              <a:t>3.наш сайт в разработке</a:t>
            </a:r>
            <a:endParaRPr lang="ru-RU" altLang="en-US">
              <a:solidFill>
                <a:schemeClr val="tx1"/>
              </a:solidFill>
              <a:sym typeface="+mn-ea"/>
            </a:endParaRPr>
          </a:p>
        </p:txBody>
      </p:sp>
      <p:pic>
        <p:nvPicPr>
          <p:cNvPr id="4" name="Изображение 3" descr="Снимок экрана (30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5275" y="0"/>
            <a:ext cx="8086725" cy="2868930"/>
          </a:xfrm>
          <a:prstGeom prst="rect">
            <a:avLst/>
          </a:prstGeom>
        </p:spPr>
      </p:pic>
      <p:pic>
        <p:nvPicPr>
          <p:cNvPr id="5" name="Замещающее содержимое 3"/>
          <p:cNvPicPr>
            <a:picLocks noChangeAspect="1"/>
          </p:cNvPicPr>
          <p:nvPr/>
        </p:nvPicPr>
        <p:blipFill>
          <a:blip r:embed="rId2"/>
          <a:srcRect l="17579" t="20575" r="72" b="14680"/>
          <a:stretch>
            <a:fillRect/>
          </a:stretch>
        </p:blipFill>
        <p:spPr>
          <a:xfrm>
            <a:off x="9000490" y="3719195"/>
            <a:ext cx="2894330" cy="2817495"/>
          </a:xfrm>
          <a:prstGeom prst="ellipse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3"/>
          <a:srcRect t="15912" b="40317"/>
          <a:stretch>
            <a:fillRect/>
          </a:stretch>
        </p:blipFill>
        <p:spPr>
          <a:xfrm rot="5400000">
            <a:off x="-859790" y="871220"/>
            <a:ext cx="2724785" cy="981710"/>
          </a:xfrm>
          <a:prstGeom prst="rect">
            <a:avLst/>
          </a:prstGeom>
        </p:spPr>
      </p:pic>
      <p:pic>
        <p:nvPicPr>
          <p:cNvPr id="26" name="Изображение 25"/>
          <p:cNvPicPr/>
          <p:nvPr/>
        </p:nvPicPr>
        <p:blipFill>
          <a:blip r:embed="rId4"/>
          <a:srcRect t="10375" b="61333"/>
          <a:stretch>
            <a:fillRect/>
          </a:stretch>
        </p:blipFill>
        <p:spPr>
          <a:xfrm>
            <a:off x="12065" y="5995670"/>
            <a:ext cx="3048000" cy="86233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/>
          <a:srcRect t="10375" b="61333"/>
          <a:stretch>
            <a:fillRect/>
          </a:stretch>
        </p:blipFill>
        <p:spPr>
          <a:xfrm rot="10800000">
            <a:off x="993775" y="0"/>
            <a:ext cx="3048000" cy="8623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0430" y="1098550"/>
            <a:ext cx="8460105" cy="772795"/>
          </a:xfrm>
        </p:spPr>
        <p:txBody>
          <a:bodyPr/>
          <a:p>
            <a:r>
              <a:rPr lang="ru-RU" altLang="en-US">
                <a:solidFill>
                  <a:schemeClr val="tx1"/>
                </a:solidFill>
                <a:latin typeface="Bahnschrift" panose="020B0502040204020203" charset="0"/>
                <a:cs typeface="Bahnschrift" panose="020B0502040204020203" charset="0"/>
                <a:sym typeface="+mn-ea"/>
              </a:rPr>
              <a:t>Встреча с поставщиками</a:t>
            </a:r>
            <a:endParaRPr lang="ru-RU" altLang="en-US">
              <a:solidFill>
                <a:schemeClr val="tx1"/>
              </a:solidFill>
              <a:latin typeface="Bahnschrift" panose="020B0502040204020203" charset="0"/>
              <a:cs typeface="Bahnschrift" panose="020B0502040204020203" charset="0"/>
              <a:sym typeface="+mn-ea"/>
            </a:endParaRPr>
          </a:p>
        </p:txBody>
      </p:sp>
      <p:pic>
        <p:nvPicPr>
          <p:cNvPr id="5" name="Замещающее содержимое 4" descr="photo_2025-10-31_15-46-5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1795145"/>
            <a:ext cx="3796665" cy="5062855"/>
          </a:xfrm>
          <a:prstGeom prst="rect">
            <a:avLst/>
          </a:prstGeom>
        </p:spPr>
      </p:pic>
      <p:pic>
        <p:nvPicPr>
          <p:cNvPr id="6" name="Изображение 5" descr="photo_2025-10-31_15-48-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030" y="1989455"/>
            <a:ext cx="6490970" cy="4868545"/>
          </a:xfrm>
          <a:prstGeom prst="rect">
            <a:avLst/>
          </a:prstGeom>
        </p:spPr>
      </p:pic>
      <p:pic>
        <p:nvPicPr>
          <p:cNvPr id="26" name="Изображение 25"/>
          <p:cNvPicPr/>
          <p:nvPr/>
        </p:nvPicPr>
        <p:blipFill>
          <a:blip r:embed="rId3"/>
          <a:srcRect t="10375" b="61333"/>
          <a:stretch>
            <a:fillRect/>
          </a:stretch>
        </p:blipFill>
        <p:spPr>
          <a:xfrm rot="10800000">
            <a:off x="-165100" y="0"/>
            <a:ext cx="3048000" cy="862330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>
          <a:blip r:embed="rId3"/>
          <a:srcRect t="10375" b="61333"/>
          <a:stretch>
            <a:fillRect/>
          </a:stretch>
        </p:blipFill>
        <p:spPr>
          <a:xfrm rot="10800000">
            <a:off x="9144000" y="0"/>
            <a:ext cx="3048000" cy="862330"/>
          </a:xfrm>
          <a:prstGeom prst="rect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4"/>
          <a:srcRect t="15912" b="40317"/>
          <a:stretch>
            <a:fillRect/>
          </a:stretch>
        </p:blipFill>
        <p:spPr>
          <a:xfrm rot="10800000">
            <a:off x="4140200" y="0"/>
            <a:ext cx="3371215" cy="981710"/>
          </a:xfrm>
          <a:prstGeom prst="rect">
            <a:avLst/>
          </a:prstGeom>
        </p:spPr>
      </p:pic>
      <p:pic>
        <p:nvPicPr>
          <p:cNvPr id="12" name="Изображение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625090" y="0"/>
            <a:ext cx="1405255" cy="985520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7621270" y="28575"/>
            <a:ext cx="1522730" cy="951865"/>
          </a:xfrm>
          <a:prstGeom prst="rect">
            <a:avLst/>
          </a:prstGeom>
          <a:effectLst>
            <a:reflection endPos="0" dist="203200" dir="5400000" sy="-100000" algn="bl" rotWithShape="0"/>
          </a:effectLst>
        </p:spPr>
      </p:pic>
      <p:pic>
        <p:nvPicPr>
          <p:cNvPr id="8" name="Изображение 7"/>
          <p:cNvPicPr/>
          <p:nvPr/>
        </p:nvPicPr>
        <p:blipFill>
          <a:blip r:embed="rId5"/>
          <a:stretch>
            <a:fillRect/>
          </a:stretch>
        </p:blipFill>
        <p:spPr>
          <a:xfrm rot="5640000">
            <a:off x="3609340" y="3517900"/>
            <a:ext cx="2278380" cy="12801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/>
            <a:b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</a:b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  <a:sym typeface="+mn-ea"/>
              </a:rPr>
              <a:t> Следующие шаги в развитии</a:t>
            </a: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61645" y="3169285"/>
            <a:ext cx="5247640" cy="16827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l">
              <a:lnSpc>
                <a:spcPts val="2350"/>
              </a:lnSpc>
              <a:buNone/>
            </a:pPr>
            <a:endParaRPr lang="ru-RU" altLang="en-US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72110" y="3977640"/>
            <a:ext cx="11161395" cy="66040"/>
          </a:xfrm>
          <a:prstGeom prst="straightConnector1">
            <a:avLst/>
          </a:prstGeom>
          <a:ln w="60325" cmpd="sng">
            <a:solidFill>
              <a:schemeClr val="accent1">
                <a:shade val="50000"/>
                <a:alpha val="98000"/>
              </a:schemeClr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2454910" y="2837815"/>
            <a:ext cx="0" cy="1139825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084580" y="3977640"/>
            <a:ext cx="0" cy="110744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946525" y="3977640"/>
            <a:ext cx="11430" cy="110744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720715" y="2887980"/>
            <a:ext cx="11430" cy="1118235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564755" y="4043680"/>
            <a:ext cx="0" cy="106299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8946515" y="2904490"/>
            <a:ext cx="10795" cy="108585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10425430" y="4043680"/>
            <a:ext cx="11430" cy="114046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Текстовое поле 24"/>
          <p:cNvSpPr txBox="1"/>
          <p:nvPr/>
        </p:nvSpPr>
        <p:spPr>
          <a:xfrm>
            <a:off x="8278495" y="6274435"/>
            <a:ext cx="13474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/>
              <a:t>1 год</a:t>
            </a:r>
            <a:endParaRPr lang="ru-RU" altLang="en-US" sz="3200"/>
          </a:p>
        </p:txBody>
      </p:sp>
      <p:sp>
        <p:nvSpPr>
          <p:cNvPr id="26" name="Текстовое поле 25"/>
          <p:cNvSpPr txBox="1"/>
          <p:nvPr/>
        </p:nvSpPr>
        <p:spPr>
          <a:xfrm>
            <a:off x="1264285" y="2421890"/>
            <a:ext cx="2025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старт продаж </a:t>
            </a:r>
            <a:r>
              <a:rPr lang="en-US" altLang="en-US"/>
              <a:t>MVP</a:t>
            </a:r>
            <a:endParaRPr lang="en-US" altLang="en-US"/>
          </a:p>
        </p:txBody>
      </p:sp>
      <p:sp>
        <p:nvSpPr>
          <p:cNvPr id="27" name="Текстовое поле 26"/>
          <p:cNvSpPr txBox="1"/>
          <p:nvPr/>
        </p:nvSpPr>
        <p:spPr>
          <a:xfrm>
            <a:off x="2879725" y="5231130"/>
            <a:ext cx="2145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/>
              <a:t>Аренда помещения </a:t>
            </a:r>
            <a:endParaRPr lang="ru-RU" altLang="ru-RU"/>
          </a:p>
        </p:txBody>
      </p:sp>
      <p:sp>
        <p:nvSpPr>
          <p:cNvPr id="28" name="Текстовое поле 27"/>
          <p:cNvSpPr txBox="1"/>
          <p:nvPr/>
        </p:nvSpPr>
        <p:spPr>
          <a:xfrm>
            <a:off x="4519930" y="2421890"/>
            <a:ext cx="26390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запуск сайта и доставки</a:t>
            </a:r>
            <a:endParaRPr lang="ru-RU" altLang="en-US"/>
          </a:p>
        </p:txBody>
      </p:sp>
      <p:sp>
        <p:nvSpPr>
          <p:cNvPr id="29" name="Текстовое поле 28"/>
          <p:cNvSpPr txBox="1"/>
          <p:nvPr/>
        </p:nvSpPr>
        <p:spPr>
          <a:xfrm>
            <a:off x="0" y="5106670"/>
            <a:ext cx="2044065" cy="842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/>
              <a:t>договоренность с поставщиками</a:t>
            </a:r>
            <a:endParaRPr lang="ru-RU" altLang="en-US"/>
          </a:p>
        </p:txBody>
      </p:sp>
      <p:sp>
        <p:nvSpPr>
          <p:cNvPr id="30" name="Текстовое поле 29"/>
          <p:cNvSpPr txBox="1"/>
          <p:nvPr/>
        </p:nvSpPr>
        <p:spPr>
          <a:xfrm>
            <a:off x="6175375" y="5106670"/>
            <a:ext cx="29133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приложение на андройд и на </a:t>
            </a:r>
            <a:r>
              <a:rPr lang="en-US" altLang="en-US"/>
              <a:t>IOS</a:t>
            </a:r>
            <a:endParaRPr lang="en-US" altLang="en-US"/>
          </a:p>
        </p:txBody>
      </p:sp>
      <p:sp>
        <p:nvSpPr>
          <p:cNvPr id="31" name="Текстовое поле 30"/>
          <p:cNvSpPr txBox="1"/>
          <p:nvPr/>
        </p:nvSpPr>
        <p:spPr>
          <a:xfrm>
            <a:off x="7570470" y="2236470"/>
            <a:ext cx="35928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ru-RU"/>
              <a:t>колаборация с местными фермерами и магазинами </a:t>
            </a:r>
            <a:endParaRPr lang="ru-RU" altLang="ru-RU"/>
          </a:p>
        </p:txBody>
      </p:sp>
      <p:sp>
        <p:nvSpPr>
          <p:cNvPr id="32" name="Текстовое поле 31"/>
          <p:cNvSpPr txBox="1"/>
          <p:nvPr/>
        </p:nvSpPr>
        <p:spPr>
          <a:xfrm>
            <a:off x="9530080" y="5231130"/>
            <a:ext cx="26619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выход на регионы рядом</a:t>
            </a:r>
            <a:endParaRPr lang="ru-RU" altLang="en-US"/>
          </a:p>
        </p:txBody>
      </p:sp>
      <p:pic>
        <p:nvPicPr>
          <p:cNvPr id="24" name="Изображение 23"/>
          <p:cNvPicPr/>
          <p:nvPr/>
        </p:nvPicPr>
        <p:blipFill>
          <a:blip r:embed="rId1"/>
          <a:stretch>
            <a:fillRect/>
          </a:stretch>
        </p:blipFill>
        <p:spPr>
          <a:xfrm rot="2580000">
            <a:off x="429260" y="836295"/>
            <a:ext cx="1184910" cy="926465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 rot="2580000" flipH="1" flipV="1">
            <a:off x="10593705" y="767080"/>
            <a:ext cx="1184910" cy="926465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2"/>
          <a:srcRect t="15912" b="40317"/>
          <a:stretch>
            <a:fillRect/>
          </a:stretch>
        </p:blipFill>
        <p:spPr>
          <a:xfrm>
            <a:off x="4199255" y="5876290"/>
            <a:ext cx="3371215" cy="9817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330" y="-6350"/>
            <a:ext cx="10515600" cy="1116330"/>
          </a:xfrm>
        </p:spPr>
        <p:txBody>
          <a:bodyPr>
            <a:normAutofit/>
          </a:bodyPr>
          <a:p>
            <a:pPr algn="ctr"/>
            <a:r>
              <a:rPr lang="en-US" dirty="0">
                <a:solidFill>
                  <a:srgbClr val="1F1E1E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  <a:sym typeface="+mn-ea"/>
              </a:rPr>
              <a:t>Ключевая команда ONLY SALAD: </a:t>
            </a:r>
            <a:endParaRPr lang="ru-RU" altLang="en-US">
              <a:latin typeface="Bahnschrift" panose="020B0502040204020203" charset="0"/>
              <a:cs typeface="Bahnschrift" panose="020B0502040204020203" charset="0"/>
            </a:endParaRPr>
          </a:p>
        </p:txBody>
      </p:sp>
      <p:sp>
        <p:nvSpPr>
          <p:cNvPr id="14" name="Text 9"/>
          <p:cNvSpPr/>
          <p:nvPr>
            <p:custDataLst>
              <p:tags r:id="rId1"/>
            </p:custDataLst>
          </p:nvPr>
        </p:nvSpPr>
        <p:spPr>
          <a:xfrm>
            <a:off x="963335" y="4217313"/>
            <a:ext cx="3529727" cy="275630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2150"/>
              </a:lnSpc>
              <a:buNone/>
            </a:pPr>
            <a:r>
              <a:rPr lang="ru-RU" altLang="en-US" sz="2400" b="1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</a:rPr>
              <a:t>Полина</a:t>
            </a:r>
            <a:r>
              <a:rPr lang="en-US" sz="2400" b="1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</a:rPr>
              <a:t>,  </a:t>
            </a:r>
            <a:r>
              <a:rPr lang="ru-RU" altLang="en-US" sz="2400" b="1" dirty="0">
                <a:solidFill>
                  <a:srgbClr val="3B3535"/>
                </a:solidFill>
                <a:latin typeface="Bahnschrift" panose="020B0502040204020203" charset="0"/>
                <a:ea typeface="Alexandria Semi Bold" pitchFamily="34" charset="-122"/>
                <a:cs typeface="Bahnschrift" panose="020B0502040204020203" charset="0"/>
              </a:rPr>
              <a:t>исполнитель</a:t>
            </a:r>
            <a:endParaRPr lang="ru-RU" sz="2400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lvl="0" indent="0" algn="l">
              <a:buClr>
                <a:schemeClr val="bg1"/>
              </a:buClr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Nimbus Sans Round Medium" panose="00000600000000000000"/>
                <a:sym typeface="+mn-ea"/>
              </a:rPr>
              <a:t>@PolinaNester</a:t>
            </a:r>
            <a:endParaRPr lang="en-US" sz="2400" dirty="0">
              <a:solidFill>
                <a:schemeClr val="tx1"/>
              </a:solidFill>
              <a:latin typeface="Nimbus Sans Round Medium" panose="00000600000000000000"/>
            </a:endParaRPr>
          </a:p>
          <a:p>
            <a:pPr marL="0" indent="0" algn="l">
              <a:lnSpc>
                <a:spcPts val="2150"/>
              </a:lnSpc>
              <a:buNone/>
            </a:pPr>
            <a:endParaRPr lang="en-US" sz="2400" b="1" dirty="0">
              <a:solidFill>
                <a:schemeClr val="tx1"/>
              </a:solidFill>
              <a:latin typeface="Nimbus Sans Round Medium" panose="00000600000000000000"/>
              <a:cs typeface="Bahnschrift" panose="020B0502040204020203" charset="0"/>
            </a:endParaRPr>
          </a:p>
        </p:txBody>
      </p:sp>
      <p:sp>
        <p:nvSpPr>
          <p:cNvPr id="31" name="Текстовое поле 30"/>
          <p:cNvSpPr txBox="1"/>
          <p:nvPr/>
        </p:nvSpPr>
        <p:spPr>
          <a:xfrm>
            <a:off x="6764020" y="3866515"/>
            <a:ext cx="42722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 b="1">
                <a:latin typeface="Bahnschrift" panose="020B0502040204020203" charset="0"/>
                <a:cs typeface="Bahnschrift" panose="020B0502040204020203" charset="0"/>
              </a:rPr>
              <a:t>Иван , наставник и эксперт</a:t>
            </a:r>
            <a:endParaRPr lang="ru-RU" altLang="en-US" sz="2400" b="1">
              <a:latin typeface="Bahnschrift" panose="020B0502040204020203" charset="0"/>
              <a:cs typeface="Bahnschrift" panose="020B0502040204020203" charset="0"/>
            </a:endParaRPr>
          </a:p>
          <a:p>
            <a:pPr marL="0" indent="0">
              <a:buClr>
                <a:schemeClr val="bg1"/>
              </a:buClr>
              <a:buFont typeface="Arial" panose="020B0604020202020204" pitchFamily="34" charset="0"/>
              <a:buNone/>
              <a:defRPr/>
            </a:pPr>
            <a:r>
              <a:rPr lang="en-US" altLang="ru-RU" sz="2400" dirty="0">
                <a:solidFill>
                  <a:schemeClr val="tx1"/>
                </a:solidFill>
                <a:latin typeface="Nimbus Sans Round Medium" panose="00000600000000000000"/>
                <a:sym typeface="+mn-ea"/>
              </a:rPr>
              <a:t>@timofeenkoivan</a:t>
            </a:r>
            <a:endParaRPr lang="en-US" altLang="ru-RU" sz="2400" dirty="0">
              <a:solidFill>
                <a:schemeClr val="tx1"/>
              </a:solidFill>
              <a:latin typeface="Nimbus Sans Round Medium" panose="00000600000000000000"/>
            </a:endParaRPr>
          </a:p>
          <a:p>
            <a:endParaRPr lang="en-US" altLang="ru-RU" sz="2400" b="1" dirty="0">
              <a:solidFill>
                <a:schemeClr val="tx1"/>
              </a:solidFill>
              <a:latin typeface="Nimbus Sans Round Medium" panose="00000600000000000000"/>
              <a:cs typeface="Bahnschrift" panose="020B0502040204020203" charset="0"/>
            </a:endParaRPr>
          </a:p>
        </p:txBody>
      </p:sp>
      <p:pic>
        <p:nvPicPr>
          <p:cNvPr id="15" name="Изображение 14" descr="photo_2023-10-29_16-08-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760" y="1708785"/>
            <a:ext cx="1842770" cy="1842770"/>
          </a:xfrm>
          <a:prstGeom prst="ellipse">
            <a:avLst/>
          </a:prstGeom>
        </p:spPr>
      </p:pic>
      <p:pic>
        <p:nvPicPr>
          <p:cNvPr id="3" name="Изображение 2" descr="photo_2025-06-10_21-27-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250" y="1708785"/>
            <a:ext cx="1963420" cy="1909445"/>
          </a:xfrm>
          <a:prstGeom prst="ellipse">
            <a:avLst/>
          </a:prstGeom>
        </p:spPr>
      </p:pic>
      <p:pic>
        <p:nvPicPr>
          <p:cNvPr id="24" name="Изображение 23"/>
          <p:cNvPicPr/>
          <p:nvPr/>
        </p:nvPicPr>
        <p:blipFill>
          <a:blip r:embed="rId4"/>
          <a:stretch>
            <a:fillRect/>
          </a:stretch>
        </p:blipFill>
        <p:spPr>
          <a:xfrm rot="2580000">
            <a:off x="5319395" y="2166620"/>
            <a:ext cx="1184910" cy="926465"/>
          </a:xfrm>
          <a:prstGeom prst="rect">
            <a:avLst/>
          </a:prstGeom>
        </p:spPr>
      </p:pic>
      <p:pic>
        <p:nvPicPr>
          <p:cNvPr id="9" name="Изображение 8" descr="cucumber-slices-background-fresh-vegetable-diet_363622-318"/>
          <p:cNvPicPr>
            <a:picLocks noChangeAspect="1"/>
          </p:cNvPicPr>
          <p:nvPr/>
        </p:nvPicPr>
        <p:blipFill>
          <a:blip r:embed="rId5"/>
          <a:srcRect l="29826" t="40659" r="37002" b="28114"/>
          <a:stretch>
            <a:fillRect/>
          </a:stretch>
        </p:blipFill>
        <p:spPr>
          <a:xfrm>
            <a:off x="4307205" y="1514475"/>
            <a:ext cx="823595" cy="784860"/>
          </a:xfrm>
          <a:prstGeom prst="ellipse">
            <a:avLst/>
          </a:prstGeom>
        </p:spPr>
      </p:pic>
      <p:pic>
        <p:nvPicPr>
          <p:cNvPr id="11" name="Изображение 10" descr="cucumber-slices-background-fresh-vegetable-diet_363622-318"/>
          <p:cNvPicPr>
            <a:picLocks noChangeAspect="1"/>
          </p:cNvPicPr>
          <p:nvPr/>
        </p:nvPicPr>
        <p:blipFill>
          <a:blip r:embed="rId5"/>
          <a:srcRect l="29826" t="40659" r="37002" b="28114"/>
          <a:stretch>
            <a:fillRect/>
          </a:stretch>
        </p:blipFill>
        <p:spPr>
          <a:xfrm>
            <a:off x="8862060" y="5255260"/>
            <a:ext cx="823595" cy="784860"/>
          </a:xfrm>
          <a:prstGeom prst="ellipse">
            <a:avLst/>
          </a:prstGeom>
        </p:spPr>
      </p:pic>
      <p:pic>
        <p:nvPicPr>
          <p:cNvPr id="17" name="Изображение 16"/>
          <p:cNvPicPr/>
          <p:nvPr/>
        </p:nvPicPr>
        <p:blipFill>
          <a:blip r:embed="rId6"/>
          <a:srcRect l="5969" t="8804" r="7997" b="8059"/>
          <a:stretch>
            <a:fillRect/>
          </a:stretch>
        </p:blipFill>
        <p:spPr>
          <a:xfrm rot="900000">
            <a:off x="335280" y="964565"/>
            <a:ext cx="974725" cy="1229360"/>
          </a:xfrm>
          <a:prstGeom prst="roundRect">
            <a:avLst/>
          </a:prstGeom>
        </p:spPr>
      </p:pic>
      <p:pic>
        <p:nvPicPr>
          <p:cNvPr id="16" name="Изображение 15"/>
          <p:cNvPicPr/>
          <p:nvPr/>
        </p:nvPicPr>
        <p:blipFill>
          <a:blip r:embed="rId6"/>
          <a:srcRect l="5969" t="8804" r="7997" b="8059"/>
          <a:stretch>
            <a:fillRect/>
          </a:stretch>
        </p:blipFill>
        <p:spPr>
          <a:xfrm rot="900000">
            <a:off x="10513695" y="1725295"/>
            <a:ext cx="974725" cy="1229360"/>
          </a:xfrm>
          <a:prstGeom prst="roundRect">
            <a:avLst/>
          </a:prstGeom>
        </p:spPr>
      </p:pic>
      <p:pic>
        <p:nvPicPr>
          <p:cNvPr id="18" name="Изображение 17"/>
          <p:cNvPicPr/>
          <p:nvPr/>
        </p:nvPicPr>
        <p:blipFill>
          <a:blip r:embed="rId6"/>
          <a:srcRect l="5969" t="8804" r="7997" b="8059"/>
          <a:stretch>
            <a:fillRect/>
          </a:stretch>
        </p:blipFill>
        <p:spPr>
          <a:xfrm rot="900000">
            <a:off x="3851910" y="5033010"/>
            <a:ext cx="974725" cy="1229360"/>
          </a:xfrm>
          <a:prstGeom prst="roundRect">
            <a:avLst/>
          </a:prstGeom>
        </p:spPr>
      </p:pic>
      <p:pic>
        <p:nvPicPr>
          <p:cNvPr id="19" name="Изображение 18"/>
          <p:cNvPicPr/>
          <p:nvPr/>
        </p:nvPicPr>
        <p:blipFill>
          <a:blip r:embed="rId7"/>
          <a:srcRect l="27126" t="6754" r="20648"/>
          <a:stretch>
            <a:fillRect/>
          </a:stretch>
        </p:blipFill>
        <p:spPr>
          <a:xfrm rot="840000">
            <a:off x="10872470" y="4792980"/>
            <a:ext cx="819150" cy="1709420"/>
          </a:xfrm>
          <a:prstGeom prst="rect">
            <a:avLst/>
          </a:prstGeom>
        </p:spPr>
      </p:pic>
      <p:pic>
        <p:nvPicPr>
          <p:cNvPr id="23" name="Изображение 22"/>
          <p:cNvPicPr/>
          <p:nvPr/>
        </p:nvPicPr>
        <p:blipFill>
          <a:blip r:embed="rId7"/>
          <a:srcRect l="27126" t="6754" r="20648"/>
          <a:stretch>
            <a:fillRect/>
          </a:stretch>
        </p:blipFill>
        <p:spPr>
          <a:xfrm rot="6600000">
            <a:off x="173990" y="4315460"/>
            <a:ext cx="819150" cy="1709420"/>
          </a:xfrm>
          <a:prstGeom prst="rect">
            <a:avLst/>
          </a:prstGeom>
        </p:spPr>
      </p:pic>
      <p:pic>
        <p:nvPicPr>
          <p:cNvPr id="25" name="Изображение 24"/>
          <p:cNvPicPr/>
          <p:nvPr/>
        </p:nvPicPr>
        <p:blipFill>
          <a:blip r:embed="rId7"/>
          <a:srcRect l="27126" t="6754" r="20648"/>
          <a:stretch>
            <a:fillRect/>
          </a:stretch>
        </p:blipFill>
        <p:spPr>
          <a:xfrm rot="13740000">
            <a:off x="7197090" y="724535"/>
            <a:ext cx="819150" cy="1709420"/>
          </a:xfrm>
          <a:prstGeom prst="rect">
            <a:avLst/>
          </a:prstGeom>
        </p:spPr>
      </p:pic>
      <p:pic>
        <p:nvPicPr>
          <p:cNvPr id="26" name="Изображение 25"/>
          <p:cNvPicPr/>
          <p:nvPr/>
        </p:nvPicPr>
        <p:blipFill>
          <a:blip r:embed="rId8"/>
          <a:stretch>
            <a:fillRect/>
          </a:stretch>
        </p:blipFill>
        <p:spPr>
          <a:xfrm>
            <a:off x="4485640" y="3213100"/>
            <a:ext cx="2278380" cy="1280160"/>
          </a:xfrm>
          <a:prstGeom prst="rect">
            <a:avLst/>
          </a:prstGeom>
        </p:spPr>
      </p:pic>
      <p:pic>
        <p:nvPicPr>
          <p:cNvPr id="28" name="Изображение 27"/>
          <p:cNvPicPr/>
          <p:nvPr/>
        </p:nvPicPr>
        <p:blipFill>
          <a:blip r:embed="rId8"/>
          <a:stretch>
            <a:fillRect/>
          </a:stretch>
        </p:blipFill>
        <p:spPr>
          <a:xfrm>
            <a:off x="1452245" y="5577840"/>
            <a:ext cx="2278380" cy="1280160"/>
          </a:xfrm>
          <a:prstGeom prst="rect">
            <a:avLst/>
          </a:prstGeom>
        </p:spPr>
      </p:pic>
      <p:pic>
        <p:nvPicPr>
          <p:cNvPr id="32" name="Изображение 31"/>
          <p:cNvPicPr/>
          <p:nvPr/>
        </p:nvPicPr>
        <p:blipFill>
          <a:blip r:embed="rId4"/>
          <a:stretch>
            <a:fillRect/>
          </a:stretch>
        </p:blipFill>
        <p:spPr>
          <a:xfrm rot="19020000" flipV="1">
            <a:off x="6527800" y="5369560"/>
            <a:ext cx="1184910" cy="9264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885" y="258445"/>
            <a:ext cx="7511415" cy="1325880"/>
          </a:xfrm>
        </p:spPr>
        <p:txBody>
          <a:bodyPr/>
          <a:p>
            <a:r>
              <a:rPr lang="ru-RU" altLang="en-US">
                <a:solidFill>
                  <a:schemeClr val="tx1"/>
                </a:solidFill>
                <a:sym typeface="+mn-ea"/>
              </a:rPr>
              <a:t>Наш телеграмм канал</a:t>
            </a:r>
            <a:endParaRPr lang="ru-RU" altLang="en-US">
              <a:solidFill>
                <a:schemeClr val="tx1"/>
              </a:solidFill>
              <a:sym typeface="+mn-ea"/>
            </a:endParaRPr>
          </a:p>
        </p:txBody>
      </p:sp>
      <p:pic>
        <p:nvPicPr>
          <p:cNvPr id="6" name="Замещающее содержимое 5" descr="Снимок экрана (304)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187190" y="1793875"/>
            <a:ext cx="3602355" cy="43516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20*387"/>
  <p:tag name="TABLE_ENDDRAG_RECT" val="83*147*820*388"/>
</p:tagLst>
</file>

<file path=ppt/tags/tag2.xml><?xml version="1.0" encoding="utf-8"?>
<p:tagLst xmlns:p="http://schemas.openxmlformats.org/presentationml/2006/main">
  <p:tag name="KSO_WM_DIAGRAM_VIRTUALLY_FRAME" val="{&quot;height&quot;:484.48440944881906,&quot;left&quot;:0.10314960629920619,&quot;top&quot;:114.49377952755906,&quot;width&quot;:1064.6250393700789}"/>
</p:tagLst>
</file>

<file path=ppt/theme/theme1.xml><?xml version="1.0" encoding="utf-8"?>
<a:theme xmlns:a="http://schemas.openxmlformats.org/drawingml/2006/main" name="Office Theme">
  <a:themeElements>
    <a:clrScheme name="Другие 1">
      <a:dk1>
        <a:srgbClr val="000000"/>
      </a:dk1>
      <a:lt1>
        <a:srgbClr val="F2F2F2"/>
      </a:lt1>
      <a:dk2>
        <a:srgbClr val="92D050"/>
      </a:dk2>
      <a:lt2>
        <a:srgbClr val="E7E6E6"/>
      </a:lt2>
      <a:accent1>
        <a:srgbClr val="144701"/>
      </a:accent1>
      <a:accent2>
        <a:srgbClr val="77A204"/>
      </a:accent2>
      <a:accent3>
        <a:srgbClr val="C0C0C0"/>
      </a:accent3>
      <a:accent4>
        <a:srgbClr val="92D050"/>
      </a:accent4>
      <a:accent5>
        <a:srgbClr val="DED3A6"/>
      </a:accent5>
      <a:accent6>
        <a:srgbClr val="92D050"/>
      </a:accent6>
      <a:hlink>
        <a:srgbClr val="374709"/>
      </a:hlink>
      <a:folHlink>
        <a:srgbClr val="212517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1967</Words>
  <Application>WPS Presentation</Application>
  <PresentationFormat>宽屏</PresentationFormat>
  <Paragraphs>154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7" baseType="lpstr">
      <vt:lpstr>Arial</vt:lpstr>
      <vt:lpstr>SimSun</vt:lpstr>
      <vt:lpstr>Wingdings</vt:lpstr>
      <vt:lpstr>Calibri Light</vt:lpstr>
      <vt:lpstr>Bahnschrift</vt:lpstr>
      <vt:lpstr>Alexandria Semi Bold</vt:lpstr>
      <vt:lpstr>Nimbus Sans Round Medium</vt:lpstr>
      <vt:lpstr>Liberation Mono</vt:lpstr>
      <vt:lpstr>Alexandria Semi Bold</vt:lpstr>
      <vt:lpstr>Alexandria Semi Bold</vt:lpstr>
      <vt:lpstr>Wingdings</vt:lpstr>
      <vt:lpstr>Nimbus Sans Round Medium</vt:lpstr>
      <vt:lpstr>Verdana</vt:lpstr>
      <vt:lpstr>FindSans Pro Regular</vt:lpstr>
      <vt:lpstr>Calibri</vt:lpstr>
      <vt:lpstr>Microsoft YaHei</vt:lpstr>
      <vt:lpstr>Arial Unicode MS</vt:lpstr>
      <vt:lpstr>MingLiU-ExtB</vt:lpstr>
      <vt:lpstr>Office Theme</vt:lpstr>
      <vt:lpstr>ONLY SALAD</vt:lpstr>
      <vt:lpstr>Проблема современного питания  Сложности на пути к здоровью</vt:lpstr>
      <vt:lpstr>Салаты сейчас</vt:lpstr>
      <vt:lpstr>Наше решение</vt:lpstr>
      <vt:lpstr>Продукт</vt:lpstr>
      <vt:lpstr>Первые продажи</vt:lpstr>
      <vt:lpstr>Наша целевая аудитория</vt:lpstr>
      <vt:lpstr>Какой наш гость?</vt:lpstr>
      <vt:lpstr>Конкуренты</vt:lpstr>
      <vt:lpstr>Статистика.....</vt:lpstr>
      <vt:lpstr> Наши конкурентные преимущества</vt:lpstr>
      <vt:lpstr>Бизнес-модель и партнерства</vt:lpstr>
      <vt:lpstr>Рынок</vt:lpstr>
      <vt:lpstr>Текущее состояние</vt:lpstr>
      <vt:lpstr>Встреча с поставщиками</vt:lpstr>
      <vt:lpstr>Дорожная карта  Следующие шаги в развитии</vt:lpstr>
      <vt:lpstr>Ключевая команда ONLY SALAD: </vt:lpstr>
      <vt:lpstr>Наш телеграмм канал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Полина Нестеров�</cp:lastModifiedBy>
  <cp:revision>10</cp:revision>
  <dcterms:created xsi:type="dcterms:W3CDTF">2025-07-23T00:59:00Z</dcterms:created>
  <dcterms:modified xsi:type="dcterms:W3CDTF">2025-12-01T04:42:29Z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1049-12.2.0.23155</vt:lpwstr>
  </property>
  <property fmtid="{D5CDD505-2E9C-101B-9397-08002B2CF9AE}" pid="3" name="ICV">
    <vt:lpwstr>DA4CDCC067A84A2B8CDE6C4859801362_11</vt:lpwstr>
  </property>
</Properties>
</file>