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9" r:id="rId2"/>
    <p:sldMasterId id="2147483691" r:id="rId3"/>
  </p:sldMasterIdLst>
  <p:sldIdLst>
    <p:sldId id="256" r:id="rId4"/>
    <p:sldId id="257" r:id="rId5"/>
    <p:sldId id="262" r:id="rId6"/>
    <p:sldId id="265" r:id="rId7"/>
    <p:sldId id="261" r:id="rId8"/>
    <p:sldId id="259" r:id="rId9"/>
    <p:sldId id="260" r:id="rId10"/>
    <p:sldId id="267" r:id="rId11"/>
    <p:sldId id="271" r:id="rId12"/>
    <p:sldId id="270" r:id="rId13"/>
    <p:sldId id="272" r:id="rId14"/>
    <p:sldId id="263" r:id="rId15"/>
    <p:sldId id="264" r:id="rId16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>
      <p:cViewPr varScale="1">
        <p:scale>
          <a:sx n="88" d="100"/>
          <a:sy n="88" d="100"/>
        </p:scale>
        <p:origin x="494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286208229417585E-2"/>
          <c:y val="0.21327256276938913"/>
          <c:w val="0.78019968864237299"/>
          <c:h val="0.6995276915867465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 мире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1980</c:v>
                </c:pt>
                <c:pt idx="1">
                  <c:v>1990</c:v>
                </c:pt>
                <c:pt idx="2">
                  <c:v>2000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72.099999999999994</c:v>
                </c:pt>
                <c:pt idx="1">
                  <c:v>81.86</c:v>
                </c:pt>
                <c:pt idx="2">
                  <c:v>81.56</c:v>
                </c:pt>
                <c:pt idx="3">
                  <c:v>80.510000000000005</c:v>
                </c:pt>
                <c:pt idx="4">
                  <c:v>78.27</c:v>
                </c:pt>
                <c:pt idx="5">
                  <c:v>81.209999999999994</c:v>
                </c:pt>
                <c:pt idx="6">
                  <c:v>84.410000000000025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16-4E59-BA2C-DF25A25A96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79456"/>
        <c:axId val="38406976"/>
      </c:lineChart>
      <c:catAx>
        <c:axId val="37779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38406976"/>
        <c:crosses val="autoZero"/>
        <c:auto val="1"/>
        <c:lblAlgn val="ctr"/>
        <c:lblOffset val="100"/>
        <c:noMultiLvlLbl val="0"/>
      </c:catAx>
      <c:valAx>
        <c:axId val="38406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37779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Bahnschrift Light SemiCondensed" panose="020B0502040204020203" pitchFamily="34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491134490979074E-3"/>
          <c:y val="1.1120246641816855E-2"/>
          <c:w val="0.96475443275451045"/>
          <c:h val="0.866612641531406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</c:strCache>
            </c:strRef>
          </c:tx>
          <c:spPr>
            <a:solidFill>
              <a:srgbClr val="9DC3E6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latin typeface="Bahnschrift Light SemiCondensed" panose="020B0502040204020203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BA35-47AB-BB07-BCF2A97A5FDC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latin typeface="Bahnschrift Light SemiCondensed" panose="020B0502040204020203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BA35-47AB-BB07-BCF2A97A5FDC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latin typeface="Bahnschrift Light SemiCondensed" panose="020B0502040204020203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BA35-47AB-BB07-BCF2A97A5FDC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latin typeface="Bahnschrift Light SemiCondensed" panose="020B0502040204020203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BA35-47AB-BB07-BCF2A97A5F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Лист1!$B$1:$E$1</c:f>
              <c:numCache>
                <c:formatCode>General</c:formatCode>
                <c:ptCount val="4"/>
                <c:pt idx="0">
                  <c:v>2011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Лист1!$B$2:$E$2</c:f>
              <c:numCache>
                <c:formatCode>General</c:formatCode>
                <c:ptCount val="4"/>
                <c:pt idx="0">
                  <c:v>152.9</c:v>
                </c:pt>
                <c:pt idx="1">
                  <c:v>328.6</c:v>
                </c:pt>
                <c:pt idx="2">
                  <c:v>378</c:v>
                </c:pt>
                <c:pt idx="3">
                  <c:v>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35-47AB-BB07-BCF2A97A5FDC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</c:strCache>
            </c:strRef>
          </c:tx>
          <c:spPr>
            <a:solidFill>
              <a:schemeClr val="accent5">
                <a:tint val="8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Лист1!$B$1:$E$1</c:f>
              <c:numCache>
                <c:formatCode>General</c:formatCode>
                <c:ptCount val="4"/>
                <c:pt idx="0">
                  <c:v>2011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Лист1!$B$3:$E$3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BA35-47AB-BB07-BCF2A97A5FDC}"/>
            </c:ext>
          </c:extLst>
        </c:ser>
        <c:ser>
          <c:idx val="2"/>
          <c:order val="2"/>
          <c:tx>
            <c:strRef>
              <c:f>Лист1!$A$4</c:f>
              <c:strCache>
                <c:ptCount val="1"/>
              </c:strCache>
            </c:strRef>
          </c:tx>
          <c:spPr>
            <a:solidFill>
              <a:schemeClr val="accent5">
                <a:shade val="8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Лист1!$B$1:$E$1</c:f>
              <c:numCache>
                <c:formatCode>General</c:formatCode>
                <c:ptCount val="4"/>
                <c:pt idx="0">
                  <c:v>2011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Лист1!$B$4:$E$4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BA35-47AB-BB07-BCF2A97A5FDC}"/>
            </c:ext>
          </c:extLst>
        </c:ser>
        <c:ser>
          <c:idx val="3"/>
          <c:order val="3"/>
          <c:tx>
            <c:strRef>
              <c:f>Лист1!$A$5</c:f>
              <c:strCache>
                <c:ptCount val="1"/>
              </c:strCache>
            </c:strRef>
          </c:tx>
          <c:spPr>
            <a:solidFill>
              <a:schemeClr val="accent5">
                <a:shade val="58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Лист1!$B$1:$E$1</c:f>
              <c:numCache>
                <c:formatCode>General</c:formatCode>
                <c:ptCount val="4"/>
                <c:pt idx="0">
                  <c:v>2011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Лист1!$B$5:$E$5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3-BA35-47AB-BB07-BCF2A97A5FD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2"/>
        <c:overlap val="100"/>
        <c:axId val="374778584"/>
        <c:axId val="447053776"/>
      </c:barChart>
      <c:catAx>
        <c:axId val="374778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Bahnschrift Light SemiCondensed" panose="020B0502040204020203" pitchFamily="34" charset="0"/>
                <a:ea typeface="+mn-ea"/>
                <a:cs typeface="+mn-cs"/>
              </a:defRPr>
            </a:pPr>
            <a:endParaRPr lang="ru-RU"/>
          </a:p>
        </c:txPr>
        <c:crossAx val="447053776"/>
        <c:crosses val="autoZero"/>
        <c:auto val="1"/>
        <c:lblAlgn val="ctr"/>
        <c:lblOffset val="100"/>
        <c:noMultiLvlLbl val="0"/>
      </c:catAx>
      <c:valAx>
        <c:axId val="4470537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74778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outerShdw blurRad="50800" dist="50800" dir="5400000" sx="1000" sy="1000" algn="ctr" rotWithShape="0">
        <a:srgbClr val="000000">
          <a:alpha val="43137"/>
        </a:srgbClr>
      </a:outerShdw>
    </a:effectLst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ts val="1270"/>
              </a:lnSpc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8F00F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1B1B1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ts val="1270"/>
              </a:lnSpc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8F00F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ts val="1270"/>
              </a:lnSpc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8F00F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ts val="1270"/>
              </a:lnSpc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ts val="1270"/>
              </a:lnSpc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31F86-15D2-4A38-A6F8-80459E49AE29}" type="datetime1">
              <a:rPr lang="ru-RU" smtClean="0"/>
              <a:pPr/>
              <a:t>30.11.2023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B6FE1-0C64-42B8-84FC-C1EBCEC91B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607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9ED072-DD8A-4B58-B727-83F434F3CC6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DB6FE1-0C64-42B8-84FC-C1EBCEC91BC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8381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11CB79-A6AF-412F-9396-1D4F70F95F72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DB6FE1-0C64-42B8-84FC-C1EBCEC91BC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1286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F7FD4B-6B7C-4854-99F0-77E17BFC97D1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DB6FE1-0C64-42B8-84FC-C1EBCEC91BC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5645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0E04B7-BA55-4E6C-8289-E3149C302883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DB6FE1-0C64-42B8-84FC-C1EBCEC91BC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7763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60DAF6-2A62-4A8D-979B-D20A3477BC31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DB6FE1-0C64-42B8-84FC-C1EBCEC91BC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305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795629-D55F-446E-B2D7-8C2D19610AB4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DB6FE1-0C64-42B8-84FC-C1EBCEC91BC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81360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70C174-A0D6-4339-B375-69724A217505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DB6FE1-0C64-42B8-84FC-C1EBCEC91BC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6790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F31F86-15D2-4A38-A6F8-80459E49AE29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DB6FE1-0C64-42B8-84FC-C1EBCEC91BC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51964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1CC085-78C3-4330-A945-C773CCF58477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DB6FE1-0C64-42B8-84FC-C1EBCEC91BC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4362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44F07-68CC-41AB-8F91-2974DB91023B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DB6FE1-0C64-42B8-84FC-C1EBCEC91BC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3127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30F824-4556-464B-9D6E-30C93CE92E82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DB6FE1-0C64-42B8-84FC-C1EBCEC91BC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6538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5297623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126775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6035462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344281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3995010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/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8235328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84815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61770" y="1986533"/>
            <a:ext cx="10268458" cy="543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1" i="0">
                <a:solidFill>
                  <a:srgbClr val="8F00F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091" y="2446222"/>
            <a:ext cx="6231255" cy="21107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1B1B1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81355" y="6544614"/>
            <a:ext cx="165100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ts val="1270"/>
              </a:lnSpc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66C34-9B42-4FD2-B323-77DFF3856DCC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DB6FE1-0C64-42B8-84FC-C1EBCEC91BC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2693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2195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7173" y="2680674"/>
            <a:ext cx="4662170" cy="3545200"/>
          </a:xfrm>
          <a:prstGeom prst="rect">
            <a:avLst/>
          </a:prstGeom>
        </p:spPr>
        <p:txBody>
          <a:bodyPr vert="horz" wrap="square" lIns="0" tIns="59054" rIns="0" bIns="0" rtlCol="0">
            <a:spAutoFit/>
          </a:bodyPr>
          <a:lstStyle/>
          <a:p>
            <a:pPr marL="94615">
              <a:lnSpc>
                <a:spcPct val="100000"/>
              </a:lnSpc>
              <a:spcBef>
                <a:spcPts val="464"/>
              </a:spcBef>
            </a:pPr>
            <a:r>
              <a:rPr lang="ru-RU" sz="2800" b="1" spc="-200" dirty="0">
                <a:solidFill>
                  <a:srgbClr val="8F00FF"/>
                </a:solidFill>
                <a:latin typeface="Arial"/>
                <a:cs typeface="Arial"/>
              </a:rPr>
              <a:t>«Разработка биотехнологии товарного выращивания африканского клариевого сома в прудовом рыбоводстве в условиях ЦФО России»</a:t>
            </a:r>
            <a:endParaRPr sz="2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2300" spc="75" dirty="0">
                <a:solidFill>
                  <a:srgbClr val="8F00FF"/>
                </a:solidFill>
                <a:latin typeface="Microsoft Sans Serif"/>
                <a:cs typeface="Microsoft Sans Serif"/>
              </a:rPr>
              <a:t>Акселератор</a:t>
            </a:r>
            <a:endParaRPr sz="23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2300" spc="-135" dirty="0">
                <a:solidFill>
                  <a:srgbClr val="1B1B1B"/>
                </a:solidFill>
                <a:latin typeface="Microsoft Sans Serif"/>
                <a:cs typeface="Microsoft Sans Serif"/>
              </a:rPr>
              <a:t>МГ</a:t>
            </a:r>
            <a:r>
              <a:rPr sz="2300" spc="-120" dirty="0">
                <a:solidFill>
                  <a:srgbClr val="1B1B1B"/>
                </a:solidFill>
                <a:latin typeface="Microsoft Sans Serif"/>
                <a:cs typeface="Microsoft Sans Serif"/>
              </a:rPr>
              <a:t>У</a:t>
            </a:r>
            <a:r>
              <a:rPr sz="2300" spc="-165" dirty="0">
                <a:solidFill>
                  <a:srgbClr val="1B1B1B"/>
                </a:solidFill>
                <a:latin typeface="Microsoft Sans Serif"/>
                <a:cs typeface="Microsoft Sans Serif"/>
              </a:rPr>
              <a:t>ТУ</a:t>
            </a:r>
            <a:r>
              <a:rPr sz="2300" spc="-35" dirty="0">
                <a:solidFill>
                  <a:srgbClr val="1B1B1B"/>
                </a:solidFill>
                <a:latin typeface="Microsoft Sans Serif"/>
                <a:cs typeface="Microsoft Sans Serif"/>
              </a:rPr>
              <a:t> </a:t>
            </a:r>
            <a:r>
              <a:rPr sz="2300" spc="-105" dirty="0">
                <a:solidFill>
                  <a:srgbClr val="1B1B1B"/>
                </a:solidFill>
                <a:latin typeface="Microsoft Sans Serif"/>
                <a:cs typeface="Microsoft Sans Serif"/>
              </a:rPr>
              <a:t>им.</a:t>
            </a:r>
            <a:r>
              <a:rPr sz="2300" spc="-15" dirty="0">
                <a:solidFill>
                  <a:srgbClr val="1B1B1B"/>
                </a:solidFill>
                <a:latin typeface="Microsoft Sans Serif"/>
                <a:cs typeface="Microsoft Sans Serif"/>
              </a:rPr>
              <a:t> </a:t>
            </a:r>
            <a:r>
              <a:rPr sz="2300" spc="-180" dirty="0">
                <a:solidFill>
                  <a:srgbClr val="1B1B1B"/>
                </a:solidFill>
                <a:latin typeface="Microsoft Sans Serif"/>
                <a:cs typeface="Microsoft Sans Serif"/>
              </a:rPr>
              <a:t>К.Г</a:t>
            </a:r>
            <a:r>
              <a:rPr sz="2300" spc="-150" dirty="0">
                <a:solidFill>
                  <a:srgbClr val="1B1B1B"/>
                </a:solidFill>
                <a:latin typeface="Microsoft Sans Serif"/>
                <a:cs typeface="Microsoft Sans Serif"/>
              </a:rPr>
              <a:t>.</a:t>
            </a:r>
            <a:r>
              <a:rPr sz="2300" spc="-25" dirty="0">
                <a:solidFill>
                  <a:srgbClr val="1B1B1B"/>
                </a:solidFill>
                <a:latin typeface="Microsoft Sans Serif"/>
                <a:cs typeface="Microsoft Sans Serif"/>
              </a:rPr>
              <a:t> Разумо</a:t>
            </a:r>
            <a:r>
              <a:rPr sz="2300" spc="-40" dirty="0">
                <a:solidFill>
                  <a:srgbClr val="1B1B1B"/>
                </a:solidFill>
                <a:latin typeface="Microsoft Sans Serif"/>
                <a:cs typeface="Microsoft Sans Serif"/>
              </a:rPr>
              <a:t>в</a:t>
            </a:r>
            <a:r>
              <a:rPr sz="2300" spc="80" dirty="0">
                <a:solidFill>
                  <a:srgbClr val="1B1B1B"/>
                </a:solidFill>
                <a:latin typeface="Microsoft Sans Serif"/>
                <a:cs typeface="Microsoft Sans Serif"/>
              </a:rPr>
              <a:t>ского</a:t>
            </a:r>
            <a:r>
              <a:rPr sz="2300" spc="-30" dirty="0">
                <a:solidFill>
                  <a:srgbClr val="1B1B1B"/>
                </a:solidFill>
                <a:latin typeface="Microsoft Sans Serif"/>
                <a:cs typeface="Microsoft Sans Serif"/>
              </a:rPr>
              <a:t> </a:t>
            </a:r>
            <a:r>
              <a:rPr sz="2300" spc="-165" dirty="0">
                <a:solidFill>
                  <a:srgbClr val="1B1B1B"/>
                </a:solidFill>
                <a:latin typeface="Microsoft Sans Serif"/>
                <a:cs typeface="Microsoft Sans Serif"/>
              </a:rPr>
              <a:t>(ПКУ)</a:t>
            </a:r>
            <a:endParaRPr sz="2300" dirty="0">
              <a:latin typeface="Microsoft Sans Serif"/>
              <a:cs typeface="Microsoft Sans Serif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0863" y="654158"/>
            <a:ext cx="2330116" cy="178080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0630" y="636943"/>
            <a:ext cx="1206470" cy="1963376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6100445" y="0"/>
            <a:ext cx="6091555" cy="6858000"/>
            <a:chOff x="6100571" y="0"/>
            <a:chExt cx="6091555" cy="6858000"/>
          </a:xfrm>
        </p:grpSpPr>
        <p:sp>
          <p:nvSpPr>
            <p:cNvPr id="6" name="object 6"/>
            <p:cNvSpPr/>
            <p:nvPr/>
          </p:nvSpPr>
          <p:spPr>
            <a:xfrm>
              <a:off x="6102095" y="2345434"/>
              <a:ext cx="2062480" cy="3014980"/>
            </a:xfrm>
            <a:custGeom>
              <a:avLst/>
              <a:gdLst/>
              <a:ahLst/>
              <a:cxnLst/>
              <a:rect l="l" t="t" r="r" b="b"/>
              <a:pathLst>
                <a:path w="2062479" h="3014979">
                  <a:moveTo>
                    <a:pt x="0" y="3014473"/>
                  </a:moveTo>
                  <a:lnTo>
                    <a:pt x="2061972" y="3014473"/>
                  </a:lnTo>
                  <a:lnTo>
                    <a:pt x="2061972" y="0"/>
                  </a:lnTo>
                  <a:lnTo>
                    <a:pt x="0" y="0"/>
                  </a:lnTo>
                  <a:lnTo>
                    <a:pt x="0" y="3014473"/>
                  </a:lnTo>
                  <a:close/>
                </a:path>
              </a:pathLst>
            </a:custGeom>
            <a:solidFill>
              <a:srgbClr val="FFA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103619" y="0"/>
              <a:ext cx="2060575" cy="2345690"/>
            </a:xfrm>
            <a:custGeom>
              <a:avLst/>
              <a:gdLst/>
              <a:ahLst/>
              <a:cxnLst/>
              <a:rect l="l" t="t" r="r" b="b"/>
              <a:pathLst>
                <a:path w="2060575" h="2345690">
                  <a:moveTo>
                    <a:pt x="0" y="2345436"/>
                  </a:moveTo>
                  <a:lnTo>
                    <a:pt x="2060448" y="2345436"/>
                  </a:lnTo>
                  <a:lnTo>
                    <a:pt x="2060448" y="0"/>
                  </a:lnTo>
                  <a:lnTo>
                    <a:pt x="0" y="0"/>
                  </a:lnTo>
                  <a:lnTo>
                    <a:pt x="0" y="2345436"/>
                  </a:lnTo>
                  <a:close/>
                </a:path>
              </a:pathLst>
            </a:custGeom>
            <a:solidFill>
              <a:srgbClr val="9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100571" y="5359908"/>
              <a:ext cx="2063750" cy="1498600"/>
            </a:xfrm>
            <a:custGeom>
              <a:avLst/>
              <a:gdLst/>
              <a:ahLst/>
              <a:cxnLst/>
              <a:rect l="l" t="t" r="r" b="b"/>
              <a:pathLst>
                <a:path w="2063750" h="1498600">
                  <a:moveTo>
                    <a:pt x="0" y="1498090"/>
                  </a:moveTo>
                  <a:lnTo>
                    <a:pt x="2063496" y="1498090"/>
                  </a:lnTo>
                  <a:lnTo>
                    <a:pt x="2063496" y="0"/>
                  </a:lnTo>
                  <a:lnTo>
                    <a:pt x="0" y="0"/>
                  </a:lnTo>
                  <a:lnTo>
                    <a:pt x="0" y="1498090"/>
                  </a:lnTo>
                  <a:close/>
                </a:path>
              </a:pathLst>
            </a:custGeom>
            <a:solidFill>
              <a:srgbClr val="FF2E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164067" y="2340862"/>
              <a:ext cx="4028440" cy="4517390"/>
            </a:xfrm>
            <a:custGeom>
              <a:avLst/>
              <a:gdLst/>
              <a:ahLst/>
              <a:cxnLst/>
              <a:rect l="l" t="t" r="r" b="b"/>
              <a:pathLst>
                <a:path w="4028440" h="4517390">
                  <a:moveTo>
                    <a:pt x="4027931" y="0"/>
                  </a:moveTo>
                  <a:lnTo>
                    <a:pt x="0" y="0"/>
                  </a:lnTo>
                  <a:lnTo>
                    <a:pt x="0" y="4517134"/>
                  </a:lnTo>
                  <a:lnTo>
                    <a:pt x="4027931" y="4517134"/>
                  </a:lnTo>
                  <a:lnTo>
                    <a:pt x="4027931" y="0"/>
                  </a:lnTo>
                  <a:close/>
                </a:path>
              </a:pathLst>
            </a:custGeom>
            <a:solidFill>
              <a:srgbClr val="ACDA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164067" y="0"/>
              <a:ext cx="4028440" cy="2348865"/>
            </a:xfrm>
            <a:custGeom>
              <a:avLst/>
              <a:gdLst/>
              <a:ahLst/>
              <a:cxnLst/>
              <a:rect l="l" t="t" r="r" b="b"/>
              <a:pathLst>
                <a:path w="4028440" h="2348865">
                  <a:moveTo>
                    <a:pt x="4027931" y="0"/>
                  </a:moveTo>
                  <a:lnTo>
                    <a:pt x="0" y="0"/>
                  </a:lnTo>
                  <a:lnTo>
                    <a:pt x="0" y="2348484"/>
                  </a:lnTo>
                  <a:lnTo>
                    <a:pt x="4027931" y="2348484"/>
                  </a:lnTo>
                  <a:lnTo>
                    <a:pt x="4027931" y="0"/>
                  </a:lnTo>
                  <a:close/>
                </a:path>
              </a:pathLst>
            </a:custGeom>
            <a:solidFill>
              <a:srgbClr val="FAB3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95800" y="781115"/>
            <a:ext cx="7166052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400" b="1" spc="-135" dirty="0">
                <a:latin typeface="Arial"/>
                <a:cs typeface="Arial"/>
              </a:rPr>
              <a:t>ПРОБЛЕМАТИКА 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10886" y="1447800"/>
            <a:ext cx="4648200" cy="57473"/>
            <a:chOff x="0" y="691895"/>
            <a:chExt cx="2624455" cy="97790"/>
          </a:xfrm>
        </p:grpSpPr>
        <p:sp>
          <p:nvSpPr>
            <p:cNvPr id="4" name="object 4"/>
            <p:cNvSpPr/>
            <p:nvPr/>
          </p:nvSpPr>
          <p:spPr>
            <a:xfrm>
              <a:off x="0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5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AB3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6804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9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73608" y="691895"/>
              <a:ext cx="320040" cy="97790"/>
            </a:xfrm>
            <a:custGeom>
              <a:avLst/>
              <a:gdLst/>
              <a:ahLst/>
              <a:cxnLst/>
              <a:rect l="l" t="t" r="r" b="b"/>
              <a:pathLst>
                <a:path w="320040" h="97790">
                  <a:moveTo>
                    <a:pt x="0" y="97536"/>
                  </a:moveTo>
                  <a:lnTo>
                    <a:pt x="320039" y="97536"/>
                  </a:lnTo>
                  <a:lnTo>
                    <a:pt x="320039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C48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93647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B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30452" y="691895"/>
              <a:ext cx="1294130" cy="97790"/>
            </a:xfrm>
            <a:custGeom>
              <a:avLst/>
              <a:gdLst/>
              <a:ahLst/>
              <a:cxnLst/>
              <a:rect l="l" t="t" r="r" b="b"/>
              <a:pathLst>
                <a:path w="1294130" h="97790">
                  <a:moveTo>
                    <a:pt x="1293875" y="0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1293875" y="97536"/>
                  </a:lnTo>
                  <a:lnTo>
                    <a:pt x="1293875" y="0"/>
                  </a:lnTo>
                  <a:close/>
                </a:path>
              </a:pathLst>
            </a:custGeom>
            <a:solidFill>
              <a:srgbClr val="B5D7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0" y="6365747"/>
            <a:ext cx="535305" cy="492759"/>
          </a:xfrm>
          <a:custGeom>
            <a:avLst/>
            <a:gdLst/>
            <a:ahLst/>
            <a:cxnLst/>
            <a:rect l="l" t="t" r="r" b="b"/>
            <a:pathLst>
              <a:path w="535305" h="492759">
                <a:moveTo>
                  <a:pt x="534924" y="492250"/>
                </a:moveTo>
                <a:lnTo>
                  <a:pt x="534924" y="0"/>
                </a:lnTo>
                <a:lnTo>
                  <a:pt x="0" y="0"/>
                </a:lnTo>
                <a:lnTo>
                  <a:pt x="0" y="492250"/>
                </a:lnTo>
                <a:lnTo>
                  <a:pt x="534924" y="492250"/>
                </a:lnTo>
                <a:close/>
              </a:path>
            </a:pathLst>
          </a:custGeom>
          <a:solidFill>
            <a:srgbClr val="FBAE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70"/>
              </a:lnSpc>
            </a:pPr>
            <a:r>
              <a:rPr spc="-10" dirty="0"/>
              <a:t>1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099165" y="980581"/>
            <a:ext cx="107442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Рыба и морепродукты в качестве основного источника животного белка лидирует по потреблению в 56 странах мира. Больше всего рыбу потребляют в странах Азии, Африки и Европы. Топ-10 возглавляет Исландия — там на человека приходится 90,6 кг в год. На Мальдивах съедают 83,1 кг, в китайском регионе Макао — 73,2, в тихоокеанском государстве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Карибати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73,2 кг. Замыкает первую десятку Антигуа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Барбуда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(островное государство в Карибском море) — там на человека приходится 54,1 кг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рыбопродукции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 </a:t>
            </a:r>
          </a:p>
          <a:p>
            <a:pPr marL="342900" indent="-342900"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В России потребление рыбы в 2022 году, по данным Росстата, составило  лишь19,2 кг на человека. 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 startAt="3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Российской Федерации основными объектами тепловодного прудового рыбоводства являются представители семейства карповые (карп, белый амур, белый толстолобик), основным недостатком которых для потребления населения является большое количество мышечных косточек (У карповых и сельдевых рыб на каждый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миомер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приходится по нескольку пар мышечных косточек, вследствие чего мясо этих рыб особенно костлявое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indent="-342900">
              <a:buAutoNum type="arabicPeriod" startAt="3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 startAt="3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Перспективным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объектом прудового рыбоводства может стать Африканский клариевый сом, но в настоящее время на территории РФ он выращивается только в условиях УЗВ (установки замкнутого водоснабжения) , и соответственно у него высокая себестоимость.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9144000" cy="1292662"/>
          </a:xfrm>
        </p:spPr>
        <p:txBody>
          <a:bodyPr/>
          <a:lstStyle/>
          <a:p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 проблемы – выращивание африканского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клариевого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сома в прудовых хозяйствах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62000" y="1752600"/>
            <a:ext cx="6231255" cy="4770537"/>
          </a:xfrm>
        </p:spPr>
        <p:txBody>
          <a:bodyPr/>
          <a:lstStyle/>
          <a:p>
            <a:pPr lvl="0" algn="ctr" rtl="0"/>
            <a:endParaRPr lang="ru-RU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18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качеству мясо </a:t>
            </a:r>
            <a:r>
              <a:rPr lang="ru-RU" sz="18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клариевого</a:t>
            </a:r>
            <a:r>
              <a:rPr lang="ru-RU" sz="18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сома наименее костлявая, мясо клариевого сома выгодно отличается от привычного всем европейского сома отсутствием неприятного тинистого запаха.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18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Клариевый сом достигает товарной массы всего за полгода выращивания. 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18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плотность посадки  (до 300 кг/м</a:t>
            </a:r>
            <a:r>
              <a:rPr lang="ru-RU" sz="1800" kern="12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8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УЗВ, и до 15 тонн на га в прудовых условиях).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18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Нетребовательность к качеству воды.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18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Простота размножения.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18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процент выживаемости.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18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Устойчивость к нехватке кислорода, воздушное дыхание.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18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Клариевый сом проявляет высокую способность использования естественной кормовой базы, включающей в себя сорную рыбу.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800" y="2133600"/>
            <a:ext cx="3298222" cy="301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126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962" y="435925"/>
            <a:ext cx="11837516" cy="585426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РЫНКА АКВАКУЛЬТУРЫ</a:t>
            </a: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6894896"/>
              </p:ext>
            </p:extLst>
          </p:nvPr>
        </p:nvGraphicFramePr>
        <p:xfrm>
          <a:off x="914400" y="1004239"/>
          <a:ext cx="5040883" cy="3042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80801" y="5052044"/>
            <a:ext cx="9372600" cy="1510705"/>
          </a:xfrm>
        </p:spPr>
        <p:txBody>
          <a:bodyPr>
            <a:normAutofit lnSpcReduction="10000"/>
          </a:bodyPr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2018 году мировой объем аквакультуры достиг 84,41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млн.т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 сровнялся с объемом мирового рыболовства. По данным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Росрыболовства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2011 г. по 2021 г. произошло увеличение производства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аквакультуры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2,5 раза и составило 378 тыс. т. По прогнозам в 2022 году оно должно еще повыситься на 15%. Но при этом объем аквакультуры РФ составляет менее 1% от мирового объема. 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4262461"/>
            <a:ext cx="4981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1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Мировой объем производства аквакультуры (млн. т.)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FAO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24600" y="4220016"/>
            <a:ext cx="4293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Bahnschrift Light SemiCondensed" panose="020B0502040204020203" pitchFamily="34" charset="0"/>
              </a:rPr>
              <a:t>Рис. 2 </a:t>
            </a:r>
            <a:r>
              <a:rPr lang="ru-RU" sz="1200" dirty="0">
                <a:solidFill>
                  <a:prstClr val="black"/>
                </a:solidFill>
                <a:latin typeface="Bahnschrift Light SemiCondensed" panose="020B0502040204020203" pitchFamily="34" charset="0"/>
              </a:rPr>
              <a:t>–</a:t>
            </a:r>
            <a:r>
              <a:rPr lang="ru-RU" sz="1200" dirty="0">
                <a:latin typeface="Bahnschrift Light SemiCondensed" panose="020B0502040204020203" pitchFamily="34" charset="0"/>
              </a:rPr>
              <a:t> Объем производства рыбы в РФ. (тыс. т.)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Источник: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Росрыболовство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19559" y="6340895"/>
            <a:ext cx="2743200" cy="365125"/>
          </a:xfrm>
        </p:spPr>
        <p:txBody>
          <a:bodyPr/>
          <a:lstStyle/>
          <a:p>
            <a:fld id="{3BDB6FE1-0C64-42B8-84FC-C1EBCEC91BC5}" type="slidenum">
              <a:rPr lang="ru-RU" smtClean="0"/>
              <a:pPr/>
              <a:t>4</a:t>
            </a:fld>
            <a:endParaRPr lang="ru-RU" dirty="0"/>
          </a:p>
        </p:txBody>
      </p:sp>
      <p:graphicFrame>
        <p:nvGraphicFramePr>
          <p:cNvPr id="22" name="Диаграмма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1001498"/>
              </p:ext>
            </p:extLst>
          </p:nvPr>
        </p:nvGraphicFramePr>
        <p:xfrm>
          <a:off x="6837670" y="1617033"/>
          <a:ext cx="3575400" cy="2531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39299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304" y="310916"/>
            <a:ext cx="8532496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400" b="1" spc="-50" dirty="0">
                <a:latin typeface="Arial"/>
                <a:cs typeface="Arial"/>
              </a:rPr>
              <a:t>КОНКУРЕНТНЫЙ АНАЛИЗ РЫНКА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691894"/>
            <a:ext cx="7010400" cy="124979"/>
            <a:chOff x="0" y="691895"/>
            <a:chExt cx="2624455" cy="97790"/>
          </a:xfrm>
        </p:grpSpPr>
        <p:sp>
          <p:nvSpPr>
            <p:cNvPr id="4" name="object 4"/>
            <p:cNvSpPr/>
            <p:nvPr/>
          </p:nvSpPr>
          <p:spPr>
            <a:xfrm>
              <a:off x="0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5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AB3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6804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9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73608" y="691895"/>
              <a:ext cx="320040" cy="97790"/>
            </a:xfrm>
            <a:custGeom>
              <a:avLst/>
              <a:gdLst/>
              <a:ahLst/>
              <a:cxnLst/>
              <a:rect l="l" t="t" r="r" b="b"/>
              <a:pathLst>
                <a:path w="320040" h="97790">
                  <a:moveTo>
                    <a:pt x="0" y="97536"/>
                  </a:moveTo>
                  <a:lnTo>
                    <a:pt x="320039" y="97536"/>
                  </a:lnTo>
                  <a:lnTo>
                    <a:pt x="320039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C48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93647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B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30452" y="691895"/>
              <a:ext cx="1294130" cy="97790"/>
            </a:xfrm>
            <a:custGeom>
              <a:avLst/>
              <a:gdLst/>
              <a:ahLst/>
              <a:cxnLst/>
              <a:rect l="l" t="t" r="r" b="b"/>
              <a:pathLst>
                <a:path w="1294130" h="97790">
                  <a:moveTo>
                    <a:pt x="1293875" y="0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1293875" y="97536"/>
                  </a:lnTo>
                  <a:lnTo>
                    <a:pt x="1293875" y="0"/>
                  </a:lnTo>
                  <a:close/>
                </a:path>
              </a:pathLst>
            </a:custGeom>
            <a:solidFill>
              <a:srgbClr val="B5D7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0" y="6365747"/>
            <a:ext cx="535305" cy="492759"/>
          </a:xfrm>
          <a:custGeom>
            <a:avLst/>
            <a:gdLst/>
            <a:ahLst/>
            <a:cxnLst/>
            <a:rect l="l" t="t" r="r" b="b"/>
            <a:pathLst>
              <a:path w="535305" h="492759">
                <a:moveTo>
                  <a:pt x="534924" y="492250"/>
                </a:moveTo>
                <a:lnTo>
                  <a:pt x="534924" y="0"/>
                </a:lnTo>
                <a:lnTo>
                  <a:pt x="0" y="0"/>
                </a:lnTo>
                <a:lnTo>
                  <a:pt x="0" y="492250"/>
                </a:lnTo>
                <a:lnTo>
                  <a:pt x="534924" y="492250"/>
                </a:lnTo>
                <a:close/>
              </a:path>
            </a:pathLst>
          </a:custGeom>
          <a:solidFill>
            <a:srgbClr val="8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181355" y="6544614"/>
            <a:ext cx="165100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70"/>
              </a:lnSpc>
            </a:pPr>
            <a:r>
              <a:rPr lang="ru-RU" spc="-10" dirty="0"/>
              <a:t>4</a:t>
            </a:r>
            <a:endParaRPr spc="-10" dirty="0"/>
          </a:p>
        </p:txBody>
      </p:sp>
      <p:sp>
        <p:nvSpPr>
          <p:cNvPr id="14" name="TextBox 13"/>
          <p:cNvSpPr txBox="1"/>
          <p:nvPr/>
        </p:nvSpPr>
        <p:spPr>
          <a:xfrm>
            <a:off x="457201" y="1120610"/>
            <a:ext cx="6629400" cy="5809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САДКОВОЕ ХОЗЯЙСТВО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Садковый метод позволяет использовать для выращивания рыбы любой водоем.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Преимуществами садковых хозяйств над прудовыми являются их малая капиталоемкость и отсутствие механической подачи воды, что снижает эксплуатационные затраты. </a:t>
            </a: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Рост рыбы зависит от естественных климатических условий. </a:t>
            </a: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Необходимость сохранять экологически безопасное состояние водной экосистемы. </a:t>
            </a: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Выращивать вы сможете только ту рыбу, которая может жить в ваших климатических условиях</a:t>
            </a: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 разведение объектов аквакультуры которым оптимальны климатические условия данного региона. </a:t>
            </a: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 дорогих сбалансированных полноценных комбикормов. </a:t>
            </a:r>
          </a:p>
          <a:p>
            <a:endParaRPr lang="ru-RU" dirty="0"/>
          </a:p>
          <a:p>
            <a:r>
              <a:rPr lang="ru-RU" dirty="0"/>
              <a:t>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691894"/>
            <a:ext cx="4448175" cy="290273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6705" y="3584301"/>
            <a:ext cx="4440470" cy="29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679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304" y="310916"/>
            <a:ext cx="8532496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400" b="1" spc="-50" dirty="0">
                <a:latin typeface="Arial"/>
                <a:cs typeface="Arial"/>
              </a:rPr>
              <a:t>КОНКУРЕНТНЫЙ АНАЛИЗ РЫНКА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691894"/>
            <a:ext cx="7010400" cy="124979"/>
            <a:chOff x="0" y="691895"/>
            <a:chExt cx="2624455" cy="97790"/>
          </a:xfrm>
        </p:grpSpPr>
        <p:sp>
          <p:nvSpPr>
            <p:cNvPr id="4" name="object 4"/>
            <p:cNvSpPr/>
            <p:nvPr/>
          </p:nvSpPr>
          <p:spPr>
            <a:xfrm>
              <a:off x="0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5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AB3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6804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9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73608" y="691895"/>
              <a:ext cx="320040" cy="97790"/>
            </a:xfrm>
            <a:custGeom>
              <a:avLst/>
              <a:gdLst/>
              <a:ahLst/>
              <a:cxnLst/>
              <a:rect l="l" t="t" r="r" b="b"/>
              <a:pathLst>
                <a:path w="320040" h="97790">
                  <a:moveTo>
                    <a:pt x="0" y="97536"/>
                  </a:moveTo>
                  <a:lnTo>
                    <a:pt x="320039" y="97536"/>
                  </a:lnTo>
                  <a:lnTo>
                    <a:pt x="320039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C48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93647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B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30452" y="691895"/>
              <a:ext cx="1294130" cy="97790"/>
            </a:xfrm>
            <a:custGeom>
              <a:avLst/>
              <a:gdLst/>
              <a:ahLst/>
              <a:cxnLst/>
              <a:rect l="l" t="t" r="r" b="b"/>
              <a:pathLst>
                <a:path w="1294130" h="97790">
                  <a:moveTo>
                    <a:pt x="1293875" y="0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1293875" y="97536"/>
                  </a:lnTo>
                  <a:lnTo>
                    <a:pt x="1293875" y="0"/>
                  </a:lnTo>
                  <a:close/>
                </a:path>
              </a:pathLst>
            </a:custGeom>
            <a:solidFill>
              <a:srgbClr val="B5D7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0" y="6365747"/>
            <a:ext cx="535305" cy="492759"/>
          </a:xfrm>
          <a:custGeom>
            <a:avLst/>
            <a:gdLst/>
            <a:ahLst/>
            <a:cxnLst/>
            <a:rect l="l" t="t" r="r" b="b"/>
            <a:pathLst>
              <a:path w="535305" h="492759">
                <a:moveTo>
                  <a:pt x="534924" y="492250"/>
                </a:moveTo>
                <a:lnTo>
                  <a:pt x="534924" y="0"/>
                </a:lnTo>
                <a:lnTo>
                  <a:pt x="0" y="0"/>
                </a:lnTo>
                <a:lnTo>
                  <a:pt x="0" y="492250"/>
                </a:lnTo>
                <a:lnTo>
                  <a:pt x="534924" y="492250"/>
                </a:lnTo>
                <a:close/>
              </a:path>
            </a:pathLst>
          </a:custGeom>
          <a:solidFill>
            <a:srgbClr val="8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181355" y="6544614"/>
            <a:ext cx="165100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70"/>
              </a:lnSpc>
            </a:pPr>
            <a:r>
              <a:rPr lang="ru-RU" spc="-10" dirty="0"/>
              <a:t>3</a:t>
            </a:r>
            <a:endParaRPr spc="-10" dirty="0"/>
          </a:p>
        </p:txBody>
      </p:sp>
      <p:sp>
        <p:nvSpPr>
          <p:cNvPr id="14" name="TextBox 13"/>
          <p:cNvSpPr txBox="1"/>
          <p:nvPr/>
        </p:nvSpPr>
        <p:spPr>
          <a:xfrm>
            <a:off x="181355" y="1435523"/>
            <a:ext cx="3238811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УЗВ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Постоянный микроклимат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Отсутствие сезонности бизнеса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Строительство в любой климатической зоне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Автоматизация процессов выращивания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Затраты на аренду/строительство помещения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Счета на воду и электроэнергию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Дорогостоящая установка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Самая высокая себестоимость продукции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Использование дорогих сбалансированных полноценных комбикормов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r>
              <a:rPr lang="ru-RU" dirty="0"/>
              <a:t> 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0166" y="3318249"/>
            <a:ext cx="4524375" cy="33909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197851"/>
            <a:ext cx="4816929" cy="280987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062997" y="1004636"/>
            <a:ext cx="4118117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ПРУДОВОЕ ХОЗЯЙСТВО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Экономичный способ использования водно-земельных ресурсов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Разведение рыбы непосредственно в регионах ее потребления позволяет вести активную реализацию продукции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Географически выгодное расположение прудов исключает доставку продукции на дальние расстояния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Совместное содержание нескольких видов позволяет в значительной мере приумножать улов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Самая низкая себестоимость продукции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Использование недорогих несбалансированных кормов.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Естественная рыбопродуктивность.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Сезонное разведение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Возможное нарушение гидрохимического баланса при интенсивной эксплуатации водоема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Высокая вероятность инфекции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305" y="310199"/>
            <a:ext cx="6632652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400" b="1" spc="-50" dirty="0">
                <a:latin typeface="Arial"/>
                <a:cs typeface="Arial"/>
              </a:rPr>
              <a:t> 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759940"/>
            <a:ext cx="5181600" cy="69223"/>
            <a:chOff x="0" y="691895"/>
            <a:chExt cx="2624455" cy="97790"/>
          </a:xfrm>
        </p:grpSpPr>
        <p:sp>
          <p:nvSpPr>
            <p:cNvPr id="4" name="object 4"/>
            <p:cNvSpPr/>
            <p:nvPr/>
          </p:nvSpPr>
          <p:spPr>
            <a:xfrm>
              <a:off x="0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5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AB3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6804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9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73608" y="691895"/>
              <a:ext cx="320040" cy="97790"/>
            </a:xfrm>
            <a:custGeom>
              <a:avLst/>
              <a:gdLst/>
              <a:ahLst/>
              <a:cxnLst/>
              <a:rect l="l" t="t" r="r" b="b"/>
              <a:pathLst>
                <a:path w="320040" h="97790">
                  <a:moveTo>
                    <a:pt x="0" y="97536"/>
                  </a:moveTo>
                  <a:lnTo>
                    <a:pt x="320039" y="97536"/>
                  </a:lnTo>
                  <a:lnTo>
                    <a:pt x="320039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C48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93647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B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30452" y="691895"/>
              <a:ext cx="1294130" cy="97790"/>
            </a:xfrm>
            <a:custGeom>
              <a:avLst/>
              <a:gdLst/>
              <a:ahLst/>
              <a:cxnLst/>
              <a:rect l="l" t="t" r="r" b="b"/>
              <a:pathLst>
                <a:path w="1294130" h="97790">
                  <a:moveTo>
                    <a:pt x="1293875" y="0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1293875" y="97536"/>
                  </a:lnTo>
                  <a:lnTo>
                    <a:pt x="1293875" y="0"/>
                  </a:lnTo>
                  <a:close/>
                </a:path>
              </a:pathLst>
            </a:custGeom>
            <a:solidFill>
              <a:srgbClr val="B5D7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0" y="6365747"/>
            <a:ext cx="535305" cy="492759"/>
          </a:xfrm>
          <a:custGeom>
            <a:avLst/>
            <a:gdLst/>
            <a:ahLst/>
            <a:cxnLst/>
            <a:rect l="l" t="t" r="r" b="b"/>
            <a:pathLst>
              <a:path w="535305" h="492759">
                <a:moveTo>
                  <a:pt x="534924" y="492250"/>
                </a:moveTo>
                <a:lnTo>
                  <a:pt x="534924" y="0"/>
                </a:lnTo>
                <a:lnTo>
                  <a:pt x="0" y="0"/>
                </a:lnTo>
                <a:lnTo>
                  <a:pt x="0" y="492250"/>
                </a:lnTo>
                <a:lnTo>
                  <a:pt x="534924" y="492250"/>
                </a:lnTo>
                <a:close/>
              </a:path>
            </a:pathLst>
          </a:custGeom>
          <a:solidFill>
            <a:srgbClr val="8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6722414"/>
            <a:ext cx="10465722" cy="159183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181355" y="6544614"/>
            <a:ext cx="165100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70"/>
              </a:lnSpc>
            </a:pPr>
            <a:r>
              <a:rPr lang="ru-RU" spc="-10" dirty="0"/>
              <a:t>4</a:t>
            </a:r>
            <a:endParaRPr spc="-10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562659"/>
              </p:ext>
            </p:extLst>
          </p:nvPr>
        </p:nvGraphicFramePr>
        <p:xfrm>
          <a:off x="181355" y="1207823"/>
          <a:ext cx="6533798" cy="4564088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2190126">
                  <a:extLst>
                    <a:ext uri="{9D8B030D-6E8A-4147-A177-3AD203B41FA5}">
                      <a16:colId xmlns:a16="http://schemas.microsoft.com/office/drawing/2014/main" val="2642639086"/>
                    </a:ext>
                  </a:extLst>
                </a:gridCol>
                <a:gridCol w="1456633">
                  <a:extLst>
                    <a:ext uri="{9D8B030D-6E8A-4147-A177-3AD203B41FA5}">
                      <a16:colId xmlns:a16="http://schemas.microsoft.com/office/drawing/2014/main" val="1005743521"/>
                    </a:ext>
                  </a:extLst>
                </a:gridCol>
                <a:gridCol w="1521885">
                  <a:extLst>
                    <a:ext uri="{9D8B030D-6E8A-4147-A177-3AD203B41FA5}">
                      <a16:colId xmlns:a16="http://schemas.microsoft.com/office/drawing/2014/main" val="963742989"/>
                    </a:ext>
                  </a:extLst>
                </a:gridCol>
                <a:gridCol w="1365154">
                  <a:extLst>
                    <a:ext uri="{9D8B030D-6E8A-4147-A177-3AD203B41FA5}">
                      <a16:colId xmlns:a16="http://schemas.microsoft.com/office/drawing/2014/main" val="10595018"/>
                    </a:ext>
                  </a:extLst>
                </a:gridCol>
              </a:tblGrid>
              <a:tr h="228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Показатель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Сом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Лосось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Карп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extLst>
                  <a:ext uri="{0D108BD9-81ED-4DB2-BD59-A6C34878D82A}">
                    <a16:rowId xmlns:a16="http://schemas.microsoft.com/office/drawing/2014/main" val="1669545829"/>
                  </a:ext>
                </a:extLst>
              </a:tr>
              <a:tr h="228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Калории, ккал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177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extLst>
                  <a:ext uri="{0D108BD9-81ED-4DB2-BD59-A6C34878D82A}">
                    <a16:rowId xmlns:a16="http://schemas.microsoft.com/office/drawing/2014/main" val="388653645"/>
                  </a:ext>
                </a:extLst>
              </a:tr>
              <a:tr h="228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Жир, грамм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2,9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extLst>
                  <a:ext uri="{0D108BD9-81ED-4DB2-BD59-A6C34878D82A}">
                    <a16:rowId xmlns:a16="http://schemas.microsoft.com/office/drawing/2014/main" val="1667088662"/>
                  </a:ext>
                </a:extLst>
              </a:tr>
              <a:tr h="228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Белок, грамм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extLst>
                  <a:ext uri="{0D108BD9-81ED-4DB2-BD59-A6C34878D82A}">
                    <a16:rowId xmlns:a16="http://schemas.microsoft.com/office/drawing/2014/main" val="745124604"/>
                  </a:ext>
                </a:extLst>
              </a:tr>
              <a:tr h="228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Натрий, мг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extLst>
                  <a:ext uri="{0D108BD9-81ED-4DB2-BD59-A6C34878D82A}">
                    <a16:rowId xmlns:a16="http://schemas.microsoft.com/office/drawing/2014/main" val="2343672816"/>
                  </a:ext>
                </a:extLst>
              </a:tr>
              <a:tr h="4561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Витамин В12, % от РСНП*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113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extLst>
                  <a:ext uri="{0D108BD9-81ED-4DB2-BD59-A6C34878D82A}">
                    <a16:rowId xmlns:a16="http://schemas.microsoft.com/office/drawing/2014/main" val="1595563088"/>
                  </a:ext>
                </a:extLst>
              </a:tr>
              <a:tr h="4561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Витамин </a:t>
                      </a:r>
                      <a:r>
                        <a:rPr lang="en-US" sz="1400">
                          <a:effectLst/>
                        </a:rPr>
                        <a:t>D</a:t>
                      </a:r>
                      <a:r>
                        <a:rPr lang="ru-RU" sz="1400">
                          <a:effectLst/>
                        </a:rPr>
                        <a:t>, % от РСНП*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extLst>
                  <a:ext uri="{0D108BD9-81ED-4DB2-BD59-A6C34878D82A}">
                    <a16:rowId xmlns:a16="http://schemas.microsoft.com/office/drawing/2014/main" val="1903139883"/>
                  </a:ext>
                </a:extLst>
              </a:tr>
              <a:tr h="4561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Витамин В6, % от РСНП*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extLst>
                  <a:ext uri="{0D108BD9-81ED-4DB2-BD59-A6C34878D82A}">
                    <a16:rowId xmlns:a16="http://schemas.microsoft.com/office/drawing/2014/main" val="1867292775"/>
                  </a:ext>
                </a:extLst>
              </a:tr>
              <a:tr h="228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Селен, % от РСНП*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extLst>
                  <a:ext uri="{0D108BD9-81ED-4DB2-BD59-A6C34878D82A}">
                    <a16:rowId xmlns:a16="http://schemas.microsoft.com/office/drawing/2014/main" val="3464417355"/>
                  </a:ext>
                </a:extLst>
              </a:tr>
              <a:tr h="228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Фосфор, % от РСНП*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extLst>
                  <a:ext uri="{0D108BD9-81ED-4DB2-BD59-A6C34878D82A}">
                    <a16:rowId xmlns:a16="http://schemas.microsoft.com/office/drawing/2014/main" val="1639725853"/>
                  </a:ext>
                </a:extLst>
              </a:tr>
              <a:tr h="228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Тиамин, % от РСНП*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extLst>
                  <a:ext uri="{0D108BD9-81ED-4DB2-BD59-A6C34878D82A}">
                    <a16:rowId xmlns:a16="http://schemas.microsoft.com/office/drawing/2014/main" val="2363113808"/>
                  </a:ext>
                </a:extLst>
              </a:tr>
              <a:tr h="228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Калий, % от РСНП*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extLst>
                  <a:ext uri="{0D108BD9-81ED-4DB2-BD59-A6C34878D82A}">
                    <a16:rowId xmlns:a16="http://schemas.microsoft.com/office/drawing/2014/main" val="321565149"/>
                  </a:ext>
                </a:extLst>
              </a:tr>
              <a:tr h="4561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Холестерин, % от РСНП*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extLst>
                  <a:ext uri="{0D108BD9-81ED-4DB2-BD59-A6C34878D82A}">
                    <a16:rowId xmlns:a16="http://schemas.microsoft.com/office/drawing/2014/main" val="101749585"/>
                  </a:ext>
                </a:extLst>
              </a:tr>
              <a:tr h="228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Ниацин, % от РСНП*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extLst>
                  <a:ext uri="{0D108BD9-81ED-4DB2-BD59-A6C34878D82A}">
                    <a16:rowId xmlns:a16="http://schemas.microsoft.com/office/drawing/2014/main" val="252532558"/>
                  </a:ext>
                </a:extLst>
              </a:tr>
              <a:tr h="228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Омега – 3, мг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237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2130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extLst>
                  <a:ext uri="{0D108BD9-81ED-4DB2-BD59-A6C34878D82A}">
                    <a16:rowId xmlns:a16="http://schemas.microsoft.com/office/drawing/2014/main" val="505502673"/>
                  </a:ext>
                </a:extLst>
              </a:tr>
              <a:tr h="228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Омега – 6, мг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337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94" marR="36994" marT="0" marB="0"/>
                </a:tc>
                <a:extLst>
                  <a:ext uri="{0D108BD9-81ED-4DB2-BD59-A6C34878D82A}">
                    <a16:rowId xmlns:a16="http://schemas.microsoft.com/office/drawing/2014/main" val="2779395000"/>
                  </a:ext>
                </a:extLst>
              </a:tr>
            </a:tbl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181355" y="278681"/>
            <a:ext cx="548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400" b="1" spc="-50" dirty="0">
                <a:latin typeface="Arial"/>
                <a:cs typeface="Arial"/>
              </a:rPr>
              <a:t>КОНКУРЕНТНЫЙ АНАЛИЗ РЫНКА</a:t>
            </a:r>
            <a:endParaRPr lang="ru-RU" sz="2400" dirty="0">
              <a:latin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934200" y="278681"/>
            <a:ext cx="48006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Мясо рыбы быстрее усваивается организмом. Рыба переваривается за 2-3 часа, а мясо — около 5 часов.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Белок, содержащийся в рыбе, в среднем человек усваивает на 98%, а вот мясной только на 89%.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Рыба содержит меньшее количество холестерина — 20–30 мг на 100 г продукта, в то время как в составе мяса содержится 100 мг на 100 г.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Рыба содержит большое количество витаминов (В, А, D, С, Е, Н, РР), в мясе в основном витамины группы В. Кроме того, рыба — источник жирных кислот омега-3 и омега-6.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В рыбе меньше экстрактивных веществ (азотистых 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неазотистых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соединений, осколков белка и других разновидностей, которые выделяются в бульон при приготовлении), что очень важно для людей с хроническим гастритом, ГЭРБ, язвенной болезнью желудка и другими заболеваниями.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8200" y="547053"/>
            <a:ext cx="10443595" cy="738664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Рыбоводно-биологические нормативы товарного  выращивания </a:t>
            </a:r>
            <a:b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африканского клариевого сома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294967295"/>
          </p:nvPr>
        </p:nvSpPr>
        <p:spPr>
          <a:xfrm>
            <a:off x="8618989" y="6331183"/>
            <a:ext cx="2743200" cy="365125"/>
          </a:xfrm>
        </p:spPr>
        <p:txBody>
          <a:bodyPr/>
          <a:lstStyle/>
          <a:p>
            <a:fld id="{3BDB6FE1-0C64-42B8-84FC-C1EBCEC91BC5}" type="slidenum">
              <a:rPr lang="ru-RU" smtClean="0"/>
              <a:pPr/>
              <a:t>8</a:t>
            </a:fld>
            <a:endParaRPr lang="ru-RU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4845956"/>
              </p:ext>
            </p:extLst>
          </p:nvPr>
        </p:nvGraphicFramePr>
        <p:xfrm>
          <a:off x="6629400" y="2438400"/>
          <a:ext cx="5427677" cy="346096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559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5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55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55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55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9508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 ЭТАП (УЗВ)</a:t>
                      </a:r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2 ЭТАП</a:t>
                      </a:r>
                    </a:p>
                    <a:p>
                      <a:r>
                        <a:rPr lang="ru-RU" sz="1600" dirty="0"/>
                        <a:t>(УЗВ)</a:t>
                      </a:r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3 ЭТАП (УЗВ</a:t>
                      </a:r>
                      <a:r>
                        <a:rPr lang="ru-RU" sz="1600" baseline="0" dirty="0"/>
                        <a:t>) </a:t>
                      </a:r>
                      <a:endParaRPr lang="ru-RU" sz="1600" dirty="0"/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4 ЭТАП (пруды)</a:t>
                      </a:r>
                      <a:r>
                        <a:rPr lang="ru-RU" sz="1600" baseline="0" dirty="0"/>
                        <a:t> </a:t>
                      </a:r>
                      <a:endParaRPr lang="ru-RU" sz="1600" dirty="0"/>
                    </a:p>
                  </a:txBody>
                  <a:tcPr marL="79187" marR="79187" marT="39593" marB="3959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96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Цикл выращивания: </a:t>
                      </a:r>
                    </a:p>
                    <a:p>
                      <a:endParaRPr lang="ru-RU" sz="1200" dirty="0"/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14 -21 день</a:t>
                      </a:r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21– 35 дней</a:t>
                      </a:r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50 - 60 дней</a:t>
                      </a:r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80 – 100</a:t>
                      </a:r>
                      <a:r>
                        <a:rPr lang="ru-RU" sz="1400" baseline="0" dirty="0"/>
                        <a:t> </a:t>
                      </a:r>
                      <a:r>
                        <a:rPr lang="ru-RU" sz="1400" dirty="0"/>
                        <a:t>дней</a:t>
                      </a:r>
                    </a:p>
                  </a:txBody>
                  <a:tcPr marL="79187" marR="79187" marT="39593" marB="3959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188">
                <a:tc>
                  <a:txBody>
                    <a:bodyPr/>
                    <a:lstStyle/>
                    <a:p>
                      <a:r>
                        <a:rPr lang="ru-RU" sz="1200" dirty="0"/>
                        <a:t>Масс</a:t>
                      </a:r>
                      <a:r>
                        <a:rPr lang="ru-RU" sz="1200" baseline="0" dirty="0"/>
                        <a:t>а конечная</a:t>
                      </a:r>
                      <a:endParaRPr lang="ru-RU" sz="1200" b="1" dirty="0"/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400 - 500 мг</a:t>
                      </a:r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10-20 г</a:t>
                      </a:r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130 – 200 г</a:t>
                      </a:r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1000 – 1200 г</a:t>
                      </a:r>
                    </a:p>
                  </a:txBody>
                  <a:tcPr marL="79187" marR="79187" marT="39593" marB="3959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5307">
                <a:tc>
                  <a:txBody>
                    <a:bodyPr/>
                    <a:lstStyle/>
                    <a:p>
                      <a:r>
                        <a:rPr lang="ru-RU" sz="1200" dirty="0"/>
                        <a:t>Плотность посадки: </a:t>
                      </a:r>
                      <a:endParaRPr lang="ru-RU" sz="1200" b="1" dirty="0"/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50 – 150 штук/л</a:t>
                      </a:r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20-30 </a:t>
                      </a:r>
                      <a:r>
                        <a:rPr lang="ru-RU" sz="1400" dirty="0" err="1"/>
                        <a:t>шт</a:t>
                      </a:r>
                      <a:r>
                        <a:rPr lang="ru-RU" sz="1400" dirty="0"/>
                        <a:t>/л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dirty="0"/>
                        <a:t>2000 – 2500</a:t>
                      </a:r>
                      <a:r>
                        <a:rPr lang="ru-RU" sz="1400" baseline="0" dirty="0"/>
                        <a:t> </a:t>
                      </a:r>
                      <a:r>
                        <a:rPr lang="ru-RU" sz="1400" dirty="0" err="1"/>
                        <a:t>шт</a:t>
                      </a:r>
                      <a:r>
                        <a:rPr lang="ru-RU" sz="1400" dirty="0"/>
                        <a:t>/</a:t>
                      </a:r>
                      <a:r>
                        <a:rPr lang="ru-RU" sz="1400" kern="1200" dirty="0">
                          <a:effectLst/>
                        </a:rPr>
                        <a:t>м</a:t>
                      </a:r>
                      <a:r>
                        <a:rPr lang="ru-RU" sz="1800" kern="1200" baseline="30000" dirty="0">
                          <a:effectLst/>
                        </a:rPr>
                        <a:t>3</a:t>
                      </a:r>
                      <a:r>
                        <a:rPr lang="ru-RU" sz="1400" dirty="0"/>
                        <a:t> </a:t>
                      </a:r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10000 -15000 </a:t>
                      </a:r>
                      <a:r>
                        <a:rPr lang="ru-RU" sz="1400" dirty="0" err="1"/>
                        <a:t>шт</a:t>
                      </a:r>
                      <a:r>
                        <a:rPr lang="ru-RU" sz="1400" dirty="0"/>
                        <a:t>/</a:t>
                      </a:r>
                      <a:r>
                        <a:rPr lang="ru-RU" sz="1400" kern="1200" dirty="0">
                          <a:effectLst/>
                        </a:rPr>
                        <a:t>га</a:t>
                      </a:r>
                      <a:r>
                        <a:rPr lang="ru-RU" sz="1400" dirty="0"/>
                        <a:t> </a:t>
                      </a:r>
                    </a:p>
                    <a:p>
                      <a:r>
                        <a:rPr lang="ru-RU" sz="1400" dirty="0"/>
                        <a:t> 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L="79187" marR="79187" marT="39593" marB="3959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9282">
                <a:tc>
                  <a:txBody>
                    <a:bodyPr/>
                    <a:lstStyle/>
                    <a:p>
                      <a:r>
                        <a:rPr lang="ru-RU" sz="1200" dirty="0"/>
                        <a:t>Температура воды:</a:t>
                      </a:r>
                    </a:p>
                    <a:p>
                      <a:endParaRPr lang="ru-RU" sz="1200" b="1" dirty="0"/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25-27</a:t>
                      </a:r>
                      <a:r>
                        <a:rPr lang="ru-RU" sz="1400" baseline="0" dirty="0"/>
                        <a:t> </a:t>
                      </a:r>
                      <a:r>
                        <a:rPr lang="ru-RU" sz="1400" kern="1200" dirty="0">
                          <a:effectLst/>
                        </a:rPr>
                        <a:t>С</a:t>
                      </a:r>
                      <a:r>
                        <a:rPr lang="ru-RU" sz="1400" kern="1200" baseline="30000" dirty="0">
                          <a:effectLst/>
                        </a:rPr>
                        <a:t>о</a:t>
                      </a:r>
                      <a:endParaRPr lang="ru-RU" sz="1400" dirty="0"/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25-27 </a:t>
                      </a:r>
                      <a:r>
                        <a:rPr lang="ru-RU" sz="1400" kern="1200" dirty="0">
                          <a:effectLst/>
                        </a:rPr>
                        <a:t>С</a:t>
                      </a:r>
                      <a:r>
                        <a:rPr lang="ru-RU" sz="1400" kern="1200" baseline="30000" dirty="0">
                          <a:effectLst/>
                        </a:rPr>
                        <a:t>о</a:t>
                      </a:r>
                      <a:endParaRPr lang="ru-RU" sz="1400" dirty="0"/>
                    </a:p>
                    <a:p>
                      <a:endParaRPr lang="ru-RU" sz="1400" dirty="0"/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25 – 27 </a:t>
                      </a:r>
                      <a:r>
                        <a:rPr lang="ru-RU" sz="1400" kern="1200" dirty="0">
                          <a:effectLst/>
                        </a:rPr>
                        <a:t>С</a:t>
                      </a:r>
                      <a:r>
                        <a:rPr lang="ru-RU" sz="1400" kern="1200" baseline="30000" dirty="0">
                          <a:effectLst/>
                        </a:rPr>
                        <a:t>о</a:t>
                      </a:r>
                      <a:endParaRPr lang="ru-RU" sz="1400" dirty="0"/>
                    </a:p>
                    <a:p>
                      <a:endParaRPr lang="ru-RU" sz="1400" dirty="0">
                        <a:latin typeface="+mn-lt"/>
                      </a:endParaRPr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21-27 </a:t>
                      </a:r>
                      <a:r>
                        <a:rPr lang="ru-RU" sz="1400" kern="1200" dirty="0">
                          <a:effectLst/>
                        </a:rPr>
                        <a:t>С</a:t>
                      </a:r>
                      <a:r>
                        <a:rPr lang="ru-RU" sz="1400" kern="1200" baseline="30000" dirty="0">
                          <a:effectLst/>
                        </a:rPr>
                        <a:t>о</a:t>
                      </a:r>
                      <a:endParaRPr lang="ru-RU" sz="1400" dirty="0"/>
                    </a:p>
                  </a:txBody>
                  <a:tcPr marL="79187" marR="79187" marT="39593" marB="3959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556818" y="1760826"/>
            <a:ext cx="517600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УЗВ</a:t>
            </a:r>
          </a:p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477000" y="1760826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Прудовый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метод </a:t>
            </a: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021753"/>
              </p:ext>
            </p:extLst>
          </p:nvPr>
        </p:nvGraphicFramePr>
        <p:xfrm>
          <a:off x="193645" y="2438400"/>
          <a:ext cx="5902355" cy="345491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804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0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04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04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04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1052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 ЭТАП (ЛИЧИНКИ)</a:t>
                      </a:r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2 ЭТАП</a:t>
                      </a:r>
                    </a:p>
                    <a:p>
                      <a:r>
                        <a:rPr lang="ru-RU" sz="1600" dirty="0"/>
                        <a:t>(МАЛЬКИ)</a:t>
                      </a:r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3 ЭТАП (молодь</a:t>
                      </a:r>
                      <a:r>
                        <a:rPr lang="ru-RU" sz="1600" baseline="0" dirty="0"/>
                        <a:t>) </a:t>
                      </a:r>
                      <a:endParaRPr lang="ru-RU" sz="1600" dirty="0"/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4 ЭТАП (ТОВАРНАЯ РЫБА)</a:t>
                      </a:r>
                      <a:r>
                        <a:rPr lang="ru-RU" sz="1600" baseline="0" dirty="0"/>
                        <a:t> </a:t>
                      </a:r>
                      <a:endParaRPr lang="ru-RU" sz="1600" dirty="0"/>
                    </a:p>
                  </a:txBody>
                  <a:tcPr marL="79187" marR="79187" marT="39593" marB="3959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98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Цикл выращивания: </a:t>
                      </a:r>
                    </a:p>
                    <a:p>
                      <a:endParaRPr lang="ru-RU" sz="1200" dirty="0"/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14 -21 день</a:t>
                      </a:r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21– 35 дней</a:t>
                      </a:r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50 - 60 дней</a:t>
                      </a:r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50 – 60 дней</a:t>
                      </a:r>
                    </a:p>
                  </a:txBody>
                  <a:tcPr marL="79187" marR="79187" marT="39593" marB="3959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224">
                <a:tc>
                  <a:txBody>
                    <a:bodyPr/>
                    <a:lstStyle/>
                    <a:p>
                      <a:r>
                        <a:rPr lang="ru-RU" sz="1200" dirty="0"/>
                        <a:t>Масс</a:t>
                      </a:r>
                      <a:r>
                        <a:rPr lang="ru-RU" sz="1200" baseline="0" dirty="0"/>
                        <a:t>а конечная</a:t>
                      </a:r>
                      <a:endParaRPr lang="ru-RU" sz="1200" b="1" dirty="0"/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400 - 500 мг</a:t>
                      </a:r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10-20 г</a:t>
                      </a:r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130 – 200 г</a:t>
                      </a:r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800 – 1200 г</a:t>
                      </a:r>
                    </a:p>
                  </a:txBody>
                  <a:tcPr marL="79187" marR="79187" marT="39593" marB="3959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1052">
                <a:tc>
                  <a:txBody>
                    <a:bodyPr/>
                    <a:lstStyle/>
                    <a:p>
                      <a:r>
                        <a:rPr lang="ru-RU" sz="1200" dirty="0"/>
                        <a:t>Плотность посадки: </a:t>
                      </a:r>
                      <a:endParaRPr lang="ru-RU" sz="1200" b="1" dirty="0"/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50 – 150 штук/л</a:t>
                      </a:r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20-30 </a:t>
                      </a:r>
                      <a:r>
                        <a:rPr lang="ru-RU" sz="1400" dirty="0" err="1"/>
                        <a:t>шт</a:t>
                      </a:r>
                      <a:r>
                        <a:rPr lang="ru-RU" sz="1400" dirty="0"/>
                        <a:t>/л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dirty="0"/>
                        <a:t>2000 – 2500</a:t>
                      </a:r>
                      <a:r>
                        <a:rPr lang="ru-RU" sz="1400" baseline="0" dirty="0"/>
                        <a:t> </a:t>
                      </a:r>
                      <a:r>
                        <a:rPr lang="ru-RU" sz="1400" dirty="0" err="1"/>
                        <a:t>шт</a:t>
                      </a:r>
                      <a:r>
                        <a:rPr lang="ru-RU" sz="1400" dirty="0"/>
                        <a:t>/</a:t>
                      </a:r>
                      <a:r>
                        <a:rPr lang="ru-RU" sz="1400" kern="1200" dirty="0">
                          <a:effectLst/>
                        </a:rPr>
                        <a:t>м</a:t>
                      </a:r>
                      <a:r>
                        <a:rPr lang="ru-RU" sz="1800" kern="1200" baseline="30000" dirty="0">
                          <a:effectLst/>
                        </a:rPr>
                        <a:t>3</a:t>
                      </a:r>
                      <a:r>
                        <a:rPr lang="ru-RU" sz="1400" dirty="0"/>
                        <a:t> </a:t>
                      </a:r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300 </a:t>
                      </a:r>
                      <a:r>
                        <a:rPr lang="ru-RU" sz="1400" dirty="0" err="1"/>
                        <a:t>шт</a:t>
                      </a:r>
                      <a:r>
                        <a:rPr lang="ru-RU" sz="1400" dirty="0"/>
                        <a:t>/</a:t>
                      </a:r>
                      <a:r>
                        <a:rPr lang="ru-RU" sz="1400" kern="1200" dirty="0">
                          <a:effectLst/>
                        </a:rPr>
                        <a:t>м</a:t>
                      </a:r>
                      <a:r>
                        <a:rPr lang="ru-RU" sz="1800" kern="1200" baseline="30000" dirty="0">
                          <a:effectLst/>
                        </a:rPr>
                        <a:t>3</a:t>
                      </a:r>
                      <a:r>
                        <a:rPr lang="ru-RU" sz="1400" dirty="0"/>
                        <a:t> </a:t>
                      </a:r>
                    </a:p>
                    <a:p>
                      <a:r>
                        <a:rPr lang="ru-RU" sz="1400" dirty="0"/>
                        <a:t> 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L="79187" marR="79187" marT="39593" marB="3959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1052">
                <a:tc>
                  <a:txBody>
                    <a:bodyPr/>
                    <a:lstStyle/>
                    <a:p>
                      <a:r>
                        <a:rPr lang="ru-RU" sz="1200" dirty="0"/>
                        <a:t>Температура воды:</a:t>
                      </a:r>
                    </a:p>
                    <a:p>
                      <a:endParaRPr lang="ru-RU" sz="1200" b="1" dirty="0"/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25-27</a:t>
                      </a:r>
                      <a:r>
                        <a:rPr lang="ru-RU" sz="1400" baseline="0" dirty="0"/>
                        <a:t> </a:t>
                      </a:r>
                      <a:r>
                        <a:rPr lang="ru-RU" sz="1400" kern="1200" dirty="0">
                          <a:effectLst/>
                        </a:rPr>
                        <a:t>С</a:t>
                      </a:r>
                      <a:r>
                        <a:rPr lang="ru-RU" sz="1400" kern="1200" baseline="30000" dirty="0">
                          <a:effectLst/>
                        </a:rPr>
                        <a:t>о</a:t>
                      </a:r>
                      <a:endParaRPr lang="ru-RU" sz="1400" dirty="0"/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25-27 </a:t>
                      </a:r>
                      <a:r>
                        <a:rPr lang="ru-RU" sz="1400" kern="1200" dirty="0">
                          <a:effectLst/>
                        </a:rPr>
                        <a:t>С</a:t>
                      </a:r>
                      <a:r>
                        <a:rPr lang="ru-RU" sz="1400" kern="1200" baseline="30000" dirty="0">
                          <a:effectLst/>
                        </a:rPr>
                        <a:t>о</a:t>
                      </a:r>
                      <a:endParaRPr lang="ru-RU" sz="1400" dirty="0"/>
                    </a:p>
                    <a:p>
                      <a:endParaRPr lang="ru-RU" sz="1400" dirty="0"/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25 – 27 </a:t>
                      </a:r>
                      <a:r>
                        <a:rPr lang="ru-RU" sz="1400" kern="1200" dirty="0">
                          <a:effectLst/>
                        </a:rPr>
                        <a:t>С</a:t>
                      </a:r>
                      <a:r>
                        <a:rPr lang="ru-RU" sz="1400" kern="1200" baseline="30000" dirty="0">
                          <a:effectLst/>
                        </a:rPr>
                        <a:t>о</a:t>
                      </a:r>
                      <a:endParaRPr lang="ru-RU" sz="1400" dirty="0"/>
                    </a:p>
                    <a:p>
                      <a:endParaRPr lang="ru-RU" sz="1400" dirty="0">
                        <a:latin typeface="+mn-lt"/>
                      </a:endParaRPr>
                    </a:p>
                  </a:txBody>
                  <a:tcPr marL="79187" marR="79187" marT="39593" marB="3959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25 – 27 </a:t>
                      </a:r>
                      <a:r>
                        <a:rPr lang="ru-RU" sz="1400" kern="1200" dirty="0">
                          <a:effectLst/>
                        </a:rPr>
                        <a:t>С</a:t>
                      </a:r>
                      <a:r>
                        <a:rPr lang="ru-RU" sz="1400" kern="1200" baseline="30000" dirty="0">
                          <a:effectLst/>
                        </a:rPr>
                        <a:t>о</a:t>
                      </a:r>
                      <a:endParaRPr lang="ru-RU" sz="1400" dirty="0"/>
                    </a:p>
                  </a:txBody>
                  <a:tcPr marL="79187" marR="79187" marT="39593" marB="3959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8537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2958" y="-85923"/>
            <a:ext cx="6705600" cy="1325563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Конкурентный анализ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DB6FE1-0C64-42B8-84FC-C1EBCEC91BC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9418" y="1164020"/>
            <a:ext cx="57441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Технические характеристики 4 этапа товарного  выращивания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 африканского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клариевого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 сома в УЗВ объемом 25т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309764" y="1166531"/>
            <a:ext cx="53018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Технические характеристики африканского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клариевого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сома в прудах объемом 25т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457200" y="1917850"/>
          <a:ext cx="5334001" cy="4533573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3526082">
                  <a:extLst>
                    <a:ext uri="{9D8B030D-6E8A-4147-A177-3AD203B41FA5}">
                      <a16:colId xmlns:a16="http://schemas.microsoft.com/office/drawing/2014/main" val="637494737"/>
                    </a:ext>
                  </a:extLst>
                </a:gridCol>
                <a:gridCol w="927040">
                  <a:extLst>
                    <a:ext uri="{9D8B030D-6E8A-4147-A177-3AD203B41FA5}">
                      <a16:colId xmlns:a16="http://schemas.microsoft.com/office/drawing/2014/main" val="1184741107"/>
                    </a:ext>
                  </a:extLst>
                </a:gridCol>
                <a:gridCol w="880879">
                  <a:extLst>
                    <a:ext uri="{9D8B030D-6E8A-4147-A177-3AD203B41FA5}">
                      <a16:colId xmlns:a16="http://schemas.microsoft.com/office/drawing/2014/main" val="824768305"/>
                    </a:ext>
                  </a:extLst>
                </a:gridCol>
              </a:tblGrid>
              <a:tr h="3941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 err="1">
                          <a:effectLst/>
                        </a:rPr>
                        <a:t>Наименование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Значение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Затраты/доходы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extLst>
                  <a:ext uri="{0D108BD9-81ED-4DB2-BD59-A6C34878D82A}">
                    <a16:rowId xmlns:a16="http://schemas.microsoft.com/office/drawing/2014/main" val="1200934423"/>
                  </a:ext>
                </a:extLst>
              </a:tr>
              <a:tr h="2330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Объем воды в рыбоводных бассейнах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71,70</a:t>
                      </a:r>
                      <a:r>
                        <a:rPr lang="ru-RU" sz="1200">
                          <a:effectLst/>
                        </a:rPr>
                        <a:t> м</a:t>
                      </a:r>
                      <a:r>
                        <a:rPr lang="ru-RU" sz="1200" baseline="30000">
                          <a:effectLst/>
                        </a:rPr>
                        <a:t>3</a:t>
                      </a:r>
                      <a:r>
                        <a:rPr lang="ru-RU" sz="1200">
                          <a:effectLst/>
                        </a:rPr>
                        <a:t>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extLst>
                  <a:ext uri="{0D108BD9-81ED-4DB2-BD59-A6C34878D82A}">
                    <a16:rowId xmlns:a16="http://schemas.microsoft.com/office/drawing/2014/main" val="1998201772"/>
                  </a:ext>
                </a:extLst>
              </a:tr>
              <a:tr h="465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Средняя потребность в </a:t>
                      </a:r>
                      <a:r>
                        <a:rPr lang="ru-RU" sz="1200" dirty="0" err="1">
                          <a:effectLst/>
                        </a:rPr>
                        <a:t>подпиточной</a:t>
                      </a:r>
                      <a:r>
                        <a:rPr lang="ru-RU" sz="1200" dirty="0">
                          <a:effectLst/>
                        </a:rPr>
                        <a:t> воде / сброс сточных вод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36,04  </a:t>
                      </a:r>
                      <a:r>
                        <a:rPr lang="ru-RU" sz="1200" dirty="0">
                          <a:effectLst/>
                        </a:rPr>
                        <a:t>м</a:t>
                      </a:r>
                      <a:r>
                        <a:rPr lang="ru-RU" sz="1200" baseline="30000" dirty="0">
                          <a:effectLst/>
                        </a:rPr>
                        <a:t>3</a:t>
                      </a:r>
                      <a:r>
                        <a:rPr lang="ru-RU" sz="1200" dirty="0">
                          <a:effectLst/>
                        </a:rPr>
                        <a:t>/</a:t>
                      </a:r>
                      <a:r>
                        <a:rPr lang="ru-RU" sz="1200" dirty="0" err="1">
                          <a:effectLst/>
                        </a:rPr>
                        <a:t>сут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extLst>
                  <a:ext uri="{0D108BD9-81ED-4DB2-BD59-A6C34878D82A}">
                    <a16:rowId xmlns:a16="http://schemas.microsoft.com/office/drawing/2014/main" val="1620132916"/>
                  </a:ext>
                </a:extLst>
              </a:tr>
              <a:tr h="465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Общая потребность в подпиточной воде / сброс сточных вод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2162  м</a:t>
                      </a:r>
                      <a:r>
                        <a:rPr lang="ru-RU" sz="1200" baseline="30000" dirty="0">
                          <a:effectLst/>
                        </a:rPr>
                        <a:t>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 62 968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extLst>
                  <a:ext uri="{0D108BD9-81ED-4DB2-BD59-A6C34878D82A}">
                    <a16:rowId xmlns:a16="http://schemas.microsoft.com/office/drawing/2014/main" val="440420191"/>
                  </a:ext>
                </a:extLst>
              </a:tr>
              <a:tr h="465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Среднее </a:t>
                      </a:r>
                      <a:r>
                        <a:rPr lang="en-US" sz="1200">
                          <a:effectLst/>
                        </a:rPr>
                        <a:t>энергопотребление технологической линии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7,14</a:t>
                      </a:r>
                      <a:r>
                        <a:rPr lang="ru-RU" sz="1200" baseline="0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квт/ч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extLst>
                  <a:ext uri="{0D108BD9-81ED-4DB2-BD59-A6C34878D82A}">
                    <a16:rowId xmlns:a16="http://schemas.microsoft.com/office/drawing/2014/main" val="1827756568"/>
                  </a:ext>
                </a:extLst>
              </a:tr>
              <a:tr h="4135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Общее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энергопотребление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технологической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линии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10</a:t>
                      </a:r>
                      <a:r>
                        <a:rPr lang="ru-RU" sz="1200" baseline="0" dirty="0">
                          <a:effectLst/>
                        </a:rPr>
                        <a:t> 224</a:t>
                      </a:r>
                      <a:r>
                        <a:rPr lang="ru-RU" sz="1200" dirty="0">
                          <a:effectLst/>
                        </a:rPr>
                        <a:t> квт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  <a:r>
                        <a:rPr lang="ru-RU" sz="12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 568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extLst>
                  <a:ext uri="{0D108BD9-81ED-4DB2-BD59-A6C34878D82A}">
                    <a16:rowId xmlns:a16="http://schemas.microsoft.com/office/drawing/2014/main" val="1254906349"/>
                  </a:ext>
                </a:extLst>
              </a:tr>
              <a:tr h="465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Посадочный материал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50р 1 </a:t>
                      </a:r>
                      <a:r>
                        <a:rPr lang="ru-RU" sz="1200" dirty="0" err="1">
                          <a:effectLst/>
                        </a:rPr>
                        <a:t>шт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1 2</a:t>
                      </a:r>
                      <a:r>
                        <a:rPr lang="ru-RU" sz="1200" baseline="0" dirty="0">
                          <a:effectLst/>
                        </a:rPr>
                        <a:t>00 000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extLst>
                  <a:ext uri="{0D108BD9-81ED-4DB2-BD59-A6C34878D82A}">
                    <a16:rowId xmlns:a16="http://schemas.microsoft.com/office/drawing/2014/main" val="946190052"/>
                  </a:ext>
                </a:extLst>
              </a:tr>
              <a:tr h="465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Кормовой коэффициент/стоимость корма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1,2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150 р./кг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extLst>
                  <a:ext uri="{0D108BD9-81ED-4DB2-BD59-A6C34878D82A}">
                    <a16:rowId xmlns:a16="http://schemas.microsoft.com/office/drawing/2014/main" val="4261563120"/>
                  </a:ext>
                </a:extLst>
              </a:tr>
              <a:tr h="2330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Количество корма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25 500кг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3 825 250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extLst>
                  <a:ext uri="{0D108BD9-81ED-4DB2-BD59-A6C34878D82A}">
                    <a16:rowId xmlns:a16="http://schemas.microsoft.com/office/drawing/2014/main" val="621993967"/>
                  </a:ext>
                </a:extLst>
              </a:tr>
              <a:tr h="2330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Персонал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 чел.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 200 000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extLst>
                  <a:ext uri="{0D108BD9-81ED-4DB2-BD59-A6C34878D82A}">
                    <a16:rowId xmlns:a16="http://schemas.microsoft.com/office/drawing/2014/main" val="4232402256"/>
                  </a:ext>
                </a:extLst>
              </a:tr>
              <a:tr h="2330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Общие затраты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5 159 786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extLst>
                  <a:ext uri="{0D108BD9-81ED-4DB2-BD59-A6C34878D82A}">
                    <a16:rowId xmlns:a16="http://schemas.microsoft.com/office/drawing/2014/main" val="2176985826"/>
                  </a:ext>
                </a:extLst>
              </a:tr>
              <a:tr h="2330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Стоимость продукции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400 р/кг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10 000 000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extLst>
                  <a:ext uri="{0D108BD9-81ED-4DB2-BD59-A6C34878D82A}">
                    <a16:rowId xmlns:a16="http://schemas.microsoft.com/office/drawing/2014/main" val="4121042861"/>
                  </a:ext>
                </a:extLst>
              </a:tr>
              <a:tr h="2330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 Прибыль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ru-RU" sz="12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 840 214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1" marR="47704" marT="8131" marB="0"/>
                </a:tc>
                <a:extLst>
                  <a:ext uri="{0D108BD9-81ED-4DB2-BD59-A6C34878D82A}">
                    <a16:rowId xmlns:a16="http://schemas.microsoft.com/office/drawing/2014/main" val="3677217612"/>
                  </a:ext>
                </a:extLst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-3231315" y="68103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6484872" y="1896228"/>
          <a:ext cx="5478529" cy="4039390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3928027">
                  <a:extLst>
                    <a:ext uri="{9D8B030D-6E8A-4147-A177-3AD203B41FA5}">
                      <a16:colId xmlns:a16="http://schemas.microsoft.com/office/drawing/2014/main" val="452698648"/>
                    </a:ext>
                  </a:extLst>
                </a:gridCol>
                <a:gridCol w="775251">
                  <a:extLst>
                    <a:ext uri="{9D8B030D-6E8A-4147-A177-3AD203B41FA5}">
                      <a16:colId xmlns:a16="http://schemas.microsoft.com/office/drawing/2014/main" val="2738085695"/>
                    </a:ext>
                  </a:extLst>
                </a:gridCol>
                <a:gridCol w="775251">
                  <a:extLst>
                    <a:ext uri="{9D8B030D-6E8A-4147-A177-3AD203B41FA5}">
                      <a16:colId xmlns:a16="http://schemas.microsoft.com/office/drawing/2014/main" val="2218895528"/>
                    </a:ext>
                  </a:extLst>
                </a:gridCol>
              </a:tblGrid>
              <a:tr h="4043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 err="1">
                          <a:effectLst/>
                        </a:rPr>
                        <a:t>Наименование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Значение 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Затраты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extLst>
                  <a:ext uri="{0D108BD9-81ED-4DB2-BD59-A6C34878D82A}">
                    <a16:rowId xmlns:a16="http://schemas.microsoft.com/office/drawing/2014/main" val="3424798081"/>
                  </a:ext>
                </a:extLst>
              </a:tr>
              <a:tr h="202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Площадь прудов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 га 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extLst>
                  <a:ext uri="{0D108BD9-81ED-4DB2-BD59-A6C34878D82A}">
                    <a16:rowId xmlns:a16="http://schemas.microsoft.com/office/drawing/2014/main" val="1674198225"/>
                  </a:ext>
                </a:extLst>
              </a:tr>
              <a:tr h="4043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Средняя потребность в </a:t>
                      </a:r>
                      <a:r>
                        <a:rPr lang="ru-RU" sz="1200" dirty="0" err="1">
                          <a:effectLst/>
                        </a:rPr>
                        <a:t>подпиточной</a:t>
                      </a:r>
                      <a:r>
                        <a:rPr lang="ru-RU" sz="1200" dirty="0">
                          <a:effectLst/>
                        </a:rPr>
                        <a:t> воде / сброс сточных вод 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extLst>
                  <a:ext uri="{0D108BD9-81ED-4DB2-BD59-A6C34878D82A}">
                    <a16:rowId xmlns:a16="http://schemas.microsoft.com/office/drawing/2014/main" val="4284812131"/>
                  </a:ext>
                </a:extLst>
              </a:tr>
              <a:tr h="4043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Общая потребность в подпиточной воде / сброс сточных вод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extLst>
                  <a:ext uri="{0D108BD9-81ED-4DB2-BD59-A6C34878D82A}">
                    <a16:rowId xmlns:a16="http://schemas.microsoft.com/office/drawing/2014/main" val="417714995"/>
                  </a:ext>
                </a:extLst>
              </a:tr>
              <a:tr h="3226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Среднее </a:t>
                      </a:r>
                      <a:r>
                        <a:rPr lang="en-US" sz="1200" dirty="0" err="1">
                          <a:effectLst/>
                        </a:rPr>
                        <a:t>энергопотребление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технологической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линии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extLst>
                  <a:ext uri="{0D108BD9-81ED-4DB2-BD59-A6C34878D82A}">
                    <a16:rowId xmlns:a16="http://schemas.microsoft.com/office/drawing/2014/main" val="400217606"/>
                  </a:ext>
                </a:extLst>
              </a:tr>
              <a:tr h="3226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Общее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энергопотребление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технологической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линии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extLst>
                  <a:ext uri="{0D108BD9-81ED-4DB2-BD59-A6C34878D82A}">
                    <a16:rowId xmlns:a16="http://schemas.microsoft.com/office/drawing/2014/main" val="2465343770"/>
                  </a:ext>
                </a:extLst>
              </a:tr>
              <a:tr h="3226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Посадочный материал 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1шт</a:t>
                      </a:r>
                      <a:r>
                        <a:rPr lang="ru-RU" sz="1200" baseline="0" dirty="0">
                          <a:effectLst/>
                        </a:rPr>
                        <a:t> 50р 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</a:rPr>
                        <a:t>1 2</a:t>
                      </a:r>
                      <a:r>
                        <a:rPr lang="ru-RU" sz="1200" baseline="0" dirty="0">
                          <a:effectLst/>
                        </a:rPr>
                        <a:t>00 000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extLst>
                  <a:ext uri="{0D108BD9-81ED-4DB2-BD59-A6C34878D82A}">
                    <a16:rowId xmlns:a16="http://schemas.microsoft.com/office/drawing/2014/main" val="1275727777"/>
                  </a:ext>
                </a:extLst>
              </a:tr>
              <a:tr h="3226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Кормовой коэффициент /стоимость корма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18р/кг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extLst>
                  <a:ext uri="{0D108BD9-81ED-4DB2-BD59-A6C34878D82A}">
                    <a16:rowId xmlns:a16="http://schemas.microsoft.com/office/drawing/2014/main" val="3287384169"/>
                  </a:ext>
                </a:extLst>
              </a:tr>
              <a:tr h="3226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корма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85 000 кг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1 530 000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extLst>
                  <a:ext uri="{0D108BD9-81ED-4DB2-BD59-A6C34878D82A}">
                    <a16:rowId xmlns:a16="http://schemas.microsoft.com/office/drawing/2014/main" val="1987896047"/>
                  </a:ext>
                </a:extLst>
              </a:tr>
              <a:tr h="202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1 530 000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extLst>
                  <a:ext uri="{0D108BD9-81ED-4DB2-BD59-A6C34878D82A}">
                    <a16:rowId xmlns:a16="http://schemas.microsoft.com/office/drawing/2014/main" val="1313633738"/>
                  </a:ext>
                </a:extLst>
              </a:tr>
              <a:tr h="202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Персонал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3 чел.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 360 000 </a:t>
                      </a:r>
                      <a:endParaRPr lang="ru-RU" sz="1200" dirty="0">
                        <a:effectLst/>
                        <a:latin typeface="+mn-lt"/>
                      </a:endParaRPr>
                    </a:p>
                  </a:txBody>
                  <a:tcPr marL="43323" marR="46493" marT="7925" marB="0"/>
                </a:tc>
                <a:extLst>
                  <a:ext uri="{0D108BD9-81ED-4DB2-BD59-A6C34878D82A}">
                    <a16:rowId xmlns:a16="http://schemas.microsoft.com/office/drawing/2014/main" val="374022110"/>
                  </a:ext>
                </a:extLst>
              </a:tr>
              <a:tr h="202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Общие затраты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>
                        <a:effectLst/>
                        <a:latin typeface="+mn-lt"/>
                      </a:endParaRPr>
                    </a:p>
                  </a:txBody>
                  <a:tcPr marL="43323" marR="46493" marT="7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2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 090 000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extLst>
                  <a:ext uri="{0D108BD9-81ED-4DB2-BD59-A6C34878D82A}">
                    <a16:rowId xmlns:a16="http://schemas.microsoft.com/office/drawing/2014/main" val="4116036646"/>
                  </a:ext>
                </a:extLst>
              </a:tr>
              <a:tr h="202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Стоимость продукции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300 р/кг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7 500 000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extLst>
                  <a:ext uri="{0D108BD9-81ED-4DB2-BD59-A6C34878D82A}">
                    <a16:rowId xmlns:a16="http://schemas.microsoft.com/office/drawing/2014/main" val="1398192546"/>
                  </a:ext>
                </a:extLst>
              </a:tr>
              <a:tr h="202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 Прибыль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+mn-ea"/>
                          <a:cs typeface="+mn-cs"/>
                        </a:rPr>
                        <a:t>4 410 000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323" marR="46493" marT="7925" marB="0"/>
                </a:tc>
                <a:extLst>
                  <a:ext uri="{0D108BD9-81ED-4DB2-BD59-A6C34878D82A}">
                    <a16:rowId xmlns:a16="http://schemas.microsoft.com/office/drawing/2014/main" val="2711930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8099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>
            <a:extLst>
              <a:ext uri="{FF2B5EF4-FFF2-40B4-BE49-F238E27FC236}">
                <a16:creationId xmlns:a16="http://schemas.microsoft.com/office/drawing/2014/main" id="{86FC551A-DF90-1FA2-B780-A81AFF11B93C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5" name="Прямоугольник">
              <a:extLst>
                <a:ext uri="{FF2B5EF4-FFF2-40B4-BE49-F238E27FC236}">
                  <a16:creationId xmlns:a16="http://schemas.microsoft.com/office/drawing/2014/main" id="{82BE020F-5E1F-79F7-9548-4A9715E3FBF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>
              <a:extLst>
                <a:ext uri="{FF2B5EF4-FFF2-40B4-BE49-F238E27FC236}">
                  <a16:creationId xmlns:a16="http://schemas.microsoft.com/office/drawing/2014/main" id="{3FB1F6FA-6CA4-9E17-794A-998888731D6B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96D1C50-53D6-7AAC-EDBE-9386DD0896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724674"/>
              </p:ext>
            </p:extLst>
          </p:nvPr>
        </p:nvGraphicFramePr>
        <p:xfrm>
          <a:off x="685800" y="357051"/>
          <a:ext cx="11314752" cy="6461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8225">
                  <a:extLst>
                    <a:ext uri="{9D8B030D-6E8A-4147-A177-3AD203B41FA5}">
                      <a16:colId xmlns:a16="http://schemas.microsoft.com/office/drawing/2014/main" val="3865265298"/>
                    </a:ext>
                  </a:extLst>
                </a:gridCol>
                <a:gridCol w="3364405">
                  <a:extLst>
                    <a:ext uri="{9D8B030D-6E8A-4147-A177-3AD203B41FA5}">
                      <a16:colId xmlns:a16="http://schemas.microsoft.com/office/drawing/2014/main" val="2868572884"/>
                    </a:ext>
                  </a:extLst>
                </a:gridCol>
                <a:gridCol w="1477504">
                  <a:extLst>
                    <a:ext uri="{9D8B030D-6E8A-4147-A177-3AD203B41FA5}">
                      <a16:colId xmlns:a16="http://schemas.microsoft.com/office/drawing/2014/main" val="3580950122"/>
                    </a:ext>
                  </a:extLst>
                </a:gridCol>
                <a:gridCol w="3577112">
                  <a:extLst>
                    <a:ext uri="{9D8B030D-6E8A-4147-A177-3AD203B41FA5}">
                      <a16:colId xmlns:a16="http://schemas.microsoft.com/office/drawing/2014/main" val="2804185031"/>
                    </a:ext>
                  </a:extLst>
                </a:gridCol>
                <a:gridCol w="1477506">
                  <a:extLst>
                    <a:ext uri="{9D8B030D-6E8A-4147-A177-3AD203B41FA5}">
                      <a16:colId xmlns:a16="http://schemas.microsoft.com/office/drawing/2014/main" val="4090897976"/>
                    </a:ext>
                  </a:extLst>
                </a:gridCol>
              </a:tblGrid>
              <a:tr h="52526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Ключевые поставщики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Ключевая деятельность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Ценностное предложение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Взаимоотношения с клиентами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Потребительские сегменты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849545"/>
                  </a:ext>
                </a:extLst>
              </a:tr>
              <a:tr h="1497324">
                <a:tc rowSpan="3">
                  <a:txBody>
                    <a:bodyPr/>
                    <a:lstStyle/>
                    <a:p>
                      <a:pPr algn="ctr"/>
                      <a:r>
                        <a:rPr lang="ru-RU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ООО «Мелькомбинат », ООО «БИФФ», СССПОК «</a:t>
                      </a:r>
                      <a:r>
                        <a:rPr lang="ru-RU" sz="1600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Белфорель</a:t>
                      </a:r>
                      <a:r>
                        <a:rPr lang="ru-RU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» (поставка корма),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Филиал по пресноводному рыбному хозяйству ФГБНУ «ВНИРО» («ВНИИПРХ»)(</a:t>
                      </a:r>
                      <a:r>
                        <a:rPr lang="ru-RU" sz="1600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посадочный материал)</a:t>
                      </a:r>
                      <a:endParaRPr lang="ru-RU" sz="16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6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Выращивание </a:t>
                      </a:r>
                      <a:r>
                        <a:rPr lang="ru-RU" sz="1600" baseline="0" dirty="0"/>
                        <a:t>товарного африканского </a:t>
                      </a:r>
                      <a:r>
                        <a:rPr lang="ru-RU" sz="1600" baseline="0" dirty="0" err="1"/>
                        <a:t>клариевого</a:t>
                      </a:r>
                      <a:r>
                        <a:rPr lang="ru-RU" sz="1600" baseline="0" dirty="0"/>
                        <a:t> сома в прудовых условиях</a:t>
                      </a:r>
                      <a:endParaRPr lang="ru-RU" sz="16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  <a:p>
                      <a:pPr algn="ctr"/>
                      <a:r>
                        <a:rPr lang="ru-RU" sz="1600" dirty="0"/>
                        <a:t>300 рублей за кг, что ниже стоимости сома из УЗВ</a:t>
                      </a:r>
                      <a:r>
                        <a:rPr lang="ru-RU" sz="1600" baseline="0" dirty="0"/>
                        <a:t> (на 25%) за счет выращивания в прудовых условиях.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соме содержится больше белка чем в лососе и он является низкокалорийным. </a:t>
                      </a:r>
                    </a:p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Возможность</a:t>
                      </a:r>
                      <a:r>
                        <a:rPr lang="ru-RU" sz="1600" baseline="0" dirty="0"/>
                        <a:t> получения скидки на оптовые партии, возможность дистанционного или очного выявления заболеваний при передержке </a:t>
                      </a:r>
                      <a:r>
                        <a:rPr lang="ru-RU" sz="1600" baseline="0"/>
                        <a:t>и  предложение профилактических </a:t>
                      </a:r>
                      <a:r>
                        <a:rPr lang="ru-RU" sz="1600" baseline="0" dirty="0"/>
                        <a:t>(лечебных) мероприятий </a:t>
                      </a:r>
                      <a:endParaRPr lang="ru-RU" sz="16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Перерабатывающие</a:t>
                      </a:r>
                      <a:r>
                        <a:rPr lang="ru-RU" sz="1600" baseline="0" dirty="0"/>
                        <a:t> предприятия рыбной продукции,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сетевые магазины, оптовые базы, физические лица.</a:t>
                      </a:r>
                    </a:p>
                    <a:p>
                      <a:pPr algn="ctr">
                        <a:defRPr/>
                      </a:pP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822192"/>
                  </a:ext>
                </a:extLst>
              </a:tr>
              <a:tr h="3041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Ключевые ресурсы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Каналы сбыта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929037"/>
                  </a:ext>
                </a:extLst>
              </a:tr>
              <a:tr h="226247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Невысокие финансовые вложения, качественный</a:t>
                      </a:r>
                      <a:r>
                        <a:rPr lang="ru-RU" sz="1600" baseline="0" dirty="0"/>
                        <a:t> посадочный </a:t>
                      </a:r>
                      <a:r>
                        <a:rPr lang="ru-RU" sz="1600" dirty="0"/>
                        <a:t>биологический</a:t>
                      </a:r>
                      <a:r>
                        <a:rPr lang="ru-RU" sz="1600" baseline="0" dirty="0"/>
                        <a:t> материал</a:t>
                      </a:r>
                      <a:r>
                        <a:rPr lang="ru-RU" sz="1600" dirty="0"/>
                        <a:t>, обучение высококвалифицированного персонала на базе факультета </a:t>
                      </a:r>
                      <a:r>
                        <a:rPr lang="ru-RU" sz="1600" dirty="0" err="1"/>
                        <a:t>Бирх</a:t>
                      </a:r>
                      <a:r>
                        <a:rPr lang="ru-RU" sz="1600" dirty="0"/>
                        <a:t>.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Через дистрибьюторов (косвенный), ИП, ООО (прямой)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Маркетинг</a:t>
                      </a:r>
                      <a:r>
                        <a:rPr lang="ru-RU" sz="1600" baseline="0" dirty="0"/>
                        <a:t> через отраслевые журналы и портал </a:t>
                      </a:r>
                      <a:r>
                        <a:rPr lang="ru-RU" sz="1600" baseline="0" dirty="0" err="1"/>
                        <a:t>Рыбоводы.рф</a:t>
                      </a:r>
                      <a:endParaRPr lang="ru-RU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112561"/>
                  </a:ext>
                </a:extLst>
              </a:tr>
              <a:tr h="304102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Структура издержек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Потоки доходов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819817"/>
                  </a:ext>
                </a:extLst>
              </a:tr>
              <a:tr h="96759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Аренда пруда: </a:t>
                      </a:r>
                      <a:r>
                        <a:rPr lang="ru-RU" sz="1600" baseline="0" dirty="0"/>
                        <a:t>0,5 млн. руб.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Посадочный материал: 1,2 млн. руб.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Корм:</a:t>
                      </a:r>
                      <a:r>
                        <a:rPr lang="ru-RU" sz="1600" baseline="0" dirty="0"/>
                        <a:t> 1,53 млн. руб.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/>
                        <a:t>Оплата труда: 0,36 млн. руб.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Реализация </a:t>
                      </a:r>
                      <a:r>
                        <a:rPr lang="ru-RU" sz="1600" baseline="0" dirty="0"/>
                        <a:t>товарной </a:t>
                      </a:r>
                      <a:r>
                        <a:rPr lang="ru-RU" sz="1600" dirty="0"/>
                        <a:t>продукции – 7,5 млн. руб.</a:t>
                      </a:r>
                    </a:p>
                    <a:p>
                      <a:pPr algn="ctr"/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17227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CC361C9-9CC1-748A-C81B-EE7A333872D9}"/>
              </a:ext>
            </a:extLst>
          </p:cNvPr>
          <p:cNvSpPr txBox="1"/>
          <p:nvPr/>
        </p:nvSpPr>
        <p:spPr>
          <a:xfrm>
            <a:off x="4953000" y="-76200"/>
            <a:ext cx="4918216" cy="738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9F00FF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rPr>
              <a:t>БИЗНЕС-МОДЕЛЬ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166070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116480" y="-15241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07353" y="304515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ExtraBold"/>
                <a:sym typeface="Gilroy-ExtraBold"/>
              </a:rPr>
              <a:t>Этапы реализации продукта</a:t>
            </a:r>
            <a:endParaRPr kumimoji="0" sz="1600" b="0" i="0" u="none" strike="noStrike" kern="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-ExtraBold"/>
              <a:sym typeface="Gilroy-ExtraBold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sym typeface="Calibri"/>
              </a:endParaRPr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-Bold"/>
                  <a:sym typeface="Gilroy-Bold"/>
                </a:rPr>
                <a:t>9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Bold"/>
                <a:sym typeface="Gilroy-Bold"/>
              </a:endParaRP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483564" y="3093096"/>
            <a:ext cx="5055091" cy="3046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0" lvl="8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kern="0" dirty="0" smtClean="0">
                <a:solidFill>
                  <a:srgbClr val="000000"/>
                </a:solidFill>
                <a:latin typeface="Helvetica"/>
                <a:cs typeface="Helvetica"/>
                <a:sym typeface="Helvetica"/>
              </a:rPr>
              <a:t>SOM</a:t>
            </a:r>
            <a:r>
              <a:rPr lang="ru-RU" kern="0" dirty="0" smtClean="0">
                <a:solidFill>
                  <a:srgbClr val="000000"/>
                </a:solidFill>
                <a:latin typeface="Helvetica"/>
                <a:cs typeface="Helvetica"/>
                <a:sym typeface="Helvetica"/>
              </a:rPr>
              <a:t> </a:t>
            </a:r>
            <a:r>
              <a:rPr lang="en-US" kern="0" dirty="0" smtClean="0">
                <a:solidFill>
                  <a:srgbClr val="000000"/>
                </a:solidFill>
                <a:latin typeface="Helvetica"/>
                <a:cs typeface="Helvetica"/>
                <a:sym typeface="Helvetica"/>
              </a:rPr>
              <a:t>-</a:t>
            </a:r>
            <a:r>
              <a:rPr lang="ru-RU" kern="0" dirty="0" smtClean="0">
                <a:solidFill>
                  <a:srgbClr val="000000"/>
                </a:solidFill>
                <a:latin typeface="Helvetica"/>
                <a:cs typeface="Helvetica"/>
                <a:sym typeface="Helvetica"/>
              </a:rPr>
              <a:t> В </a:t>
            </a:r>
            <a:r>
              <a:rPr lang="ru-RU" kern="0" dirty="0">
                <a:solidFill>
                  <a:srgbClr val="000000"/>
                </a:solidFill>
                <a:latin typeface="Helvetica"/>
                <a:cs typeface="Helvetica"/>
                <a:sym typeface="Helvetica"/>
              </a:rPr>
              <a:t>течении двух лет объем производства клариевого сома прудовым методом  возможно увеличить до 100 т.</a:t>
            </a:r>
          </a:p>
          <a:p>
            <a:pPr marL="0" lvl="8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cs typeface="Helvetica"/>
              <a:sym typeface="Helvetica"/>
            </a:endParaRPr>
          </a:p>
          <a:p>
            <a:pPr marL="0" lvl="8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Gilroy-Light"/>
                <a:sym typeface="Gilroy-Light"/>
              </a:rPr>
              <a:t>SAM</a:t>
            </a:r>
            <a:r>
              <a:rPr kumimoji="0" lang="en-US" sz="1600" b="0" i="0" u="none" strike="noStrike" kern="0" cap="none" spc="0" normalizeH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Gilroy-Light"/>
                <a:sym typeface="Gilroy-Light"/>
              </a:rPr>
              <a:t> – </a:t>
            </a:r>
            <a:r>
              <a:rPr kumimoji="0" lang="ru-RU" sz="1600" b="0" i="0" u="none" strike="noStrike" kern="0" cap="none" spc="0" normalizeH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Gilroy-Light"/>
                <a:sym typeface="Gilroy-Light"/>
              </a:rPr>
              <a:t> годовой объем товарной сома в России составляет 4000 т. </a:t>
            </a:r>
            <a:endParaRPr kumimoji="0" lang="ru-RU" sz="1600" b="0" i="0" u="none" strike="noStrike" kern="0" cap="none" spc="0" normalizeH="0" noProof="0" dirty="0" smtClean="0">
              <a:ln>
                <a:noFill/>
              </a:ln>
              <a:solidFill>
                <a:srgbClr val="1B1B1B"/>
              </a:solidFill>
              <a:effectLst/>
              <a:uLnTx/>
              <a:uFillTx/>
              <a:latin typeface="Gilroy-Light"/>
              <a:sym typeface="Gilroy-Light"/>
            </a:endParaRPr>
          </a:p>
          <a:p>
            <a:pPr marL="0" lvl="8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kumimoji="0" lang="ru-RU" sz="1600" b="0" i="0" u="none" strike="noStrike" kern="0" cap="none" spc="0" normalizeH="0" noProof="0" dirty="0">
              <a:ln>
                <a:noFill/>
              </a:ln>
              <a:solidFill>
                <a:srgbClr val="1B1B1B"/>
              </a:solidFill>
              <a:effectLst/>
              <a:uLnTx/>
              <a:uFillTx/>
              <a:latin typeface="Gilroy-Light"/>
              <a:sym typeface="Gilroy-Light"/>
            </a:endParaRPr>
          </a:p>
          <a:p>
            <a:pPr marL="0" lvl="8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kern="0" baseline="0" dirty="0" smtClean="0">
                <a:solidFill>
                  <a:srgbClr val="1B1B1B"/>
                </a:solidFill>
                <a:latin typeface="Gilroy-Light"/>
                <a:sym typeface="Gilroy-Light"/>
              </a:rPr>
              <a:t>ТАМ -  </a:t>
            </a:r>
            <a:r>
              <a:rPr lang="ru-RU" sz="1600" kern="0" baseline="0" dirty="0">
                <a:solidFill>
                  <a:srgbClr val="1B1B1B"/>
                </a:solidFill>
                <a:latin typeface="Gilroy-Light"/>
                <a:sym typeface="Gilroy-Light"/>
              </a:rPr>
              <a:t>годовой объем</a:t>
            </a:r>
            <a:r>
              <a:rPr lang="ru-RU" sz="1600" kern="0" dirty="0">
                <a:solidFill>
                  <a:srgbClr val="1B1B1B"/>
                </a:solidFill>
                <a:latin typeface="Gilroy-Light"/>
                <a:sym typeface="Gilroy-Light"/>
              </a:rPr>
              <a:t> тепловодного прудового рыбоводства в России составляет 146 тыс. т</a:t>
            </a:r>
            <a:r>
              <a:rPr lang="ru-RU" sz="1600" kern="0" dirty="0" smtClean="0">
                <a:solidFill>
                  <a:srgbClr val="1B1B1B"/>
                </a:solidFill>
                <a:latin typeface="Gilroy-Light"/>
                <a:sym typeface="Gilroy-Light"/>
              </a:rPr>
              <a:t>.</a:t>
            </a:r>
          </a:p>
          <a:p>
            <a:pPr marL="0" lvl="8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kern="0" dirty="0">
              <a:solidFill>
                <a:srgbClr val="1B1B1B"/>
              </a:solidFill>
              <a:latin typeface="Gilroy-Light"/>
              <a:sym typeface="Gilroy-Light"/>
            </a:endParaRPr>
          </a:p>
          <a:p>
            <a:pPr marL="0" lvl="8" hangingPunct="0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z="1600" kern="0" dirty="0" smtClean="0">
                <a:solidFill>
                  <a:srgbClr val="1B1B1B"/>
                </a:solidFill>
                <a:latin typeface="Gilroy-Light"/>
                <a:sym typeface="Gilroy-Light"/>
              </a:rPr>
              <a:t>PAM</a:t>
            </a:r>
            <a:r>
              <a:rPr lang="ru-RU" sz="1600" kern="0" dirty="0" smtClean="0">
                <a:solidFill>
                  <a:srgbClr val="1B1B1B"/>
                </a:solidFill>
                <a:latin typeface="Gilroy-Light"/>
                <a:sym typeface="Gilroy-Light"/>
              </a:rPr>
              <a:t> </a:t>
            </a:r>
            <a:r>
              <a:rPr lang="en-US" sz="1600" kern="0" dirty="0" smtClean="0">
                <a:solidFill>
                  <a:srgbClr val="1B1B1B"/>
                </a:solidFill>
                <a:latin typeface="Gilroy-Light"/>
                <a:sym typeface="Gilroy-Light"/>
              </a:rPr>
              <a:t>-</a:t>
            </a:r>
            <a:r>
              <a:rPr lang="ru-RU" sz="1600" kern="0" dirty="0" smtClean="0">
                <a:solidFill>
                  <a:srgbClr val="1B1B1B"/>
                </a:solidFill>
                <a:latin typeface="Gilroy-Light"/>
                <a:sym typeface="Gilroy-Light"/>
              </a:rPr>
              <a:t> годовой </a:t>
            </a:r>
            <a:r>
              <a:rPr lang="ru-RU" sz="1600" kern="0" dirty="0">
                <a:solidFill>
                  <a:srgbClr val="1B1B1B"/>
                </a:solidFill>
                <a:latin typeface="Gilroy-Light"/>
                <a:sym typeface="Gilroy-Light"/>
              </a:rPr>
              <a:t>объем товарной аквакультуры в России составляет 383 тыс. т.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1B1B1B"/>
              </a:solidFill>
              <a:effectLst/>
              <a:uLnTx/>
              <a:uFillTx/>
              <a:latin typeface="Gilroy-Light"/>
              <a:sym typeface="Gilroy-Light"/>
            </a:endParaRP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479534" y="1577293"/>
            <a:ext cx="5356388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ExtraBold"/>
                <a:sym typeface="Gilroy-ExtraBold"/>
              </a:rPr>
              <a:t>ПЕРСПЕКТИВА КОММЕРЦИАЛИЗАЦИИ</a:t>
            </a:r>
            <a:endParaRPr kumimoji="0" sz="3600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  <a:sym typeface="Gilroy-ExtraBold"/>
            </a:endParaRPr>
          </a:p>
        </p:txBody>
      </p:sp>
      <p:sp>
        <p:nvSpPr>
          <p:cNvPr id="32" name="Текст 2">
            <a:extLst>
              <a:ext uri="{FF2B5EF4-FFF2-40B4-BE49-F238E27FC236}">
                <a16:creationId xmlns:a16="http://schemas.microsoft.com/office/drawing/2014/main" id="{16B944E9-2245-41B0-BCF7-936921CB76D1}"/>
              </a:ext>
            </a:extLst>
          </p:cNvPr>
          <p:cNvSpPr txBox="1"/>
          <p:nvPr/>
        </p:nvSpPr>
        <p:spPr>
          <a:xfrm>
            <a:off x="689035" y="4871415"/>
            <a:ext cx="434576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marR="0" lvl="0" indent="-28575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Regular"/>
              <a:sym typeface="Gilroy-Regular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091A232C-D664-4831-B968-83B27E3B7F78}"/>
              </a:ext>
            </a:extLst>
          </p:cNvPr>
          <p:cNvSpPr/>
          <p:nvPr/>
        </p:nvSpPr>
        <p:spPr>
          <a:xfrm>
            <a:off x="6168289" y="789578"/>
            <a:ext cx="5890743" cy="5763061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1B4E3D83-A6B0-4A5B-8EE5-AB34C758D7BA}"/>
              </a:ext>
            </a:extLst>
          </p:cNvPr>
          <p:cNvSpPr/>
          <p:nvPr/>
        </p:nvSpPr>
        <p:spPr>
          <a:xfrm>
            <a:off x="6745171" y="2090130"/>
            <a:ext cx="4658067" cy="455710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5400" cap="flat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BC589A6C-A1EF-4466-A6B6-BC58A7FE6D6D}"/>
              </a:ext>
            </a:extLst>
          </p:cNvPr>
          <p:cNvSpPr/>
          <p:nvPr/>
        </p:nvSpPr>
        <p:spPr>
          <a:xfrm>
            <a:off x="7621498" y="3764000"/>
            <a:ext cx="2905410" cy="2670666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25400" cap="flat">
            <a:solidFill>
              <a:schemeClr val="bg2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8AAA4E4C-56AB-4CB4-B08E-2F47DA89C3E6}"/>
              </a:ext>
            </a:extLst>
          </p:cNvPr>
          <p:cNvSpPr/>
          <p:nvPr/>
        </p:nvSpPr>
        <p:spPr>
          <a:xfrm>
            <a:off x="8305800" y="4980102"/>
            <a:ext cx="1699244" cy="90885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>
                <a:lumMod val="20000"/>
                <a:lumOff val="8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kern="0" dirty="0">
                <a:solidFill>
                  <a:srgbClr val="000000"/>
                </a:solidFill>
                <a:latin typeface="Helvetica"/>
                <a:cs typeface="Helvetica"/>
                <a:sym typeface="Helvetica"/>
              </a:rPr>
              <a:t>17 млн. руб.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4FC9B8-8A4C-4978-9BEE-D6CDD50F12BE}"/>
              </a:ext>
            </a:extLst>
          </p:cNvPr>
          <p:cNvSpPr txBox="1"/>
          <p:nvPr/>
        </p:nvSpPr>
        <p:spPr>
          <a:xfrm>
            <a:off x="6626287" y="2400705"/>
            <a:ext cx="557200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Light"/>
                <a:cs typeface="Helvetica"/>
                <a:sym typeface="Helvetica"/>
              </a:rPr>
              <a:t>PAM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B00AF4F-DF6E-4C5B-B5F6-89466AB11F7A}"/>
              </a:ext>
            </a:extLst>
          </p:cNvPr>
          <p:cNvSpPr txBox="1"/>
          <p:nvPr/>
        </p:nvSpPr>
        <p:spPr>
          <a:xfrm>
            <a:off x="7206275" y="3064915"/>
            <a:ext cx="60365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Light"/>
                <a:cs typeface="Helvetica"/>
                <a:sym typeface="Helvetica"/>
              </a:rPr>
              <a:t>TAM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6A66DC0-61A0-454E-A9E3-5DE28209C3E5}"/>
              </a:ext>
            </a:extLst>
          </p:cNvPr>
          <p:cNvSpPr txBox="1"/>
          <p:nvPr/>
        </p:nvSpPr>
        <p:spPr>
          <a:xfrm>
            <a:off x="7538542" y="3749792"/>
            <a:ext cx="54277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Light"/>
                <a:cs typeface="Helvetica"/>
                <a:sym typeface="Helvetica"/>
              </a:rPr>
              <a:t>SAM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A0E85F1-39A6-4629-8EDA-8AE28175F259}"/>
              </a:ext>
            </a:extLst>
          </p:cNvPr>
          <p:cNvSpPr txBox="1"/>
          <p:nvPr/>
        </p:nvSpPr>
        <p:spPr>
          <a:xfrm>
            <a:off x="8794802" y="4057896"/>
            <a:ext cx="55880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Light"/>
                <a:cs typeface="Helvetica"/>
                <a:sym typeface="Helvetica"/>
              </a:rPr>
              <a:t>SOM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20EC5E-5121-486B-8BA0-C7D1C63BF9B3}"/>
              </a:ext>
            </a:extLst>
          </p:cNvPr>
          <p:cNvSpPr txBox="1"/>
          <p:nvPr/>
        </p:nvSpPr>
        <p:spPr>
          <a:xfrm>
            <a:off x="8663275" y="3429000"/>
            <a:ext cx="311081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82CBAFC-6DD6-4ED6-A667-EBAB12415533}"/>
              </a:ext>
            </a:extLst>
          </p:cNvPr>
          <p:cNvSpPr txBox="1"/>
          <p:nvPr/>
        </p:nvSpPr>
        <p:spPr>
          <a:xfrm>
            <a:off x="8467172" y="3156067"/>
            <a:ext cx="1292979" cy="2923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Light"/>
                <a:ea typeface="+mn-ea"/>
                <a:cs typeface="Helvetica"/>
                <a:sym typeface="Helvetica"/>
              </a:rPr>
              <a:t>1,</a:t>
            </a:r>
            <a:r>
              <a:rPr kumimoji="0" lang="en-US" sz="13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Light"/>
                <a:ea typeface="+mn-ea"/>
                <a:cs typeface="Helvetica"/>
                <a:sym typeface="Helvetica"/>
              </a:rPr>
              <a:t> 6 </a:t>
            </a:r>
            <a:r>
              <a:rPr kumimoji="0" lang="ru-RU" sz="13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Light"/>
                <a:ea typeface="+mn-ea"/>
                <a:cs typeface="Helvetica"/>
                <a:sym typeface="Helvetica"/>
              </a:rPr>
              <a:t>млрд. руб.</a:t>
            </a:r>
            <a:endParaRPr kumimoji="0" lang="ru-RU" sz="13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-Light"/>
              <a:cs typeface="Helvetica"/>
              <a:sym typeface="Helvetica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20CBE23-FEF3-43EC-816C-7898AA916DB6}"/>
              </a:ext>
            </a:extLst>
          </p:cNvPr>
          <p:cNvSpPr txBox="1"/>
          <p:nvPr/>
        </p:nvSpPr>
        <p:spPr>
          <a:xfrm>
            <a:off x="8394236" y="2251602"/>
            <a:ext cx="1438851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Light"/>
                <a:ea typeface="+mn-ea"/>
                <a:cs typeface="Helvetica"/>
                <a:sym typeface="Helvetica"/>
              </a:rPr>
              <a:t>29.2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Light"/>
                <a:ea typeface="+mn-ea"/>
                <a:cs typeface="Helvetica"/>
                <a:sym typeface="Helvetica"/>
              </a:rPr>
              <a:t>млр</a:t>
            </a:r>
            <a:r>
              <a:rPr lang="ru-RU" sz="1400" b="1" kern="0" dirty="0">
                <a:solidFill>
                  <a:srgbClr val="000000"/>
                </a:solidFill>
                <a:latin typeface="Gilroy-Light"/>
                <a:cs typeface="Helvetica"/>
                <a:sym typeface="Helvetica"/>
              </a:rPr>
              <a:t>д. руб.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-Light"/>
              <a:ea typeface="+mn-ea"/>
              <a:cs typeface="Helvetica"/>
              <a:sym typeface="Helvetica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594F6AF-8161-4886-A3FA-5F0919A9CB6A}"/>
              </a:ext>
            </a:extLst>
          </p:cNvPr>
          <p:cNvSpPr txBox="1"/>
          <p:nvPr/>
        </p:nvSpPr>
        <p:spPr>
          <a:xfrm>
            <a:off x="8143364" y="1144199"/>
            <a:ext cx="1940591" cy="738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Light"/>
                <a:ea typeface="+mn-ea"/>
                <a:cs typeface="Helvetica"/>
                <a:sym typeface="Helvetica"/>
              </a:rPr>
              <a:t>Трансконтинентальные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Light"/>
                <a:cs typeface="Helvetica"/>
                <a:sym typeface="Helvetica"/>
              </a:rPr>
              <a:t>с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Light"/>
                <a:ea typeface="+mn-ea"/>
                <a:cs typeface="Helvetica"/>
                <a:sym typeface="Helvetica"/>
              </a:rPr>
              <a:t>ельскохозяйственные 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Light"/>
                <a:cs typeface="Helvetica"/>
                <a:sym typeface="Helvetica"/>
              </a:rPr>
              <a:t>предприятия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roy-Light"/>
              <a:ea typeface="+mn-ea"/>
              <a:cs typeface="Helvetica"/>
              <a:sym typeface="Helvetica"/>
            </a:endParaRP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091A232C-D664-4831-B968-83B27E3B7F78}"/>
              </a:ext>
            </a:extLst>
          </p:cNvPr>
          <p:cNvSpPr/>
          <p:nvPr/>
        </p:nvSpPr>
        <p:spPr>
          <a:xfrm>
            <a:off x="6168289" y="789578"/>
            <a:ext cx="5890743" cy="5763061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1B4E3D83-A6B0-4A5B-8EE5-AB34C758D7BA}"/>
              </a:ext>
            </a:extLst>
          </p:cNvPr>
          <p:cNvSpPr/>
          <p:nvPr/>
        </p:nvSpPr>
        <p:spPr>
          <a:xfrm>
            <a:off x="6833024" y="1779344"/>
            <a:ext cx="4658067" cy="455710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5400" cap="flat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BC589A6C-A1EF-4466-A6B6-BC58A7FE6D6D}"/>
              </a:ext>
            </a:extLst>
          </p:cNvPr>
          <p:cNvSpPr/>
          <p:nvPr/>
        </p:nvSpPr>
        <p:spPr>
          <a:xfrm>
            <a:off x="7179673" y="2815557"/>
            <a:ext cx="3715210" cy="3634682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25400" cap="flat">
            <a:solidFill>
              <a:schemeClr val="bg2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8AAA4E4C-56AB-4CB4-B08E-2F47DA89C3E6}"/>
              </a:ext>
            </a:extLst>
          </p:cNvPr>
          <p:cNvSpPr/>
          <p:nvPr/>
        </p:nvSpPr>
        <p:spPr>
          <a:xfrm>
            <a:off x="7577422" y="3758055"/>
            <a:ext cx="2993564" cy="292867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>
                <a:lumMod val="20000"/>
                <a:lumOff val="8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54FC9B8-8A4C-4978-9BEE-D6CDD50F12BE}"/>
              </a:ext>
            </a:extLst>
          </p:cNvPr>
          <p:cNvSpPr txBox="1"/>
          <p:nvPr/>
        </p:nvSpPr>
        <p:spPr>
          <a:xfrm>
            <a:off x="6765345" y="2200704"/>
            <a:ext cx="557200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bg1"/>
                </a:solidFill>
                <a:latin typeface="Gilroy-Light"/>
              </a:rPr>
              <a:t>PAM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B00AF4F-DF6E-4C5B-B5F6-89466AB11F7A}"/>
              </a:ext>
            </a:extLst>
          </p:cNvPr>
          <p:cNvSpPr txBox="1"/>
          <p:nvPr/>
        </p:nvSpPr>
        <p:spPr>
          <a:xfrm>
            <a:off x="7265225" y="2811055"/>
            <a:ext cx="60365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bg1"/>
                </a:solidFill>
                <a:latin typeface="Gilroy-Light"/>
              </a:rPr>
              <a:t>TAM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6A66DC0-61A0-454E-A9E3-5DE28209C3E5}"/>
              </a:ext>
            </a:extLst>
          </p:cNvPr>
          <p:cNvSpPr txBox="1"/>
          <p:nvPr/>
        </p:nvSpPr>
        <p:spPr>
          <a:xfrm>
            <a:off x="7718953" y="3597883"/>
            <a:ext cx="54277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Gilroy-Light"/>
              </a:rPr>
              <a:t>SAM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A0E85F1-39A6-4629-8EDA-8AE28175F259}"/>
              </a:ext>
            </a:extLst>
          </p:cNvPr>
          <p:cNvSpPr txBox="1"/>
          <p:nvPr/>
        </p:nvSpPr>
        <p:spPr>
          <a:xfrm>
            <a:off x="8947202" y="4210296"/>
            <a:ext cx="767226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Gilroy-Light"/>
              </a:rPr>
              <a:t>SOM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05800" y="4980102"/>
            <a:ext cx="2057400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17,5</a:t>
            </a:r>
            <a:r>
              <a:rPr kumimoji="0" lang="en-US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lang="ru-RU" dirty="0">
                <a:solidFill>
                  <a:srgbClr val="000000"/>
                </a:solidFill>
                <a:sym typeface="Helvetica"/>
              </a:rPr>
              <a:t>млн. руб.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94236" y="3129704"/>
            <a:ext cx="1638257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1,6 млрд. руб.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43364" y="2152206"/>
            <a:ext cx="1861680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29,2</a:t>
            </a:r>
            <a:r>
              <a:rPr kumimoji="0" lang="ru-RU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млрд. </a:t>
            </a:r>
            <a:r>
              <a:rPr lang="ru-RU" dirty="0">
                <a:solidFill>
                  <a:srgbClr val="000000"/>
                </a:solidFill>
                <a:sym typeface="Helvetica"/>
              </a:rPr>
              <a:t>руб.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983845" y="1144199"/>
            <a:ext cx="2100110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200 млрд.</a:t>
            </a:r>
            <a:r>
              <a:rPr kumimoji="0" lang="ru-RU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lang="ru-RU" dirty="0">
                <a:solidFill>
                  <a:srgbClr val="000000"/>
                </a:solidFill>
                <a:sym typeface="Helvetica"/>
              </a:rPr>
              <a:t>руб.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4428493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305" y="310199"/>
            <a:ext cx="6632652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400" b="1" spc="-50" dirty="0">
                <a:latin typeface="Arial"/>
                <a:cs typeface="Arial"/>
              </a:rPr>
              <a:t> 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759940"/>
            <a:ext cx="5181600" cy="69223"/>
            <a:chOff x="0" y="691895"/>
            <a:chExt cx="2624455" cy="97790"/>
          </a:xfrm>
        </p:grpSpPr>
        <p:sp>
          <p:nvSpPr>
            <p:cNvPr id="4" name="object 4"/>
            <p:cNvSpPr/>
            <p:nvPr/>
          </p:nvSpPr>
          <p:spPr>
            <a:xfrm>
              <a:off x="0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5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AB3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6804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9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73608" y="691895"/>
              <a:ext cx="320040" cy="97790"/>
            </a:xfrm>
            <a:custGeom>
              <a:avLst/>
              <a:gdLst/>
              <a:ahLst/>
              <a:cxnLst/>
              <a:rect l="l" t="t" r="r" b="b"/>
              <a:pathLst>
                <a:path w="320040" h="97790">
                  <a:moveTo>
                    <a:pt x="0" y="97536"/>
                  </a:moveTo>
                  <a:lnTo>
                    <a:pt x="320039" y="97536"/>
                  </a:lnTo>
                  <a:lnTo>
                    <a:pt x="320039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C48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93647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B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30452" y="691895"/>
              <a:ext cx="1294130" cy="97790"/>
            </a:xfrm>
            <a:custGeom>
              <a:avLst/>
              <a:gdLst/>
              <a:ahLst/>
              <a:cxnLst/>
              <a:rect l="l" t="t" r="r" b="b"/>
              <a:pathLst>
                <a:path w="1294130" h="97790">
                  <a:moveTo>
                    <a:pt x="1293875" y="0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1293875" y="97536"/>
                  </a:lnTo>
                  <a:lnTo>
                    <a:pt x="1293875" y="0"/>
                  </a:lnTo>
                  <a:close/>
                </a:path>
              </a:pathLst>
            </a:custGeom>
            <a:solidFill>
              <a:srgbClr val="B5D7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0" y="6365747"/>
            <a:ext cx="535305" cy="492759"/>
          </a:xfrm>
          <a:custGeom>
            <a:avLst/>
            <a:gdLst/>
            <a:ahLst/>
            <a:cxnLst/>
            <a:rect l="l" t="t" r="r" b="b"/>
            <a:pathLst>
              <a:path w="535305" h="492759">
                <a:moveTo>
                  <a:pt x="534924" y="492250"/>
                </a:moveTo>
                <a:lnTo>
                  <a:pt x="534924" y="0"/>
                </a:lnTo>
                <a:lnTo>
                  <a:pt x="0" y="0"/>
                </a:lnTo>
                <a:lnTo>
                  <a:pt x="0" y="492250"/>
                </a:lnTo>
                <a:lnTo>
                  <a:pt x="534924" y="492250"/>
                </a:lnTo>
                <a:close/>
              </a:path>
            </a:pathLst>
          </a:custGeom>
          <a:solidFill>
            <a:srgbClr val="8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6722414"/>
            <a:ext cx="10465722" cy="159183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181355" y="6544614"/>
            <a:ext cx="165100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70"/>
              </a:lnSpc>
            </a:pPr>
            <a:r>
              <a:rPr lang="ru-RU" spc="-10" dirty="0"/>
              <a:t>6</a:t>
            </a:r>
            <a:endParaRPr spc="-1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44344" y="264162"/>
            <a:ext cx="95939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400" b="1" spc="-50" dirty="0">
                <a:latin typeface="Arial"/>
                <a:cs typeface="Arial"/>
              </a:rPr>
              <a:t>ЦЕЛЕВАЯ АУДИТОРИЯ – ЮЖНЫЕ РЕГИОНЫ </a:t>
            </a:r>
            <a:endParaRPr lang="ru-RU" sz="2400" dirty="0">
              <a:latin typeface="Arial"/>
              <a:cs typeface="Arial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7800" y="162803"/>
            <a:ext cx="2946109" cy="105782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307" y="632850"/>
            <a:ext cx="7124018" cy="5960428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7467599" y="4873644"/>
            <a:ext cx="45463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866652"/>
              </p:ext>
            </p:extLst>
          </p:nvPr>
        </p:nvGraphicFramePr>
        <p:xfrm>
          <a:off x="7627277" y="1447800"/>
          <a:ext cx="4183723" cy="3112770"/>
        </p:xfrm>
        <a:graphic>
          <a:graphicData uri="http://schemas.openxmlformats.org/drawingml/2006/table">
            <a:tbl>
              <a:tblPr/>
              <a:tblGrid>
                <a:gridCol w="4183723">
                  <a:extLst>
                    <a:ext uri="{9D8B030D-6E8A-4147-A177-3AD203B41FA5}">
                      <a16:colId xmlns:a16="http://schemas.microsoft.com/office/drawing/2014/main" val="3465419350"/>
                    </a:ext>
                  </a:extLst>
                </a:gridCol>
              </a:tblGrid>
              <a:tr h="64389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Маштабирование</a:t>
                      </a:r>
                      <a:r>
                        <a:rPr lang="ru-RU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данной территории возможно для следующих Регионов России : </a:t>
                      </a:r>
                      <a:r>
                        <a:rPr lang="ru-RU" dirty="0">
                          <a:effectLst/>
                        </a:rPr>
                        <a:t>Белгородская, Воронежская, Оренбургская, Саратовская, </a:t>
                      </a:r>
                      <a:r>
                        <a:rPr lang="ru-RU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Волгоградская, Ростовская,</a:t>
                      </a:r>
                      <a:r>
                        <a:rPr lang="ru-RU" b="0" i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Запорожская, Херсонская </a:t>
                      </a:r>
                      <a:endParaRPr lang="ru-RU" dirty="0">
                        <a:effectLst/>
                      </a:endParaRPr>
                    </a:p>
                    <a:p>
                      <a:r>
                        <a:rPr lang="ru-RU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области,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Республики Кабардино-Балкария, Дагестан, Калмыкия, Крым, Донецкая</a:t>
                      </a:r>
                      <a:r>
                        <a:rPr lang="ru-RU" b="0" i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Луганская Народные Республики</a:t>
                      </a:r>
                      <a:r>
                        <a:rPr lang="ru-RU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Ингушетия, Краснодарский и Ставропольский край. </a:t>
                      </a:r>
                      <a:endParaRPr lang="ru-RU" dirty="0">
                        <a:effectLst/>
                      </a:endParaRPr>
                    </a:p>
                  </a:txBody>
                  <a:tcPr marL="95250" marR="95250" marT="47625" marB="47625" anchor="ctr">
                    <a:lnL w="9525" cap="flat" cmpd="sng" algn="ctr">
                      <a:solidFill>
                        <a:srgbClr val="D5DD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143063"/>
                  </a:ext>
                </a:extLst>
              </a:tr>
            </a:tbl>
          </a:graphicData>
        </a:graphic>
      </p:graphicFrame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7167957" y="1124318"/>
            <a:ext cx="908498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845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74132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1391</TotalTime>
  <Words>1390</Words>
  <Application>Microsoft Office PowerPoint</Application>
  <PresentationFormat>Широкоэкранный</PresentationFormat>
  <Paragraphs>355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13</vt:i4>
      </vt:variant>
    </vt:vector>
  </HeadingPairs>
  <TitlesOfParts>
    <vt:vector size="28" baseType="lpstr">
      <vt:lpstr>Arial</vt:lpstr>
      <vt:lpstr>Bahnschrift Light SemiCondensed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Microsoft Sans Serif</vt:lpstr>
      <vt:lpstr>Times New Roman</vt:lpstr>
      <vt:lpstr>Trebuchet MS</vt:lpstr>
      <vt:lpstr>Office Theme</vt:lpstr>
      <vt:lpstr>1_Тема Office</vt:lpstr>
      <vt:lpstr>Тема Office</vt:lpstr>
      <vt:lpstr>Презентация PowerPoint</vt:lpstr>
      <vt:lpstr>Презентация PowerPoint</vt:lpstr>
      <vt:lpstr>Решение проблемы – выращивание африканского клариевого сома в прудовых хозяйствах </vt:lpstr>
      <vt:lpstr>АНАЛИЗ РЫНКА АКВАКУЛЬТУРЫ</vt:lpstr>
      <vt:lpstr>Презентация PowerPoint</vt:lpstr>
      <vt:lpstr>Презентация PowerPoint</vt:lpstr>
      <vt:lpstr>Презентация PowerPoint</vt:lpstr>
      <vt:lpstr>Рыбоводно-биологические нормативы товарного  выращивания   африканского клариевого сома </vt:lpstr>
      <vt:lpstr>Конкурентный анализ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мыш</cp:lastModifiedBy>
  <cp:revision>66</cp:revision>
  <dcterms:created xsi:type="dcterms:W3CDTF">2023-11-01T17:03:55Z</dcterms:created>
  <dcterms:modified xsi:type="dcterms:W3CDTF">2023-11-30T08:13:04Z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2023-10-12T00:00:00Z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2023-11-01T00:00:00Z</vt:filetime>
  </property>
</Properties>
</file>