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1" r:id="rId5"/>
    <p:sldId id="260" r:id="rId6"/>
    <p:sldId id="264" r:id="rId7"/>
    <p:sldId id="263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3AEE5-A00D-4E4B-A8BA-5EBF25727B0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F4F82-2EFF-48ED-ADC9-28B5E91A8E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132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F4F82-2EFF-48ED-ADC9-28B5E91A8E1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591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07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033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84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9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39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92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890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21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40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29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5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A41BD-E1F1-462F-A9C2-39844F6D547E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B5F48-C8F0-41CF-8580-11020B523D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4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94607" y="4718053"/>
            <a:ext cx="2072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ЗЕЛЕНЫЙ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ТРАНСПОРТ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ПРЕЗЕНТАЦИЯ</a:t>
            </a:r>
          </a:p>
          <a:p>
            <a:r>
              <a:rPr lang="ru-RU" sz="4800" b="1" dirty="0">
                <a:solidFill>
                  <a:schemeClr val="bg1"/>
                </a:solidFill>
              </a:rPr>
              <a:t>СТАРТАП-ПРОЕКТОВ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АКСЕЛЕРАЦИОННАЯ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ПРОГРАММА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5288" y="5788336"/>
            <a:ext cx="3877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Проект предусматривает создание сети зеленого транспорта для перевозки студентов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ПРЕДСТАВЛЕНИЕ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1400" b="1" dirty="0">
                <a:solidFill>
                  <a:schemeClr val="bg1"/>
                </a:solidFill>
              </a:rPr>
              <a:t>ПЛАНЫ И РЕСУРСЫ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12200" y="4622800"/>
            <a:ext cx="2911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КОНТАКТЫ ПРОЕКТА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8 (999) 27 027 02-34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882900"/>
            <a:ext cx="255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Поехали учиться!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2" y="4529877"/>
            <a:ext cx="1836613" cy="114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2778" y="3326199"/>
            <a:ext cx="32290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ЦЕЛЕВАЯ АУДИТОРИЯ:</a:t>
            </a:r>
          </a:p>
          <a:p>
            <a:r>
              <a:rPr lang="ru-RU" dirty="0"/>
              <a:t>-  студенты университета и колледжа, которые пользуются общественным транспортом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0863" y="3326199"/>
            <a:ext cx="33091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ПРОБЛЕМА: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переполненность общественного транспорта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повышение цен на проезд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повышение конфликтных ситуаций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82282" y="3261359"/>
            <a:ext cx="34159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ПОЛЬЗА:</a:t>
            </a:r>
          </a:p>
          <a:p>
            <a:pPr marL="342900" indent="-342900">
              <a:buFontTx/>
              <a:buChar char="-"/>
            </a:pPr>
            <a:r>
              <a:rPr lang="ru-RU" dirty="0"/>
              <a:t>экологичность транспорта</a:t>
            </a:r>
          </a:p>
          <a:p>
            <a:pPr marL="342900" indent="-342900">
              <a:buFontTx/>
              <a:buChar char="-"/>
            </a:pPr>
            <a:r>
              <a:rPr lang="ru-RU" dirty="0"/>
              <a:t>оптимальный маршрут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меньшая стоимость</a:t>
            </a:r>
          </a:p>
          <a:p>
            <a:pPr marL="342900" indent="-342900">
              <a:buFontTx/>
              <a:buChar char="-"/>
            </a:pPr>
            <a:r>
              <a:rPr lang="ru-RU" dirty="0"/>
              <a:t>уменьшение опозданий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rgbClr val="8F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62351" y="2030479"/>
            <a:ext cx="1022967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ДЕЛАЕМ?</a:t>
            </a:r>
          </a:p>
          <a:p>
            <a:r>
              <a:rPr lang="ru-RU" i="1" dirty="0"/>
              <a:t>Проект предусматривает создание сети зеленого транспорта для перевозки студентов, обеспечивающего эффективные и комфортные поездки от общественных остановок до университета.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ЦЕЛЕВАЯ АУДИТОРИЯ,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2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44549" y="2165708"/>
            <a:ext cx="998241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БИЗНЕС-МОДЕЛЬ:</a:t>
            </a:r>
          </a:p>
          <a:p>
            <a:pPr marL="342900" indent="-342900">
              <a:buAutoNum type="arabicPeriod"/>
            </a:pPr>
            <a:r>
              <a:rPr lang="ru-RU" dirty="0"/>
              <a:t>Затраты:</a:t>
            </a:r>
            <a:br>
              <a:rPr lang="ru-RU" sz="2000" dirty="0"/>
            </a:br>
            <a:r>
              <a:rPr lang="ru-RU" dirty="0"/>
              <a:t>   - на приобретение и обслуживание транспортных средств, включая покупку электрических автобусов </a:t>
            </a:r>
          </a:p>
          <a:p>
            <a:r>
              <a:rPr lang="ru-RU" dirty="0"/>
              <a:t>         - зарплата водителя </a:t>
            </a:r>
          </a:p>
          <a:p>
            <a:r>
              <a:rPr lang="ru-RU" dirty="0"/>
              <a:t>Возьмем автобус электробуса производства группы ГАЗ средняя цена такого автобуса будет составлять 33 000 000 рублей плюс к этому надо прибавить стоимость тяговой литий-</a:t>
            </a:r>
            <a:r>
              <a:rPr lang="ru-RU" dirty="0" err="1"/>
              <a:t>титанатной</a:t>
            </a:r>
            <a:r>
              <a:rPr lang="ru-RU" dirty="0"/>
              <a:t> батареи – 9 500 000 рублей. В итоге одни автобус выйдет в примерно в 42 500 000 рублей.</a:t>
            </a:r>
          </a:p>
          <a:p>
            <a:r>
              <a:rPr lang="ru-RU" dirty="0"/>
              <a:t>Дальше рассмотрим затраты на зарплату водителя. В среднем по Тольятти зарплата водителя автобуса составляет 59 000 рублей</a:t>
            </a:r>
          </a:p>
          <a:p>
            <a:r>
              <a:rPr lang="ru-RU" dirty="0"/>
              <a:t>2. Выручка:</a:t>
            </a:r>
            <a:br>
              <a:rPr lang="ru-RU" sz="2000" dirty="0"/>
            </a:br>
            <a:r>
              <a:rPr lang="ru-RU" dirty="0"/>
              <a:t>   - Доход от продажи билетов на использование зеленого транспорта.</a:t>
            </a:r>
            <a:br>
              <a:rPr lang="ru-RU" sz="2000" dirty="0"/>
            </a:br>
            <a:r>
              <a:rPr lang="ru-RU" dirty="0"/>
              <a:t>   - Возможные дополнительные источники дохода, такие как реклама на транспортных средствах.</a:t>
            </a:r>
          </a:p>
          <a:p>
            <a:r>
              <a:rPr lang="ru-RU" dirty="0"/>
              <a:t>Возьмем в заработок еще рекламу на автобусе для дополнительного заработка. Для подсчета возьмем ценник за рекламу в 30 000 рублей за месяц.</a:t>
            </a:r>
            <a:br>
              <a:rPr lang="ru-RU" sz="2000" dirty="0"/>
            </a:b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9782" y="5996038"/>
            <a:ext cx="23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07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1935" y="1924775"/>
            <a:ext cx="100190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</a:rPr>
              <a:t>Рассчитаем план на один год</a:t>
            </a:r>
            <a:r>
              <a:rPr lang="ru-RU" dirty="0">
                <a:solidFill>
                  <a:srgbClr val="000000"/>
                </a:solidFill>
              </a:rPr>
              <a:t>: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будем считать что в автобус помещается 88 человек на 8 рейсов это будет 704 пассажира. Стоимость проезда возьмем 25 рублей. Посчитаем заработок автобуса за день 704*25=17 600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solidFill>
                  <a:srgbClr val="000000"/>
                </a:solidFill>
                <a:effectLst/>
              </a:rPr>
              <a:t>Так же рассчитаем заработок на месяц с учетом рекламы 17 600 * 24 + 30 000=452 400 рублей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</a:rPr>
              <a:t>Отсюда вычтем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зп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водителя 452 400 - 59 000 = 393 400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Сразу умножим это 12 и найдем заработок за год 393 400 * 12=4 720 800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solidFill>
                  <a:srgbClr val="000000"/>
                </a:solidFill>
                <a:effectLst/>
              </a:rPr>
              <a:t>Расходы 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Основная доля расходов — 35% — приходится на топливо. Лизинг и амортизация также занимают внушительную часть — 30%. ТО и ремонт (5%) 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4 720 800 - 30% = 3 068 520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51935" y="555151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7632" y="549863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4802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90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2887" y="2291563"/>
            <a:ext cx="291034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КОНКУРЕНТЫ</a:t>
            </a:r>
          </a:p>
          <a:p>
            <a:r>
              <a:rPr lang="ru-RU" dirty="0"/>
              <a:t>- ООО ПАТП №1</a:t>
            </a:r>
          </a:p>
          <a:p>
            <a:r>
              <a:rPr lang="ru-RU" dirty="0"/>
              <a:t>- ООО Тандем</a:t>
            </a:r>
          </a:p>
          <a:p>
            <a:r>
              <a:rPr lang="ru-RU" dirty="0"/>
              <a:t>- Тольяттинское ПАТП №3</a:t>
            </a:r>
          </a:p>
          <a:p>
            <a:r>
              <a:rPr lang="ru-RU" dirty="0"/>
              <a:t>- ООО </a:t>
            </a:r>
            <a:r>
              <a:rPr lang="ru-RU" dirty="0" err="1"/>
              <a:t>Тантап</a:t>
            </a:r>
            <a:endParaRPr lang="ru-RU" dirty="0"/>
          </a:p>
          <a:p>
            <a:r>
              <a:rPr lang="ru-RU" dirty="0"/>
              <a:t>- ООО Спринтер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070" y="2285434"/>
            <a:ext cx="41590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КОНКУРЕНТНЫЕ ПРЕИМУЩЕСТВА</a:t>
            </a:r>
          </a:p>
          <a:p>
            <a:pPr marL="342900" indent="-342900">
              <a:buFontTx/>
              <a:buChar char="-"/>
            </a:pPr>
            <a:r>
              <a:rPr lang="ru-RU" dirty="0"/>
              <a:t>цена с оплаты студенческих проездных будет ниже, чем средние затраты на общественный транспорт</a:t>
            </a:r>
          </a:p>
          <a:p>
            <a:pPr marL="342900" indent="-342900">
              <a:buFontTx/>
              <a:buChar char="-"/>
            </a:pPr>
            <a:r>
              <a:rPr lang="ru-RU" dirty="0"/>
              <a:t>экологичность</a:t>
            </a:r>
          </a:p>
          <a:p>
            <a:pPr marL="342900" indent="-342900">
              <a:buFontTx/>
              <a:buChar char="-"/>
            </a:pPr>
            <a:r>
              <a:rPr lang="ru-RU" dirty="0"/>
              <a:t>грамотно построенный маршрут и доступ только для студентов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91951" y="2259448"/>
            <a:ext cx="419345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8F00FF"/>
                </a:solidFill>
              </a:rPr>
              <a:t>ДОСТИЖЕНИЯ В РАМКАХ ПРОЕКТА</a:t>
            </a:r>
          </a:p>
          <a:p>
            <a:pPr marL="342900" indent="-342900">
              <a:buFontTx/>
              <a:buChar char="-"/>
            </a:pPr>
            <a:r>
              <a:rPr lang="ru-RU"/>
              <a:t>создан сайт сбора заявок, оформления и пополнения проездной карты</a:t>
            </a:r>
          </a:p>
          <a:p>
            <a:pPr marL="342900" indent="-342900">
              <a:buFontTx/>
              <a:buChar char="-"/>
            </a:pPr>
            <a:r>
              <a:rPr lang="ru-RU"/>
              <a:t>создан макет пластиковой проездной карты</a:t>
            </a:r>
          </a:p>
          <a:p>
            <a:pPr marL="342900" indent="-342900">
              <a:buFontTx/>
              <a:buChar char="-"/>
            </a:pPr>
            <a:r>
              <a:rPr lang="ru-RU"/>
              <a:t>была проведена аналитика значимости проекта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02887" y="5087923"/>
            <a:ext cx="3851350" cy="400110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ДОРОЖНАЯ КАРТА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8131" y="5546091"/>
            <a:ext cx="7270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(с мероприятиями и периодами времени и необходимыми деньгами)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6290" y="441323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3386" y="441323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395430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42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0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597"/>
            <a:ext cx="12192000" cy="613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7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6249" y="2396704"/>
            <a:ext cx="28085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УЖЕ ЕСТЬ: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создан сайт сбора заявок, оформления и пополнения проездной карты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создан макет пластиковой проездной карты</a:t>
            </a:r>
          </a:p>
          <a:p>
            <a:pPr marL="342900" indent="-342900">
              <a:buFontTx/>
              <a:buChar char="-"/>
            </a:pPr>
            <a:r>
              <a:rPr lang="ru-RU" dirty="0"/>
              <a:t>была проведена аналитика значимости проекта 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7932" y="2387803"/>
            <a:ext cx="33161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НАМ НЕОБХОДИМО:</a:t>
            </a:r>
          </a:p>
          <a:p>
            <a:pPr marL="342900" indent="-342900">
              <a:buFontTx/>
              <a:buChar char="-"/>
            </a:pPr>
            <a:r>
              <a:rPr lang="ru-RU" dirty="0"/>
              <a:t>Найти спонсоров</a:t>
            </a:r>
          </a:p>
          <a:p>
            <a:pPr marL="342900" indent="-342900">
              <a:buFontTx/>
              <a:buChar char="-"/>
            </a:pPr>
            <a:r>
              <a:rPr lang="ru-RU" dirty="0"/>
              <a:t>Арендовать автобусы</a:t>
            </a:r>
          </a:p>
          <a:p>
            <a:pPr marL="342900" indent="-342900">
              <a:buFontTx/>
              <a:buChar char="-"/>
            </a:pPr>
            <a:r>
              <a:rPr lang="ru-RU" dirty="0"/>
              <a:t>Нанять рабочий персонал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7237" y="2387803"/>
            <a:ext cx="35102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КОММЕРЦИАЛИЗАЦИЯ: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доход с оплаты проездных карт</a:t>
            </a:r>
          </a:p>
          <a:p>
            <a:pPr marL="342900" indent="-342900">
              <a:buFontTx/>
              <a:buChar char="-"/>
            </a:pPr>
            <a:r>
              <a:rPr lang="ru-RU" dirty="0"/>
              <a:t>доход с рекламы на автобусах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0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436468" y="2180942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436468" y="3309984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36468" y="4439025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436468" y="5568067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7100969" y="2174483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100969" y="3303525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568163" y="2400553"/>
            <a:ext cx="2697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БАКШАНДАЕВ НИКИТА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Специалист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80863" y="3556253"/>
            <a:ext cx="2022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ИМЯ ФАМИЛИЯ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/>
              <a:t>Лидер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2555463" y="4648453"/>
            <a:ext cx="2001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СИДОРОВ ИЛЬЯ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Аналитик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463" y="5778753"/>
            <a:ext cx="214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МОРОЗОВА АННА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 err="1"/>
              <a:t>Мотиватор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8206963" y="2324353"/>
            <a:ext cx="25913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КУПРИКОВ ДМИТРИЙ </a:t>
            </a:r>
            <a:r>
              <a:rPr lang="ru-RU" dirty="0"/>
              <a:t>– </a:t>
            </a:r>
          </a:p>
          <a:p>
            <a:r>
              <a:rPr lang="ru-RU" dirty="0"/>
              <a:t>Исследователь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19663" y="3480053"/>
            <a:ext cx="2276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ГОНЧАРУК АНДРЕЙ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Исполнитель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29" y="2180943"/>
            <a:ext cx="1014872" cy="10167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29" y="3309983"/>
            <a:ext cx="1014871" cy="1016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29" y="4432567"/>
            <a:ext cx="1014872" cy="10296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3" b="32688"/>
          <a:stretch/>
        </p:blipFill>
        <p:spPr>
          <a:xfrm>
            <a:off x="1437470" y="5582651"/>
            <a:ext cx="1022230" cy="10021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871" y="2180942"/>
            <a:ext cx="1033330" cy="10232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8" r="7473" b="61934"/>
          <a:stretch/>
        </p:blipFill>
        <p:spPr>
          <a:xfrm>
            <a:off x="7100969" y="3303526"/>
            <a:ext cx="1023232" cy="102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460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593</Words>
  <Application>Microsoft Office PowerPoint</Application>
  <PresentationFormat>Широкоэкранный</PresentationFormat>
  <Paragraphs>99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Andrei Goncharuk</cp:lastModifiedBy>
  <cp:revision>18</cp:revision>
  <dcterms:created xsi:type="dcterms:W3CDTF">2023-11-28T14:46:02Z</dcterms:created>
  <dcterms:modified xsi:type="dcterms:W3CDTF">2023-11-28T16:59:26Z</dcterms:modified>
</cp:coreProperties>
</file>