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14" r:id="rId5"/>
    <p:sldId id="329" r:id="rId6"/>
    <p:sldId id="334" r:id="rId7"/>
    <p:sldId id="339" r:id="rId8"/>
    <p:sldId id="343" r:id="rId9"/>
    <p:sldId id="341" r:id="rId10"/>
    <p:sldId id="344" r:id="rId11"/>
    <p:sldId id="322" r:id="rId12"/>
    <p:sldId id="338" r:id="rId13"/>
    <p:sldId id="328" r:id="rId14"/>
    <p:sldId id="331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DFE"/>
    <a:srgbClr val="D4DDFE"/>
    <a:srgbClr val="D5DEFF"/>
    <a:srgbClr val="F6F7FF"/>
    <a:srgbClr val="DBDCE5"/>
    <a:srgbClr val="F0F1FB"/>
    <a:srgbClr val="DFE1F6"/>
    <a:srgbClr val="EEEFF5"/>
    <a:srgbClr val="DFE1EF"/>
    <a:srgbClr val="A9B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32D56D-1AA0-3BD8-0662-DD2DD7E36E1A}" v="1100" dt="2024-10-30T17:28:46.921"/>
    <p1510:client id="{DB203FC7-6DB6-9C1E-66B7-A2356B6F6403}" v="306" dt="2024-10-30T18:53:52.794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25" autoAdjust="0"/>
    <p:restoredTop sz="95394" autoAdjust="0"/>
  </p:normalViewPr>
  <p:slideViewPr>
    <p:cSldViewPr snapToGrid="0">
      <p:cViewPr varScale="1">
        <p:scale>
          <a:sx n="102" d="100"/>
          <a:sy n="102" d="100"/>
        </p:scale>
        <p:origin x="1290" y="114"/>
      </p:cViewPr>
      <p:guideLst>
        <p:guide orient="horz" pos="1416"/>
        <p:guide orient="horz" pos="1008"/>
        <p:guide pos="3840"/>
      </p:guideLst>
    </p:cSldViewPr>
  </p:slideViewPr>
  <p:outlineViewPr>
    <p:cViewPr>
      <p:scale>
        <a:sx n="33" d="100"/>
        <a:sy n="33" d="100"/>
      </p:scale>
      <p:origin x="0" y="-103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4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32BE22-BCF5-218A-BCDB-9D6463B9A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6C6B9B-3CD0-9D38-9EB7-8FC9403B8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44752F2C-E7F0-4D70-8A16-E3F2117F3DB4}" type="datetime1">
              <a:rPr lang="ru-RU" smtClean="0"/>
              <a:t>30.10.2024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45B14E-D4D7-1E40-CD23-AE797C2368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5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9818 6985 16383 0 0,'5'5'0'0'0,"1"6"0"0"0,1 7 0 0 0,-2 4 0 0 0,-2 4 0 0 0,-1 2 0 0 0,0 2 0 0 0,-2 0 0 0 0,0-1 0 0 0,0 1 0 0 0,0-1 0 0 0,-1 1 0 0 0,1-2 0 0 0,-5 6 0 0 0,-2 1 0 0 0,1 0 0 0 0,1-2 0 0 0,-3-1 0 0 0,-1 4 0 0 0,-3 5 0 0 0,0 1 0 0 0,-2-2 0 0 0,0-4 0 0 0,4-1 0 0 0,-3-9 0 0 0,2-2 0 0 0,3-1 0 0 0,2 5 0 0 0,-2 3 0 0 0,0 1 0 0 0,-4 0 0 0 0,1 4 0 0 0,-3 1 0 0 0,-4-1 0 0 0,1-2 0 0 0,-2-1 0 0 0,4-3 0 0 0,-2 5 0 0 0,-3-4 0 0 0,3-3 0 0 0,-1 4 0 0 0,-3 1 0 0 0,-1 5 0 0 0,1 1 0 0 0,1-2 0 0 0,3-2 0 0 0,0-2 0 0 0,2-1 0 0 0,0-3 0 0 0,2 5 0 0 0,3 1 0 0 0,-2-1 0 0 0,-3 0 0 0 0,0 2 0 0 0,-1 1 0 0 0,-4 4 0 0 0,3-1 0 0 0,3 3 0 0 0,4 4 0 0 0,0-1 0 0 0,0 1 0 0 0,3-3 0 0 0,2-3 0 0 0,3 0 0 0 0,0 4 0 0 0,2-2 0 0 0,0-2 0 0 0,0 0 0 0 0,1-1 0 0 0,-1-2 0 0 0,5-4 0 0 0,7-6 0 0 0,6 0 0 0 0,4-3 0 0 0,4-2 0 0 0,2 0 0 0 0,2 2 0 0 0,0 0 0 0 0,-6 7 0 0 0,-5 2 0 0 0,-7 0 0 0 0,-6 0 0 0 0,-13-2 0 0 0,-10-6 0 0 0,-7-7 0 0 0,-5-7 0 0 0,-7-6 0 0 0,-2 1 0 0 0,-4 0 0 0 0,0-2 0 0 0,2 4 0 0 0,3-1 0 0 0,3-1 0 0 0,-2-1 0 0 0,-5-3 0 0 0,-1-1 0 0 0,3-1 0 0 0,-2-1 0 0 0,0 0 0 0 0,4 0 0 0 0,2-1 0 0 0,12-4 0 0 0,15-2 0 0 0,19 1 0 0 0,7-4 0 0 0,6-5 0 0 0,3 0 0 0 0,2 3 0 0 0,6 3 0 0 0,-3-6 0 0 0,-7-6 0 0 0,-3 0 0 0 0,-5 0 0 0 0,-1-2 0 0 0,2 3 0 0 0,3 0 0 0 0,8 4 0 0 0,3-1 0 0 0,1 3 0 0 0,0-1 0 0 0,0 1 0 0 0,-2 4 0 0 0,-1 4 0 0 0,0 2 0 0 0,-11 2 0 0 0,-13 2 0 0 0,-8 5 0 0 0,-8 7 0 0 0,-12 6 0 0 0,-7 5 0 0 0,-4 3 0 0 0,-1-2 0 0 0,0-1 0 0 0,2 1 0 0 0,10-4 0 0 0,15-5 0 0 0,12-6 0 0 0,11-3 0 0 0,8-4 0 0 0,4-1 0 0 0,2-2 0 0 0,6 0 0 0 0,-8 5 0 0 0,-13 2 0 0 0,-15 4 0 0 0,-12 1 0 0 0,-9-2 0 0 0,-5-2 0 0 0,1 3 0 0 0,0-1 0 0 0,0-1 0 0 0,-1-3 0 0 0,-1-2 0 0 0,-1-1 0 0 0,0-1 0 0 0,0-1 0 0 0,4-6 0 0 0,6-5 0 0 0,17-7 0 0 0,17 0 0 0 0,12-2 0 0 0,5-2 0 0 0,2 2 0 0 0,0 0 0 0 0,-1 4 0 0 0,-6-1 0 0 0,-3-2 0 0 0,-7 6 0 0 0,-5 12 0 0 0,-5 9 0 0 0,-4 10 0 0 0,2 0 0 0 0,5-2 0 0 0,5-4 0 0 0,5-3 0 0 0,9-5 0 0 0,-6-2 0 0 0,-6-6 0 0 0,-8-12 0 0 0,-9-9 0 0 0,-5-5 0 0 0,-7-1 0 0 0,-1 8 0 0 0,1 14 0 0 0,2 13 0 0 0,3 10 0 0 0,3 4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11903 7011 16383 0 0,'0'10'0'0'0,"0"8"0"0"0,0 6 0 0 0,0 13 0 0 0,0 10 0 0 0,0 7 0 0 0,0 4 0 0 0,0 2 0 0 0,0 5 0 0 0,0 7 0 0 0,0 4 0 0 0,-4 1 0 0 0,-3-5 0 0 0,-4 2 0 0 0,-5-4 0 0 0,0-2 0 0 0,2 0 0 0 0,5-5 0 0 0,2-10 0 0 0,4-8 0 0 0,2-7 0 0 0,-4-5 0 0 0,-6-4 0 0 0,-1-1 0 0 0,1 4 0 0 0,3 1 0 0 0,-2 5 0 0 0,-4 6 0 0 0,0 0 0 0 0,2 3 0 0 0,-1 7 0 0 0,-4 5 0 0 0,2-4 0 0 0,3-5 0 0 0,-2-7 0 0 0,2-5 0 0 0,3-5 0 0 0,3-3 0 0 0,3-2 0 0 0,1-1 0 0 0,2 1 0 0 0,0-1 0 0 0,1 1 0 0 0,-1 0 0 0 0,1 0 0 0 0,-1 0 0 0 0,0 1 0 0 0,0 0 0 0 0,1 4 0 0 0,-1 2 0 0 0,0 0 0 0 0,0-1 0 0 0,-5-7 0 0 0,-2-3 0 0 0,1 0 0 0 0,1 0 0 0 0,1 1 0 0 0,2 1 0 0 0,1 1 0 0 0,1 1 0 0 0,4-4 0 0 0,13-7 0 0 0,7-6 0 0 0,5-4 0 0 0,2-4 0 0 0,1-3 0 0 0,0-1 0 0 0,-1 0 0 0 0,-1 0 0 0 0,0 0 0 0 0,-1 0 0 0 0,0 1 0 0 0,4-1 0 0 0,2 1 0 0 0,0 0 0 0 0,-2 0 0 0 0,4 0 0 0 0,0 0 0 0 0,4 1 0 0 0,0-1 0 0 0,-8-5 0 0 0,-18-2 0 0 0,-23-4 0 0 0,-13-5 0 0 0,-9 0 0 0 0,-4 2 0 0 0,-1 5 0 0 0,-5 3 0 0 0,1 2 0 0 0,1 3 0 0 0,2 1 0 0 0,3 0 0 0 0,2 1 0 0 0,-4-1 0 0 0,0 1 0 0 0,-4-1 0 0 0,-1-4 0 0 0,7-7 0 0 0,9-7 0 0 0,9-4 0 0 0,6 5 0 0 0,5 12 0 0 0,4 10 0 0 0,1 11 0 0 0,0 6 0 0 0,1 4 0 0 0,5-1 0 0 0,5-6 0 0 0,6-5 0 0 0,5-6 0 0 0,3-4 0 0 0,2-8 0 0 0,2-2 0 0 0,-1-1 0 0 0,1-4 0 0 0,0-1 0 0 0,-1-2 0 0 0,-10 1 0 0 0,-12 3 0 0 0,-14 2 0 0 0,-9 4 0 0 0,-7 1 0 0 0,-5 2 0 0 0,-2 1 0 0 0,-2 1 0 0 0,1 0 0 0 0,1-1 0 0 0,0 1 0 0 0,10-1 0 0 0,13 0 0 0 0,18 0 0 0 0,7-5 0 0 0,5-1 0 0 0,9 0 0 0 0,3 1 0 0 0,1 1 0 0 0,-1 2 0 0 0,-1 1 0 0 0,-7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12965 5138 16383 0 0,'9'0'0'0'0,"9"-5"0"0"0,6-2 0 0 0,3-4 0 0 0,8 0 0 0 0,1 1 0 0 0,1-2 0 0 0,-2 1 0 0 0,-1 2 0 0 0,2-2 0 0 0,1 1 0 0 0,-1 2 0 0 0,-3 2 0 0 0,-1 2 0 0 0,-1 3 0 0 0,-2 0 0 0 0,5 1 0 0 0,0 0 0 0 0,1 1 0 0 0,-2-1 0 0 0,-1 1 0 0 0,-1-1 0 0 0,-2 0 0 0 0,5 0 0 0 0,6 0 0 0 0,11 0 0 0 0,1 0 0 0 0,-3 0 0 0 0,-5 0 0 0 0,-5 0 0 0 0,-4 0 0 0 0,-4-5 0 0 0,3-1 0 0 0,1 0 0 0 0,4 1 0 0 0,0-4 0 0 0,-2 1 0 0 0,3 0 0 0 0,4 3 0 0 0,10 1 0 0 0,-1 2 0 0 0,-3 1 0 0 0,-6 1 0 0 0,-5 0 0 0 0,-5 1 0 0 0,-3-6 0 0 0,-2-1 0 0 0,-1-5 0 0 0,-1-5 0 0 0,1 0 0 0 0,0 3 0 0 0,0 3 0 0 0,0-1 0 0 0,0 1 0 0 0,5-2 0 0 0,-2-5 0 0 0,-3 1 0 0 0,4 4 0 0 0,2-2 0 0 0,-1 2 0 0 0,-5-2 0 0 0,-3-4 0 0 0,-1 2 0 0 0,-4 3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8573 5637 16383 0 0,'0'-5'0'0'0,"4"-2"0"0"0,8 6 0 0 0,5 2 0 0 0,6 2 0 0 0,3 0 0 0 0,2 4 0 0 0,1 1 0 0 0,1 0 0 0 0,5-3 0 0 0,11 4 0 0 0,22 5 0 0 0,14 4 0 0 0,12 5 0 0 0,5-2 0 0 0,11 5 0 0 0,-5 4 0 0 0,-15-5 0 0 0,-18-5 0 0 0,-16-2 0 0 0,-13-3 0 0 0,-9-1 0 0 0,-5-1 0 0 0,7 1 0 0 0,12-1 0 0 0,22 1 0 0 0,18 4 0 0 0,15 3 0 0 0,3 4 0 0 0,-11-4 0 0 0,-12-4 0 0 0,-15-6 0 0 0,-9-4 0 0 0,-1 1 0 0 0,0 5 0 0 0,-5-1 0 0 0,-2-2 0 0 0,5 2 0 0 0,3 0 0 0 0,-4-3 0 0 0,-2 1 0 0 0,-4 1 0 0 0,-6-3 0 0 0,-6-3 0 0 0,-4-1 0 0 0,-3-2 0 0 0,-1-2 0 0 0,4 0 0 0 0,10 0 0 0 0,28 4 0 0 0,31 7 0 0 0,27 11 0 0 0,16 7 0 0 0,7 3 0 0 0,3-4 0 0 0,-1-2 0 0 0,-7 0 0 0 0,-14 0 0 0 0,-15 1 0 0 0,-18-5 0 0 0,-21-5 0 0 0,-19-7 0 0 0,-15-4 0 0 0,-10-3 0 0 0,-7-3 0 0 0,-2 0 0 0 0,-2-1 0 0 0,1-1 0 0 0,0 1 0 0 0,12 1 0 0 0,17-1 0 0 0,16 1 0 0 0,9 0 0 0 0,2 0 0 0 0,-4 0 0 0 0,-10 0 0 0 0,-11 0 0 0 0,-10 0 0 0 0,-9 0 0 0 0,-5 0 0 0 0,-4 0 0 0 0,-1 0 0 0 0,0 0 0 0 0,4 0 0 0 0,2 0 0 0 0,1 0 0 0 0,3 0 0 0 0,2 0 0 0 0,-2 0 0 0 0,2 0 0 0 0,0 0 0 0 0,-2 0 0 0 0,-2 0 0 0 0,-3 0 0 0 0,-1 0 0 0 0,-2 0 0 0 0,0 0 0 0 0,-1 0 0 0 0,0 0 0 0 0,5 0 0 0 0,7 0 0 0 0,6 0 0 0 0,5 0 0 0 0,-2 0 0 0 0,-3 0 0 0 0,-6 0 0 0 0,-4 0 0 0 0,-3 0 0 0 0,-3 0 0 0 0,-2 0 0 0 0,0 0 0 0 0,0 0 0 0 0,0 0 0 0 0,-1 0 0 0 0,2 0 0 0 0,-1 0 0 0 0,0 0 0 0 0,1 0 0 0 0,-1 0 0 0 0,6 0 0 0 0,11 0 0 0 0,2 0 0 0 0,-1 0 0 0 0,-3 0 0 0 0,-6-5 0 0 0,2-1 0 0 0,-1 0 0 0 0,-2 1 0 0 0,-3 1 0 0 0,-1-3 0 0 0,-2-5 0 0 0,-1-2 0 0 0,-1-2 0 0 0,1 2 0 0 0,-1-3 0 0 0,-5-2 0 0 0,-6 1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14896 6350 16383 0 0,'0'10'0'0'0,"5"3"0"0"0,6-1 0 0 0,7-2 0 0 0,4-3 0 0 0,-1-3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14896 6314 16383 0 0,'0'-4'0'0'0,"0"-8"0"0"0,0-5 0 0 0,0-6 0 0 0,0-3 0 0 0,0-2 0 0 0,5-1 0 0 0,6 4 0 0 0,7 1 0 0 0,4 1 0 0 0,-1 3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14870 4763 16383 0 0,'4'0'0'0'0,"8"4"0"0"0,0 13 0 0 0,0 7 0 0 0,1 4 0 0 0,4 3 0 0 0,-1-4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14975 4948 16383 0 0,'0'5'0'0'0,"0"-3"0"0"0,0-8 0 0 0,0-1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14976 4869 16383 0 0,'-5'-5'0'0'0,"-1"-1"0"0"0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14870 4750 16383 0 0,'0'-5'0'0'0,"0"-6"0"0"0,0-7 0 0 0,0-4 0 0 0,4-4 0 0 0,8-3 0 0 0,5 5 0 0 0,6 5 0 0 0,3 2 0 0 0,-3 4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31848 6021 16383 0 0,'-5'0'0'0'0,"-16"-4"0"0"0,-14-8 0 0 0,-11 0 0 0 0,-3-4 0 0 0,3-4 0 0 0,-1 1 0 0 0,-2 0 0 0 0,2-2 0 0 0,0-3 0 0 0,2-2 0 0 0,5 4 0 0 0,9 0 0 0 0,4 0 0 0 0,3-7 0 0 0,5-3 0 0 0,5-1 0 0 0,6 0 0 0 0,4 1 0 0 0,3 1 0 0 0,1 1 0 0 0,1-4 0 0 0,0-1 0 0 0,5-5 0 0 0,6 0 0 0 0,6 2 0 0 0,5-2 0 0 0,8 0 0 0 0,4 3 0 0 0,0 2 0 0 0,-5 3 0 0 0,-3 6 0 0 0,-1 3 0 0 0,-1 6 0 0 0,-4 0 0 0 0,-1-2 0 0 0,6 3 0 0 0,9-6 0 0 0,2 1 0 0 0,5-1 0 0 0,6-1 0 0 0,-2 2 0 0 0,-7 1 0 0 0,-2-1 0 0 0,4-2 0 0 0,-2-3 0 0 0,4-5 0 0 0,-2-3 0 0 0,-7-1 0 0 0,0 6 0 0 0,-5-2 0 0 0,1 5 0 0 0,-4-4 0 0 0,4 4 0 0 0,-4-4 0 0 0,-1-1 0 0 0,-1-1 0 0 0,-3 1 0 0 0,-1 0 0 0 0,1 6 0 0 0,2 7 0 0 0,1 2 0 0 0,-2 3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36248 5118 16383 0 0,'5'-10'0'0'0,"1"-8"0"0"0,5-6 0 0 0,6-3 0 0 0,4-7 0 0 0,8-3 0 0 0,5-5 0 0 0,5-9 0 0 0,2-2 0 0 0,4 4 0 0 0,-2 1 0 0 0,-3 3 0 0 0,-3-1 0 0 0,1 9 0 0 0,5-1 0 0 0,-1 3 0 0 0,3 6 0 0 0,-7 4 0 0 0,-5 6 0 0 0,-3 1 0 0 0,-1 4 0 0 0,3-1 0 0 0,2 3 0 0 0,-1-2 0 0 0,0 1 0 0 0,3 3 0 0 0,1-1 0 0 0,3-4 0 0 0,1 0 0 0 0,-3 4 0 0 0,-2 2 0 0 0,-8-1 0 0 0,-4 1 0 0 0,0 2 0 0 0,0 2 0 0 0,0 7 0 0 0,2 2 0 0 0,1 7 0 0 0,-4 5 0 0 0,-1 1 0 0 0,-5 2 0 0 0,1 2 0 0 0,-4 3 0 0 0,1 2 0 0 0,-2 2 0 0 0,-3 0 0 0 0,-4 1 0 0 0,-2 0 0 0 0,-2 0 0 0 0,-2 0 0 0 0,0 0 0 0 0,-1 0 0 0 0,1 0 0 0 0,-1-1 0 0 0,1 1 0 0 0,-1 4 0 0 0,1 2 0 0 0,0 0 0 0 0,-5-1 0 0 0,-1-2 0 0 0,-5-1 0 0 0,-1-2 0 0 0,3 1 0 0 0,-3-7 0 0 0,1-1 0 0 0,-3 0 0 0 0,-4-3 0 0 0,2-1 0 0 0,-2-3 0 0 0,2 1 0 0 0,0-2 0 0 0,1 1 0 0 0,-5 3 0 0 0,-5 3 0 0 0,-3 3 0 0 0,-1 3 0 0 0,-1-4 0 0 0,0-1 0 0 0,0 1 0 0 0,5 1 0 0 0,-3-3 0 0 0,-1-1 0 0 0,-1-3 0 0 0,0 0 0 0 0,0 2 0 0 0,-4-2 0 0 0,3 0 0 0 0,2 3 0 0 0,2-2 0 0 0,-1 6 0 0 0,1-2 0 0 0,0 0 0 0 0,-1-3 0 0 0,0 0 0 0 0,4 2 0 0 0,2-3 0 0 0,5-5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36633 5505 16383 0 0,'0'-5'0'0'0,"-5"-2"0"0"0,-11 1 0 0 0,-8 6 0 0 0,-5 8 0 0 0,-2 2 0 0 0,4 5 0 0 0,2 14 0 0 0,5 7 0 0 0,6 3 0 0 0,11-6 0 0 0,9-9 0 0 0,10-7 0 0 0,7-8 0 0 0,-1-9 0 0 0,1-11 0 0 0,-4-7 0 0 0,-4-6 0 0 0,-6 6 0 0 0,-4 11 0 0 0,-2 12 0 0 0,2 9 0 0 0,6 3 0 0 0,5-2 0 0 0,1 2 0 0 0,-3 2 0 0 0,-4-6 0 0 0,-8-6 0 0 0,-10-4 0 0 0,-8-2 0 0 0,-6 3 0 0 0,-5 1 0 0 0,-2 5 0 0 0,4 10 0 0 0,11 6 0 0 0,12 0 0 0 0,8-1 0 0 0,6-4 0 0 0,7-6 0 0 0,5-5 0 0 0,3-4 0 0 0,1-4 0 0 0,2-2 0 0 0,0-5 0 0 0,-5-8 0 0 0,-6-5 0 0 0,-8-6 0 0 0,-4-2 0 0 0,-4-3 0 0 0,-3-1 0 0 0,0 0 0 0 0,-2 0 0 0 0,1 1 0 0 0,0-5 0 0 0,-5 3 0 0 0,-6 7 0 0 0,-5 8 0 0 0,-6 6 0 0 0,2 6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33139 7038 16383 0 0,'-4'0'0'0'0,"-8"10"0"0"0,0 7 0 0 0,-4 12 0 0 0,1 5 0 0 0,3 2 0 0 0,-2 9 0 0 0,3 7 0 0 0,-3 4 0 0 0,-3 2 0 0 0,-4 7 0 0 0,-3 0 0 0 0,-3 1 0 0 0,-1-3 0 0 0,4-1 0 0 0,1-7 0 0 0,0-7 0 0 0,4-3 0 0 0,5-4 0 0 0,-1-4 0 0 0,4-4 0 0 0,2-2 0 0 0,4-1 0 0 0,2-2 0 0 0,2 0 0 0 0,1 0 0 0 0,0 0 0 0 0,1 0 0 0 0,-6 0 0 0 0,-5-5 0 0 0,-3-1 0 0 0,2 1 0 0 0,3 1 0 0 0,2 1 0 0 0,3 1 0 0 0,1 2 0 0 0,-3 0 0 0 0,-6 0 0 0 0,-1 1 0 0 0,1 0 0 0 0,3 0 0 0 0,-2 0 0 0 0,-5-5 0 0 0,-8-7 0 0 0,-12-6 0 0 0,-3-5 0 0 0,-1-3 0 0 0,2-3 0 0 0,2-1 0 0 0,-3-5 0 0 0,0-1 0 0 0,3-5 0 0 0,6-5 0 0 0,8-5 0 0 0,8-3 0 0 0,11 3 0 0 0,11 4 0 0 0,8 6 0 0 0,7 5 0 0 0,3 4 0 0 0,3 2 0 0 0,-4 1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30T18:11:01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35355 6985 16383 0 0,'-10'0'0'0'0,"-7"5"0"0"0,-12 6 0 0 0,-5 12 0 0 0,-6 5 0 0 0,-2 10 0 0 0,1 6 0 0 0,4 2 0 0 0,-2 2 0 0 0,5-2 0 0 0,4-4 0 0 0,2-5 0 0 0,6-3 0 0 0,6-2 0 0 0,7-3 0 0 0,-1 0 0 0 0,-3 3 0 0 0,1 2 0 0 0,-3 0 0 0 0,-4 4 0 0 0,-3-4 0 0 0,-3 1 0 0 0,-2 5 0 0 0,-1 5 0 0 0,-1 4 0 0 0,0 0 0 0 0,-1-5 0 0 0,6-4 0 0 0,6-4 0 0 0,2-4 0 0 0,3-2 0 0 0,4-1 0 0 0,4-1 0 0 0,2-1 0 0 0,2 1 0 0 0,1 0 0 0 0,-4 5 0 0 0,-1 2 0 0 0,-1-1 0 0 0,2 0 0 0 0,5-2 0 0 0,9-1 0 0 0,11-1 0 0 0,8-1 0 0 0,8-6 0 0 0,-2-1 0 0 0,-3-4 0 0 0,0-6 0 0 0,-3-5 0 0 0,0-8 0 0 0,0-4 0 0 0,-11-1 0 0 0,-12 0 0 0 0,-13 1 0 0 0,-10 2 0 0 0,-11 1 0 0 0,-7-4 0 0 0,-1-1 0 0 0,0 1 0 0 0,1 2 0 0 0,7 0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63B52A86-9838-4BEE-A2B4-AE3285528427}" type="datetime1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96E09883-B744-4FDD-8623-D69A66650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276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20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551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36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998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82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55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178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23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384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106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6E09883-B744-4FDD-8623-D69A66650022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76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1185" y="629469"/>
            <a:ext cx="8961120" cy="5599062"/>
          </a:xfrm>
        </p:spPr>
        <p:txBody>
          <a:bodyPr lIns="0" tIns="0" rIns="0" bIns="0" rtlCol="0" anchor="ctr">
            <a:noAutofit/>
          </a:bodyPr>
          <a:lstStyle>
            <a:lvl1pPr mar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lang="ru-RU" sz="70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Полилиния 5">
            <a:extLst>
              <a:ext uri="{FF2B5EF4-FFF2-40B4-BE49-F238E27FC236}">
                <a16:creationId xmlns:a16="http://schemas.microsoft.com/office/drawing/2014/main" id="{CA65DB93-2357-6899-3DDD-DC79C877A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1" name="Объект 1">
            <a:extLst>
              <a:ext uri="{FF2B5EF4-FFF2-40B4-BE49-F238E27FC236}">
                <a16:creationId xmlns:a16="http://schemas.microsoft.com/office/drawing/2014/main" id="{056E6431-5C32-6197-AA1B-37637943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3"/>
            <a:ext cx="6400800" cy="1828800"/>
          </a:xfrm>
        </p:spPr>
        <p:txBody>
          <a:bodyPr lIns="0" tIns="0" rIns="0" bIns="0" rtlCol="0">
            <a:noAutofit/>
          </a:bodyPr>
          <a:lstStyle>
            <a:lvl1pPr>
              <a:defRPr lang="ru-RU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B3606A3B-5B75-C830-0580-02B3AF64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CA1AC91-E5AE-A457-178C-6A577DAAF4C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1185" y="2774786"/>
            <a:ext cx="6400800" cy="3257550"/>
          </a:xfrm>
        </p:spPr>
        <p:txBody>
          <a:bodyPr lIns="0" rtlCol="0"/>
          <a:lstStyle>
            <a:lvl1pPr marL="0" indent="0">
              <a:buNone/>
              <a:defRPr lang="ru-RU" sz="2400"/>
            </a:lvl1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9D4FED77-2877-7D28-E27C-7BE9F5E73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ru-RU"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90785AC1-54EA-61EE-115B-C1910CC60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ru-RU"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рисун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id="{F0B2CA14-03DC-FC05-7713-E0261B4B2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42" b="69630"/>
          <a:stretch>
            <a:fillRect/>
          </a:stretch>
        </p:blipFill>
        <p:spPr>
          <a:xfrm>
            <a:off x="1" y="4775200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5EC223C2-E475-8E7A-48D4-A9BC2EB69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49382" y="1747860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D5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BD9D7CE-BCD9-0B12-1945-C5FFE31A7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93014" y="361075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827307"/>
            <a:ext cx="6400800" cy="5203387"/>
          </a:xfrm>
        </p:spPr>
        <p:txBody>
          <a:bodyPr lIns="0" tIns="0" rIns="0" bIns="0" rtlCol="0" anchor="ctr">
            <a:noAutofit/>
          </a:bodyPr>
          <a:lstStyle>
            <a:lvl1pPr>
              <a:defRPr lang="ru-RU" sz="54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97BD7E0A-39A9-0CF7-F1CE-E777075BFA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1915" y="304690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ln w="57150">
            <a:noFill/>
          </a:ln>
        </p:spPr>
        <p:txBody>
          <a:bodyPr wrap="square" tIns="1371600" rtlCol="0">
            <a:no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16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:a16="http://schemas.microsoft.com/office/drawing/2014/main" id="{269C21E5-B8EE-7438-A771-34BC8006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18F333FA-6DDE-DB6C-73BB-FE838797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B87953E-96F2-8BCC-B295-E1033E7D2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7599718" cy="3051394"/>
          </a:xfrm>
        </p:spPr>
        <p:txBody>
          <a:bodyPr lIns="0" tIns="0" rIns="0" bIns="0" rtlCol="0" anchor="b">
            <a:noAutofit/>
          </a:bodyPr>
          <a:lstStyle>
            <a:lvl1pPr>
              <a:defRPr lang="ru-RU" sz="54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Текст 15">
            <a:extLst>
              <a:ext uri="{FF2B5EF4-FFF2-40B4-BE49-F238E27FC236}">
                <a16:creationId xmlns:a16="http://schemas.microsoft.com/office/drawing/2014/main" id="{0A627B70-91C8-40B9-6189-B29749FF6E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185" y="3965028"/>
            <a:ext cx="7599718" cy="149378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accent4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lang="ru-RU"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894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7C12813-DBA6-41C2-2418-83919E059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741680" y="0"/>
            <a:ext cx="2133966" cy="2133966"/>
            <a:chOff x="9654699" y="2229295"/>
            <a:chExt cx="2133966" cy="2133966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C2A74540-7988-B712-8AB1-9EE03FE1EC8A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736CF9A1-91DA-6419-08F2-4CC262EA4D1E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AAAE3BC0-55AE-B520-F2B8-50BF886EF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 flipH="1" flipV="1">
            <a:off x="0" y="3626779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B29A2F3-C289-9762-6F9F-DA18D322D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3000" y="621972"/>
            <a:ext cx="6400800" cy="1828800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8F2A1870-E86B-5125-7AB3-A1F5DF7E752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53000" y="2768043"/>
            <a:ext cx="6400799" cy="3231221"/>
          </a:xfrm>
        </p:spPr>
        <p:txBody>
          <a:bodyPr lIns="0" tIns="0" rIns="0" bIns="0" rtlCol="0"/>
          <a:lstStyle>
            <a:lvl1pPr marL="0" indent="0">
              <a:buNone/>
              <a:defRPr lang="ru-RU" sz="1800"/>
            </a:lvl1pPr>
            <a:lvl2pPr marL="411480">
              <a:defRPr lang="ru-RU" sz="1600"/>
            </a:lvl2pPr>
            <a:lvl3pPr marL="685800">
              <a:defRPr lang="ru-RU" sz="1400"/>
            </a:lvl3pPr>
            <a:lvl4pPr marL="1051560">
              <a:defRPr lang="ru-RU" sz="1200"/>
            </a:lvl4pPr>
            <a:lvl5pPr marL="1417320">
              <a:defRPr lang="ru-RU" sz="10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F1FE2A1C-A3CC-9D8B-DE44-FDE1132F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ru-RU"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23C454DD-C924-8468-6944-AF53508CD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ru-RU"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825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 + рисун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3051393"/>
          </a:xfrm>
        </p:spPr>
        <p:txBody>
          <a:bodyPr lIns="0" tIns="0" rIns="0" bIns="0" rtlCol="0" anchor="b">
            <a:noAutofit/>
          </a:bodyPr>
          <a:lstStyle>
            <a:lvl1pPr>
              <a:defRPr lang="ru-RU" sz="54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E0CDAE70-42DC-AB0D-6734-B9944B7993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185" y="3965028"/>
            <a:ext cx="6400799" cy="1966747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ru-RU" sz="2400" b="1" i="0" dirty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marL="228600" lvl="0" indent="-228600" rtl="0"/>
            <a:r>
              <a:rPr lang="ru-RU"/>
              <a:t>Подзаголовок слайда</a:t>
            </a:r>
          </a:p>
        </p:txBody>
      </p:sp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B3606A3B-5B75-C830-0580-02B3AF64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38EDAF-6CF8-D96E-EB91-CAFEBE0CA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1187" y="247518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solidFill>
            <a:schemeClr val="accent3"/>
          </a:solidFill>
          <a:ln w="57150">
            <a:noFill/>
          </a:ln>
        </p:spPr>
        <p:txBody>
          <a:bodyPr wrap="square" tIns="1188720" rtlCol="0">
            <a:no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E148B4D-CB0B-8B95-BA58-B33DE0530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ru-RU"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9B895145-43B3-C337-08C1-C009F83D8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ru-RU"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88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A22F8239-92F5-595B-5DD3-ACBA1C19E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2969"/>
          <a:stretch/>
        </p:blipFill>
        <p:spPr>
          <a:xfrm>
            <a:off x="3459002" y="5609995"/>
            <a:ext cx="7328137" cy="1248005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F9E987C-6F3E-FB11-D796-2D5F9075A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29617" y="0"/>
            <a:ext cx="2133966" cy="2133966"/>
            <a:chOff x="9654699" y="2229295"/>
            <a:chExt cx="2133966" cy="2133966"/>
          </a:xfrm>
        </p:grpSpPr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53342B09-3192-492F-3F5F-19163C83F9EE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062E2B15-36A9-C2C7-6306-EEA512B646D0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21792"/>
            <a:ext cx="8180412" cy="1828800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5A612ED1-3CD3-8532-2C92-777F6D005F1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3816" y="2948152"/>
            <a:ext cx="4956470" cy="3120773"/>
          </a:xfrm>
        </p:spPr>
        <p:txBody>
          <a:bodyPr lIns="0" tIns="0" rIns="0" bIns="0" rtlCol="0"/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685800">
              <a:spcBef>
                <a:spcPts val="1000"/>
              </a:spcBef>
              <a:defRPr lang="ru-RU" sz="1800"/>
            </a:lvl3pPr>
            <a:lvl4pPr marL="1051560">
              <a:spcBef>
                <a:spcPts val="1000"/>
              </a:spcBef>
              <a:defRPr lang="ru-RU" sz="1800"/>
            </a:lvl4pPr>
            <a:lvl5pPr marL="1417320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4BCE7-3651-7CA3-1353-9B2526D267A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421716" y="2948152"/>
            <a:ext cx="4956470" cy="3120773"/>
          </a:xfrm>
        </p:spPr>
        <p:txBody>
          <a:bodyPr lIns="0" tIns="0" rIns="0" bIns="0" rtlCol="0"/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685800">
              <a:spcBef>
                <a:spcPts val="1000"/>
              </a:spcBef>
              <a:defRPr lang="ru-RU" sz="1800"/>
            </a:lvl3pPr>
            <a:lvl4pPr marL="1051560">
              <a:spcBef>
                <a:spcPts val="1000"/>
              </a:spcBef>
              <a:defRPr lang="ru-RU" sz="1800"/>
            </a:lvl4pPr>
            <a:lvl5pPr marL="1417320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88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одержимого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">
            <a:extLst>
              <a:ext uri="{FF2B5EF4-FFF2-40B4-BE49-F238E27FC236}">
                <a16:creationId xmlns:a16="http://schemas.microsoft.com/office/drawing/2014/main" id="{83F8143D-16B1-4CE2-1910-9E5074922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0800000">
            <a:off x="1084203" y="4586286"/>
            <a:ext cx="1574573" cy="2271713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F6BE63D1-6CC6-AD50-D587-0514090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05155"/>
            <a:ext cx="10571734" cy="1160145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82DE6614-889D-2DB5-4C2F-DCBD22BA3B2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35400" y="2185127"/>
            <a:ext cx="2736849" cy="4067717"/>
          </a:xfrm>
        </p:spPr>
        <p:txBody>
          <a:bodyPr lIns="0" tIns="0" rIns="0" bIns="0" rtlCol="0"/>
          <a:lstStyle>
            <a:lvl1pPr marL="342900" indent="-342900">
              <a:buFont typeface="+mj-lt"/>
              <a:buAutoNum type="arabicPeriod"/>
              <a:defRPr lang="ru-RU" sz="1800"/>
            </a:lvl1pPr>
            <a:lvl2pPr marL="525780" indent="-342900">
              <a:buFont typeface="+mj-lt"/>
              <a:buAutoNum type="alphaLcPeriod"/>
              <a:defRPr lang="ru-RU" sz="1800"/>
            </a:lvl2pPr>
            <a:lvl3pPr marL="800100" indent="-342900">
              <a:buFont typeface="+mj-lt"/>
              <a:buAutoNum type="arabicParenR"/>
              <a:defRPr lang="ru-RU" sz="1800"/>
            </a:lvl3pPr>
            <a:lvl4pPr marL="1051560" indent="-228600">
              <a:buFont typeface="+mj-lt"/>
              <a:buAutoNum type="alphaLcParenR"/>
              <a:defRPr lang="ru-RU" sz="1800"/>
            </a:lvl4pPr>
            <a:lvl5pPr marL="1417320" indent="-228600">
              <a:buFont typeface="+mj-lt"/>
              <a:buAutoNum type="romanLcPeriod"/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B7B2B871-B646-8E1E-CD57-2224B2D4E59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221564" y="2184400"/>
            <a:ext cx="4156619" cy="4046290"/>
          </a:xfrm>
        </p:spPr>
        <p:txBody>
          <a:bodyPr lIns="0" tIns="0" rIns="0" bIns="0" rtlCol="0"/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685800">
              <a:spcBef>
                <a:spcPts val="1000"/>
              </a:spcBef>
              <a:defRPr lang="ru-RU" sz="1800"/>
            </a:lvl3pPr>
            <a:lvl4pPr marL="1051560">
              <a:spcBef>
                <a:spcPts val="1000"/>
              </a:spcBef>
              <a:defRPr lang="ru-RU" sz="1800"/>
            </a:lvl4pPr>
            <a:lvl5pPr marL="1417320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698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+ рисунок 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Графический объект 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78285"/>
          <a:stretch/>
        </p:blipFill>
        <p:spPr>
          <a:xfrm>
            <a:off x="0" y="5368807"/>
            <a:ext cx="3769950" cy="1489194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FE945C7-CAAC-C9B4-0B56-EC62E53C8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82467" y="5439854"/>
            <a:ext cx="1096391" cy="10963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1" name="Полилиния 4">
            <a:extLst>
              <a:ext uri="{FF2B5EF4-FFF2-40B4-BE49-F238E27FC236}">
                <a16:creationId xmlns:a16="http://schemas.microsoft.com/office/drawing/2014/main" id="{E58C5299-758C-70DA-D929-E0BC719E9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16629" y="3758740"/>
            <a:ext cx="2130921" cy="2130921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D5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 rtlCol="0"/>
          <a:lstStyle>
            <a:lvl1pPr marL="0" indent="0">
              <a:buNone/>
              <a:defRPr lang="ru-RU"/>
            </a:lvl1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C0463C33-FF99-2443-BE5D-682AC8CB8B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09054" y="459137"/>
            <a:ext cx="4126800" cy="412680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</p:spPr>
        <p:txBody>
          <a:bodyPr wrap="square" tIns="731520" rtlCol="0">
            <a:no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8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+ таблиц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10569634" cy="1801793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1406BDC3-2B84-117A-BF71-A331C1DD6B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3" y="2796209"/>
            <a:ext cx="3657598" cy="3147392"/>
          </a:xfrm>
        </p:spPr>
        <p:txBody>
          <a:bodyPr lIns="0" tIns="0" rIns="0" bIns="0" rtlCol="0"/>
          <a:lstStyle>
            <a:lvl1pPr marL="285750" indent="-285750">
              <a:buFont typeface="Arial" panose="020B0604020202020204" pitchFamily="34" charset="0"/>
              <a:buChar char="•"/>
              <a:defRPr lang="ru-RU" sz="1800"/>
            </a:lvl1pPr>
            <a:lvl2pPr marL="411480">
              <a:defRPr lang="ru-RU" sz="1600"/>
            </a:lvl2pPr>
            <a:lvl3pPr marL="685800">
              <a:defRPr lang="ru-RU" sz="1400"/>
            </a:lvl3pPr>
            <a:lvl4pPr marL="1051560">
              <a:defRPr lang="ru-RU" sz="1200"/>
            </a:lvl4pPr>
            <a:lvl5pPr marL="1417320">
              <a:defRPr lang="ru-RU" sz="10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Заполнитель таблицы 4">
            <a:extLst>
              <a:ext uri="{FF2B5EF4-FFF2-40B4-BE49-F238E27FC236}">
                <a16:creationId xmlns:a16="http://schemas.microsoft.com/office/drawing/2014/main" id="{4D2A92BD-8372-F61F-9551-6FA12079139B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902200" y="2795588"/>
            <a:ext cx="6478617" cy="3148012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вставить таблицу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69EF52E1-6F3C-5D9B-32DC-A156BDDE2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647" b="86709"/>
          <a:stretch/>
        </p:blipFill>
        <p:spPr>
          <a:xfrm>
            <a:off x="-1" y="5946505"/>
            <a:ext cx="5304866" cy="911495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Полилиния 8">
            <a:extLst>
              <a:ext uri="{FF2B5EF4-FFF2-40B4-BE49-F238E27FC236}">
                <a16:creationId xmlns:a16="http://schemas.microsoft.com/office/drawing/2014/main" id="{4510996E-0672-63AB-DCBF-25B251B2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1828800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5DE2B4D4-87FA-ACC4-A0FD-E98B07CE985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5" y="3067050"/>
            <a:ext cx="6400800" cy="3048000"/>
          </a:xfrm>
        </p:spPr>
        <p:txBody>
          <a:bodyPr lIns="0" tIns="0" rIns="0" bIns="0" rtlCol="0"/>
          <a:lstStyle>
            <a:lvl1pPr marL="0" indent="0">
              <a:buNone/>
              <a:defRPr lang="ru-RU" sz="1800"/>
            </a:lvl1pPr>
            <a:lvl2pPr marL="411480">
              <a:defRPr lang="ru-RU" sz="1800"/>
            </a:lvl2pPr>
            <a:lvl3pPr marL="685800">
              <a:defRPr lang="ru-RU" sz="1800"/>
            </a:lvl3pPr>
            <a:lvl4pPr marL="1051560">
              <a:defRPr lang="ru-RU" sz="1800"/>
            </a:lvl4pPr>
            <a:lvl5pPr marL="1417320"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58F85D-7A7F-3D36-8C6A-6589D66D2AF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861300" y="3067050"/>
            <a:ext cx="3519515" cy="3048000"/>
          </a:xfrm>
        </p:spPr>
        <p:txBody>
          <a:bodyPr lIns="0" tIns="0" rIns="0" bIns="0" rtlCol="0"/>
          <a:lstStyle>
            <a:lvl1pPr marL="342900" indent="-342900">
              <a:buFont typeface="+mj-lt"/>
              <a:buAutoNum type="arabicPeriod"/>
              <a:defRPr lang="ru-RU" sz="1800"/>
            </a:lvl1pPr>
            <a:lvl2pPr marL="525780" indent="-342900">
              <a:buFont typeface="+mj-lt"/>
              <a:buAutoNum type="alphaLcPeriod"/>
              <a:defRPr lang="ru-RU" sz="1800"/>
            </a:lvl2pPr>
            <a:lvl3pPr marL="800100" indent="-342900">
              <a:buFont typeface="+mj-lt"/>
              <a:buAutoNum type="arabicParenR"/>
              <a:defRPr lang="ru-RU" sz="1800"/>
            </a:lvl3pPr>
            <a:lvl4pPr marL="1165860" indent="-342900">
              <a:buFont typeface="+mj-lt"/>
              <a:buAutoNum type="alphaLcPeriod"/>
              <a:defRPr lang="ru-RU" sz="1800"/>
            </a:lvl4pPr>
            <a:lvl5pPr marL="1531620" indent="-342900">
              <a:buFont typeface="+mj-lt"/>
              <a:buAutoNum type="romanLcPeriod"/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94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Графический объект 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309086" cy="1828800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полнитель таблицы 4">
            <a:extLst>
              <a:ext uri="{FF2B5EF4-FFF2-40B4-BE49-F238E27FC236}">
                <a16:creationId xmlns:a16="http://schemas.microsoft.com/office/drawing/2014/main" id="{3E0C7AAD-1535-12DC-133E-2253BF501721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811183" y="2757488"/>
            <a:ext cx="10548967" cy="33999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Щелкните значок, чтобы вставить таблицу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974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lIns="0" tIns="0" rIns="0" bIns="0" rtlCol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ru-RU" sz="7000"/>
            </a:lvl1pPr>
          </a:lstStyle>
          <a:p>
            <a:pPr rtl="0"/>
            <a:endParaRPr lang="ru-RU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185" y="4724033"/>
            <a:ext cx="7000972" cy="1709423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2400" b="1" i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DCAF5C0-1B51-02B5-924D-230575353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29617" y="4724034"/>
            <a:ext cx="2133966" cy="2133966"/>
            <a:chOff x="9654699" y="2229295"/>
            <a:chExt cx="2133966" cy="2133966"/>
          </a:xfrm>
        </p:grpSpPr>
        <p:sp>
          <p:nvSpPr>
            <p:cNvPr id="3" name="Полилиния 11">
              <a:extLst>
                <a:ext uri="{FF2B5EF4-FFF2-40B4-BE49-F238E27FC236}">
                  <a16:creationId xmlns:a16="http://schemas.microsoft.com/office/drawing/2014/main" id="{41AAE8D5-8E6A-7CBE-9018-DD8F3493D049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" name="Полилиния 12">
              <a:extLst>
                <a:ext uri="{FF2B5EF4-FFF2-40B4-BE49-F238E27FC236}">
                  <a16:creationId xmlns:a16="http://schemas.microsoft.com/office/drawing/2014/main" id="{C694532E-B147-38A2-55EE-24483385016A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114B3BE5-2D39-542C-00BB-A940C568E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185" y="1825625"/>
            <a:ext cx="1056963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ru-RU"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ru-RU"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83" r:id="rId4"/>
    <p:sldLayoutId id="2147483684" r:id="rId5"/>
    <p:sldLayoutId id="2147483685" r:id="rId6"/>
    <p:sldLayoutId id="2147483671" r:id="rId7"/>
    <p:sldLayoutId id="2147483679" r:id="rId8"/>
    <p:sldLayoutId id="2147483676" r:id="rId9"/>
    <p:sldLayoutId id="2147483669" r:id="rId10"/>
    <p:sldLayoutId id="2147483673" r:id="rId11"/>
    <p:sldLayoutId id="2147483682" r:id="rId12"/>
    <p:sldLayoutId id="214748365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000" b="1" i="0" kern="1200" spc="100" baseline="0">
          <a:solidFill>
            <a:schemeClr val="bg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6.xml"/><Relationship Id="rId18" Type="http://schemas.openxmlformats.org/officeDocument/2006/relationships/image" Target="../media/image15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2.png"/><Relationship Id="rId17" Type="http://schemas.openxmlformats.org/officeDocument/2006/relationships/customXml" Target="../ink/ink8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1.png"/><Relationship Id="rId19" Type="http://schemas.openxmlformats.org/officeDocument/2006/relationships/customXml" Target="../ink/ink9.xml"/><Relationship Id="rId4" Type="http://schemas.openxmlformats.org/officeDocument/2006/relationships/image" Target="../media/image8.png"/><Relationship Id="rId9" Type="http://schemas.openxmlformats.org/officeDocument/2006/relationships/customXml" Target="../ink/ink4.xml"/><Relationship Id="rId14" Type="http://schemas.openxmlformats.org/officeDocument/2006/relationships/image" Target="../media/image13.png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customXml" Target="../ink/ink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customXml" Target="../ink/ink14.xml"/><Relationship Id="rId4" Type="http://schemas.openxmlformats.org/officeDocument/2006/relationships/customXml" Target="../ink/ink11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315D2-7F57-AF2A-38D7-558098789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629469"/>
            <a:ext cx="8961120" cy="559906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150000"/>
              </a:lnSpc>
            </a:pPr>
            <a:r>
              <a:rPr lang="ru-RU" sz="1800" dirty="0"/>
              <a:t>Смирнов Динар Сергеевич </a:t>
            </a:r>
            <a:br>
              <a:rPr lang="ru-RU" sz="1800" dirty="0"/>
            </a:br>
            <a:r>
              <a:rPr lang="ru-RU" sz="1800" dirty="0"/>
              <a:t>Даудов Камиль </a:t>
            </a:r>
            <a:r>
              <a:rPr lang="ru-RU" sz="1800" err="1"/>
              <a:t>Солтанмурадович</a:t>
            </a:r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B3E337-162E-8717-582C-712464EA6C3B}"/>
              </a:ext>
            </a:extLst>
          </p:cNvPr>
          <p:cNvSpPr txBox="1"/>
          <p:nvPr/>
        </p:nvSpPr>
        <p:spPr>
          <a:xfrm>
            <a:off x="811033" y="3865899"/>
            <a:ext cx="609722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Arial Black"/>
                <a:cs typeface="Arial"/>
              </a:rPr>
              <a:t>ТГУ им. Державина</a:t>
            </a:r>
          </a:p>
          <a:p>
            <a:r>
              <a:rPr lang="ru-RU" sz="1600" dirty="0">
                <a:solidFill>
                  <a:schemeClr val="bg2"/>
                </a:solidFill>
                <a:latin typeface="Arial Black"/>
                <a:cs typeface="Arial"/>
              </a:rPr>
              <a:t>2 курс</a:t>
            </a:r>
          </a:p>
          <a:p>
            <a:r>
              <a:rPr lang="ru-RU" sz="1600" dirty="0">
                <a:solidFill>
                  <a:schemeClr val="bg2"/>
                </a:solidFill>
                <a:latin typeface="Arial Black"/>
                <a:cs typeface="Arial"/>
              </a:rPr>
              <a:t>Правовое Обеспечение Национальной Безопасности </a:t>
            </a:r>
          </a:p>
          <a:p>
            <a:r>
              <a:rPr lang="ru-RU" sz="1600" err="1">
                <a:solidFill>
                  <a:schemeClr val="bg2"/>
                </a:solidFill>
                <a:latin typeface="Arial Black"/>
                <a:cs typeface="Arial"/>
              </a:rPr>
              <a:t>Эдунет</a:t>
            </a:r>
            <a:endParaRPr lang="ru-RU" sz="1600" err="1">
              <a:solidFill>
                <a:schemeClr val="bg2"/>
              </a:solidFill>
              <a:latin typeface="Arial Blac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CE7700-19BA-B256-97C7-EF03F793AE2F}"/>
              </a:ext>
            </a:extLst>
          </p:cNvPr>
          <p:cNvSpPr txBox="1"/>
          <p:nvPr/>
        </p:nvSpPr>
        <p:spPr>
          <a:xfrm>
            <a:off x="781791" y="900545"/>
            <a:ext cx="601683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>
                <a:solidFill>
                  <a:schemeClr val="bg1">
                    <a:lumMod val="85000"/>
                  </a:schemeClr>
                </a:solidFill>
                <a:latin typeface="Arial Black"/>
                <a:cs typeface="Arial"/>
              </a:rPr>
              <a:t>Мобильное приложение для подготовки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342140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2ABBA-2E6D-E7DD-AC67-58D1FCB3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971" y="1111830"/>
            <a:ext cx="6400800" cy="18288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Чего мы хотим???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9401105-5841-28D0-D6C0-3E1A46648B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85" y="3228357"/>
            <a:ext cx="6400800" cy="3257550"/>
          </a:xfrm>
        </p:spPr>
        <p:txBody>
          <a:bodyPr vert="horz" lIns="0" tIns="45720" rIns="91440" bIns="45720" rtlCol="0" anchor="t">
            <a:noAutofit/>
          </a:bodyPr>
          <a:lstStyle>
            <a:defPPr>
              <a:defRPr lang="ru-RU"/>
            </a:defPPr>
          </a:lstStyle>
          <a:p>
            <a:r>
              <a:rPr lang="ru-RU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Создание удобного и эффективного образовательное приложение, которое поможет пользователям получать новые знания и навыки</a:t>
            </a:r>
          </a:p>
          <a:p>
            <a:pPr rtl="0"/>
            <a:endParaRPr lang="ru-RU" dirty="0"/>
          </a:p>
        </p:txBody>
      </p:sp>
      <p:cxnSp>
        <p:nvCxnSpPr>
          <p:cNvPr id="3" name="Соединитель: изогнутый 2">
            <a:extLst>
              <a:ext uri="{FF2B5EF4-FFF2-40B4-BE49-F238E27FC236}">
                <a16:creationId xmlns:a16="http://schemas.microsoft.com/office/drawing/2014/main" id="{4371FC98-0698-943B-D1D9-7292D153DBFF}"/>
              </a:ext>
            </a:extLst>
          </p:cNvPr>
          <p:cNvCxnSpPr/>
          <p:nvPr/>
        </p:nvCxnSpPr>
        <p:spPr>
          <a:xfrm flipH="1">
            <a:off x="4730205" y="1629228"/>
            <a:ext cx="1507309" cy="1824442"/>
          </a:xfrm>
          <a:prstGeom prst="curvedConnector3">
            <a:avLst/>
          </a:prstGeom>
          <a:ln>
            <a:solidFill>
              <a:schemeClr val="accent4">
                <a:lumMod val="90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Цилиндр 3">
            <a:extLst>
              <a:ext uri="{FF2B5EF4-FFF2-40B4-BE49-F238E27FC236}">
                <a16:creationId xmlns:a16="http://schemas.microsoft.com/office/drawing/2014/main" id="{38969D2A-F8E9-C02A-76EA-2F280B6E33FB}"/>
              </a:ext>
            </a:extLst>
          </p:cNvPr>
          <p:cNvSpPr/>
          <p:nvPr/>
        </p:nvSpPr>
        <p:spPr>
          <a:xfrm>
            <a:off x="11030611" y="1714499"/>
            <a:ext cx="914400" cy="12161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866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6FA43-637B-EF8D-3849-CFD9352B9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113" y="-188693"/>
            <a:ext cx="6400800" cy="5203387"/>
          </a:xfrm>
        </p:spPr>
        <p:txBody>
          <a:bodyPr rtlCol="0" anchor="ctr"/>
          <a:lstStyle>
            <a:defPPr>
              <a:defRPr lang="ru-RU"/>
            </a:defPPr>
          </a:lstStyle>
          <a:p>
            <a:r>
              <a:rPr lang="ru-RU" sz="4400" dirty="0"/>
              <a:t>Какая услуга будет продаваться?</a:t>
            </a:r>
          </a:p>
        </p:txBody>
      </p:sp>
      <p:pic>
        <p:nvPicPr>
          <p:cNvPr id="12" name="Рисунок 11" descr="Изображение выглядит как текст, бумага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305341A4-1B00-C8F4-5862-79A826C7502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6692" r="16692"/>
          <a:stretch/>
        </p:blipFill>
        <p:spPr>
          <a:xfrm>
            <a:off x="7401915" y="3046905"/>
            <a:ext cx="3456590" cy="3456590"/>
          </a:xfrm>
        </p:spPr>
      </p:pic>
      <p:cxnSp>
        <p:nvCxnSpPr>
          <p:cNvPr id="3" name="Соединитель: изогнутый 2">
            <a:extLst>
              <a:ext uri="{FF2B5EF4-FFF2-40B4-BE49-F238E27FC236}">
                <a16:creationId xmlns:a16="http://schemas.microsoft.com/office/drawing/2014/main" id="{E7359025-0C6D-C826-7964-89C93C6F3078}"/>
              </a:ext>
            </a:extLst>
          </p:cNvPr>
          <p:cNvCxnSpPr/>
          <p:nvPr/>
        </p:nvCxnSpPr>
        <p:spPr>
          <a:xfrm flipH="1">
            <a:off x="810985" y="2872013"/>
            <a:ext cx="3049814" cy="642257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" name="Соединитель: изогнутый 3">
            <a:extLst>
              <a:ext uri="{FF2B5EF4-FFF2-40B4-BE49-F238E27FC236}">
                <a16:creationId xmlns:a16="http://schemas.microsoft.com/office/drawing/2014/main" id="{48D3A106-5318-11B6-91C5-60667DB3B74B}"/>
              </a:ext>
            </a:extLst>
          </p:cNvPr>
          <p:cNvCxnSpPr/>
          <p:nvPr/>
        </p:nvCxnSpPr>
        <p:spPr>
          <a:xfrm flipH="1">
            <a:off x="3557360" y="3187246"/>
            <a:ext cx="1017815" cy="941613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" name="Соединитель: изогнутый 4">
            <a:extLst>
              <a:ext uri="{FF2B5EF4-FFF2-40B4-BE49-F238E27FC236}">
                <a16:creationId xmlns:a16="http://schemas.microsoft.com/office/drawing/2014/main" id="{F4AD261A-F91D-7FC5-4887-A7BF5CE57935}"/>
              </a:ext>
            </a:extLst>
          </p:cNvPr>
          <p:cNvCxnSpPr/>
          <p:nvPr/>
        </p:nvCxnSpPr>
        <p:spPr>
          <a:xfrm>
            <a:off x="5398407" y="3194050"/>
            <a:ext cx="638989" cy="1186542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F156AC-F7CC-7893-4F04-DD73CA2A96A4}"/>
              </a:ext>
            </a:extLst>
          </p:cNvPr>
          <p:cNvSpPr txBox="1"/>
          <p:nvPr/>
        </p:nvSpPr>
        <p:spPr>
          <a:xfrm>
            <a:off x="-28932" y="3607486"/>
            <a:ext cx="20726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solidFill>
                  <a:schemeClr val="bg2"/>
                </a:solidFill>
                <a:latin typeface="Arial Black"/>
                <a:cs typeface="Arial"/>
              </a:rPr>
              <a:t>Приложение</a:t>
            </a:r>
            <a:endParaRPr lang="ru-RU" dirty="0">
              <a:solidFill>
                <a:schemeClr val="bg2"/>
              </a:solidFill>
              <a:latin typeface="Arial Blac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001B5D-FD02-3585-1D4D-2FC1B66A751E}"/>
              </a:ext>
            </a:extLst>
          </p:cNvPr>
          <p:cNvSpPr txBox="1"/>
          <p:nvPr/>
        </p:nvSpPr>
        <p:spPr>
          <a:xfrm>
            <a:off x="2200679" y="4011288"/>
            <a:ext cx="20079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solidFill>
                  <a:schemeClr val="bg2"/>
                </a:solidFill>
                <a:latin typeface="Arial Black"/>
                <a:cs typeface="Arial"/>
              </a:rPr>
              <a:t>Реклама</a:t>
            </a:r>
            <a:endParaRPr lang="ru-RU" dirty="0">
              <a:solidFill>
                <a:schemeClr val="bg2"/>
              </a:solidFill>
              <a:latin typeface="Arial Blac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DFD47-832B-6FEF-0443-788067B1904F}"/>
              </a:ext>
            </a:extLst>
          </p:cNvPr>
          <p:cNvSpPr txBox="1"/>
          <p:nvPr/>
        </p:nvSpPr>
        <p:spPr>
          <a:xfrm>
            <a:off x="5870194" y="4385667"/>
            <a:ext cx="15960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Arial Black"/>
                <a:cs typeface="Arial"/>
              </a:rPr>
              <a:t>Премиум функции</a:t>
            </a:r>
            <a:endParaRPr lang="ru-RU" dirty="0">
              <a:solidFill>
                <a:schemeClr val="bg2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19822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28E5B-47A0-EF94-A53D-6FDB74C9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8" y="1066472"/>
            <a:ext cx="6400800" cy="18288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НАШИ </a:t>
            </a:r>
            <a:br>
              <a:rPr lang="ru-RU" dirty="0"/>
            </a:br>
            <a:r>
              <a:rPr lang="ru-RU" dirty="0"/>
              <a:t>ПОТРЕБИТЕЛИ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EA201F-56F9-BFD9-8E95-AD5BD7D54FD0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962071" y="2105829"/>
            <a:ext cx="6400799" cy="3231221"/>
          </a:xfrm>
        </p:spPr>
        <p:txBody>
          <a:bodyPr rtlCol="0" anchor="b"/>
          <a:lstStyle>
            <a:defPPr>
              <a:defRPr lang="ru-RU"/>
            </a:defPPr>
          </a:lstStyle>
          <a:p>
            <a:r>
              <a:rPr lang="ru-RU" sz="28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Студенты и школьники. Они могут использовать приложение для подготовки к экзаменам, выполнения домашних заданий, изучения новых тем и расширения кругозора.</a:t>
            </a:r>
            <a:endParaRPr lang="ru-RU" sz="2800" dirty="0">
              <a:solidFill>
                <a:schemeClr val="bg2"/>
              </a:solidFill>
              <a:latin typeface="Arial Black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A7DAE8E5-6F2A-FA83-7690-FBCEA1C5B8B2}"/>
                  </a:ext>
                </a:extLst>
              </p14:cNvPr>
              <p14:cNvContentPartPr/>
              <p14:nvPr/>
            </p14:nvContentPartPr>
            <p14:xfrm>
              <a:off x="947444" y="2131540"/>
              <a:ext cx="401949" cy="1030345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A7DAE8E5-6F2A-FA83-7690-FBCEA1C5B8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9468" y="2113546"/>
                <a:ext cx="437542" cy="10659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7DD42126-3611-C204-3798-0FF6F56A170A}"/>
                  </a:ext>
                </a:extLst>
              </p14:cNvPr>
              <p14:cNvContentPartPr/>
              <p14:nvPr/>
            </p14:nvContentPartPr>
            <p14:xfrm>
              <a:off x="2059015" y="2141837"/>
              <a:ext cx="236870" cy="908159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7DD42126-3611-C204-3798-0FF6F56A170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1403" y="2123847"/>
                <a:ext cx="272454" cy="9437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F3BE7310-78D2-6F78-CC83-565BE4CD4CC7}"/>
                  </a:ext>
                </a:extLst>
              </p14:cNvPr>
              <p14:cNvContentPartPr/>
              <p14:nvPr/>
            </p14:nvContentPartPr>
            <p14:xfrm>
              <a:off x="2594918" y="1251362"/>
              <a:ext cx="783865" cy="149069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F3BE7310-78D2-6F78-CC83-565BE4CD4CC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77283" y="1233402"/>
                <a:ext cx="819495" cy="1846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567B91D1-965D-F935-7F28-FD34AE6E854F}"/>
                  </a:ext>
                </a:extLst>
              </p14:cNvPr>
              <p14:cNvContentPartPr/>
              <p14:nvPr/>
            </p14:nvContentPartPr>
            <p14:xfrm>
              <a:off x="885567" y="1601829"/>
              <a:ext cx="2497140" cy="305078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567B91D1-965D-F935-7F28-FD34AE6E854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7931" y="1584201"/>
                <a:ext cx="2532772" cy="340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9912F2C3-16A9-19D2-3957-AB7DFEAEA2C8}"/>
                  </a:ext>
                </a:extLst>
              </p14:cNvPr>
              <p14:cNvContentPartPr/>
              <p14:nvPr/>
            </p14:nvContentPartPr>
            <p14:xfrm>
              <a:off x="3346621" y="1884405"/>
              <a:ext cx="27829" cy="20309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9912F2C3-16A9-19D2-3957-AB7DFEAEA2C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328782" y="1866590"/>
                <a:ext cx="63150" cy="555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DED7E935-74F5-6295-0CC4-B399186C17AB}"/>
                  </a:ext>
                </a:extLst>
              </p14:cNvPr>
              <p14:cNvContentPartPr/>
              <p14:nvPr/>
            </p14:nvContentPartPr>
            <p14:xfrm>
              <a:off x="3346621" y="1780609"/>
              <a:ext cx="27829" cy="83201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DED7E935-74F5-6295-0CC4-B399186C17A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28782" y="1762678"/>
                <a:ext cx="63150" cy="1187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39235E0A-F1A1-9916-75F0-9261E1F94762}"/>
                  </a:ext>
                </a:extLst>
              </p14:cNvPr>
              <p14:cNvContentPartPr/>
              <p14:nvPr/>
            </p14:nvContentPartPr>
            <p14:xfrm>
              <a:off x="3336324" y="1266567"/>
              <a:ext cx="31109" cy="47344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39235E0A-F1A1-9916-75F0-9261E1F9476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18803" y="1249124"/>
                <a:ext cx="66509" cy="825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9F40800C-A399-D992-EA92-A8EAE0300324}"/>
                  </a:ext>
                </a:extLst>
              </p14:cNvPr>
              <p14:cNvContentPartPr/>
              <p14:nvPr/>
            </p14:nvContentPartPr>
            <p14:xfrm>
              <a:off x="3377513" y="1336359"/>
              <a:ext cx="10297" cy="10297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9F40800C-A399-D992-EA92-A8EAE030032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862663" y="1300319"/>
                <a:ext cx="1029700" cy="831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16D7B8B4-B1A1-8C15-F60D-2EECA31A278A}"/>
                  </a:ext>
                </a:extLst>
              </p14:cNvPr>
              <p14:cNvContentPartPr/>
              <p14:nvPr/>
            </p14:nvContentPartPr>
            <p14:xfrm>
              <a:off x="3373434" y="1303677"/>
              <a:ext cx="10297" cy="10297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16D7B8B4-B1A1-8C15-F60D-2EECA31A278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331388" y="1261631"/>
                <a:ext cx="95247" cy="952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6808F027-9D59-D690-3CE9-434C10D641B8}"/>
                  </a:ext>
                </a:extLst>
              </p14:cNvPr>
              <p14:cNvContentPartPr/>
              <p14:nvPr/>
            </p14:nvContentPartPr>
            <p14:xfrm>
              <a:off x="3336324" y="1189941"/>
              <a:ext cx="37984" cy="66328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6808F027-9D59-D690-3CE9-434C10D641B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318929" y="1172373"/>
                <a:ext cx="73128" cy="10182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583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6FA43-637B-EF8D-3849-CFD9352B9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80" y="-747569"/>
            <a:ext cx="7599718" cy="3051394"/>
          </a:xfrm>
        </p:spPr>
        <p:txBody>
          <a:bodyPr rtlCol="0" anchor="b"/>
          <a:lstStyle>
            <a:defPPr>
              <a:defRPr lang="ru-RU"/>
            </a:defPPr>
          </a:lstStyle>
          <a:p>
            <a:r>
              <a:rPr lang="ru-RU" dirty="0"/>
              <a:t>Какую проблему мы решаем?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36450F-A8E5-8B7F-1C54-79C081010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158" y="3130947"/>
            <a:ext cx="7599718" cy="1493781"/>
          </a:xfr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r>
              <a:rPr lang="ru-RU" b="0" dirty="0">
                <a:ea typeface="+mj-lt"/>
                <a:cs typeface="+mj-lt"/>
              </a:rPr>
              <a:t>Проблема нехватки времени. Приложение позволяет учиться в любое удобное время и в любом месте, где есть доступ к интернету. Это особенно полезно для занятых людей, у которых нет возможности посещать очные занятия.</a:t>
            </a:r>
            <a:endParaRPr lang="ru-RU" dirty="0"/>
          </a:p>
          <a:p>
            <a:pPr rtl="0"/>
            <a:endParaRPr lang="ru-RU" dirty="0"/>
          </a:p>
        </p:txBody>
      </p:sp>
      <p:pic>
        <p:nvPicPr>
          <p:cNvPr id="8" name="Рисунок 7" descr="Изображение выглядит как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8B965F3-4514-D885-299A-9298E6EA7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207" y="4193060"/>
            <a:ext cx="2942968" cy="2230395"/>
          </a:xfrm>
          <a:custGeom>
            <a:avLst/>
            <a:gdLst>
              <a:gd name="connsiteX0" fmla="*/ 0 w 2942968"/>
              <a:gd name="connsiteY0" fmla="*/ 0 h 2230395"/>
              <a:gd name="connsiteX1" fmla="*/ 2942968 w 2942968"/>
              <a:gd name="connsiteY1" fmla="*/ 0 h 2230395"/>
              <a:gd name="connsiteX2" fmla="*/ 2942968 w 2942968"/>
              <a:gd name="connsiteY2" fmla="*/ 2230395 h 2230395"/>
              <a:gd name="connsiteX3" fmla="*/ 0 w 2942968"/>
              <a:gd name="connsiteY3" fmla="*/ 2230395 h 2230395"/>
              <a:gd name="connsiteX4" fmla="*/ 0 w 2942968"/>
              <a:gd name="connsiteY4" fmla="*/ 0 h 223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2968" h="2230395" fill="none" extrusionOk="0">
                <a:moveTo>
                  <a:pt x="0" y="0"/>
                </a:moveTo>
                <a:cubicBezTo>
                  <a:pt x="849166" y="-149972"/>
                  <a:pt x="2321272" y="85198"/>
                  <a:pt x="2942968" y="0"/>
                </a:cubicBezTo>
                <a:cubicBezTo>
                  <a:pt x="3112379" y="582731"/>
                  <a:pt x="3028522" y="1911380"/>
                  <a:pt x="2942968" y="2230395"/>
                </a:cubicBezTo>
                <a:cubicBezTo>
                  <a:pt x="2003150" y="2321771"/>
                  <a:pt x="695572" y="2224338"/>
                  <a:pt x="0" y="2230395"/>
                </a:cubicBezTo>
                <a:cubicBezTo>
                  <a:pt x="-92943" y="1278594"/>
                  <a:pt x="-168235" y="1011567"/>
                  <a:pt x="0" y="0"/>
                </a:cubicBezTo>
                <a:close/>
              </a:path>
              <a:path w="2942968" h="2230395" stroke="0" extrusionOk="0">
                <a:moveTo>
                  <a:pt x="0" y="0"/>
                </a:moveTo>
                <a:cubicBezTo>
                  <a:pt x="732207" y="-113254"/>
                  <a:pt x="2366076" y="102601"/>
                  <a:pt x="2942968" y="0"/>
                </a:cubicBezTo>
                <a:cubicBezTo>
                  <a:pt x="2890143" y="663722"/>
                  <a:pt x="3066142" y="1289628"/>
                  <a:pt x="2942968" y="2230395"/>
                </a:cubicBezTo>
                <a:cubicBezTo>
                  <a:pt x="2562394" y="2286205"/>
                  <a:pt x="651612" y="2399353"/>
                  <a:pt x="0" y="2230395"/>
                </a:cubicBezTo>
                <a:cubicBezTo>
                  <a:pt x="-144930" y="1375917"/>
                  <a:pt x="-18259" y="83089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4167072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9B1ED-4D78-65EC-0579-DA9E41D7C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53" y="-222406"/>
            <a:ext cx="6400800" cy="3051393"/>
          </a:xfrm>
        </p:spPr>
        <p:txBody>
          <a:bodyPr rtlCol="0" anchor="b"/>
          <a:lstStyle>
            <a:defPPr>
              <a:defRPr lang="ru-RU"/>
            </a:defPPr>
          </a:lstStyle>
          <a:p>
            <a:r>
              <a:rPr lang="ru-RU" dirty="0"/>
              <a:t>Какие технологии мы используем?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51EAA32-913D-25AC-CC36-C39DAE7F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8212" y="3223623"/>
            <a:ext cx="6400799" cy="1966747"/>
          </a:xfr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pPr rtl="0"/>
            <a:endParaRPr lang="ru-RU" sz="1600" dirty="0"/>
          </a:p>
          <a:p>
            <a:r>
              <a:rPr lang="ru-RU" sz="1600" b="0">
                <a:solidFill>
                  <a:schemeClr val="bg2"/>
                </a:solidFill>
                <a:ea typeface="+mj-lt"/>
                <a:cs typeface="+mj-lt"/>
              </a:rPr>
              <a:t>ChatGPT — это чат-бот, который способен вести диалог, искать ошибки в коде, сочинять стихи, писать сценарии и даже спорить. Нейросеть может, помимо прочего, выдавать базовый программный код, генерировать финансовый анализ, резюме технических статей или научных концепций, прогнозы, персональные советы и дает этичные ответы на любые вопросы. Кроме того, она запоминает детали диалога с пользователем и избегает спорных тем.</a:t>
            </a:r>
          </a:p>
        </p:txBody>
      </p:sp>
      <p:pic>
        <p:nvPicPr>
          <p:cNvPr id="11" name="Рисунок 10" descr="Изображение выглядит как текст, снимок экрана, мультфильм, Операционная система&#10;&#10;Автоматически созданное описание">
            <a:extLst>
              <a:ext uri="{FF2B5EF4-FFF2-40B4-BE49-F238E27FC236}">
                <a16:creationId xmlns:a16="http://schemas.microsoft.com/office/drawing/2014/main" id="{21652B53-B253-E648-F33E-78767A29B6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9799" r="19799"/>
          <a:stretch/>
        </p:blipFill>
        <p:spPr>
          <a:xfrm>
            <a:off x="8276538" y="2475185"/>
            <a:ext cx="3456590" cy="3456590"/>
          </a:xfrm>
        </p:spPr>
      </p:pic>
    </p:spTree>
    <p:extLst>
      <p:ext uri="{BB962C8B-B14F-4D97-AF65-F5344CB8AC3E}">
        <p14:creationId xmlns:p14="http://schemas.microsoft.com/office/powerpoint/2010/main" val="86631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улыбка, защитные очки, мультфильм, солнцезащитные очки&#10;&#10;Автоматически созданное описание">
            <a:extLst>
              <a:ext uri="{FF2B5EF4-FFF2-40B4-BE49-F238E27FC236}">
                <a16:creationId xmlns:a16="http://schemas.microsoft.com/office/drawing/2014/main" id="{37460162-ABC7-F73D-BEAC-EF8CF77A8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821" y="-320633"/>
            <a:ext cx="4051861" cy="372885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369622B0-E29B-94F8-8F04-65A2D8786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621792"/>
            <a:ext cx="7942906" cy="1828800"/>
          </a:xfrm>
        </p:spPr>
        <p:txBody>
          <a:bodyPr/>
          <a:lstStyle/>
          <a:p>
            <a:r>
              <a:rPr lang="ru-RU" dirty="0"/>
              <a:t>Рентабельность приложения</a:t>
            </a:r>
            <a:br>
              <a:rPr lang="ru-RU" dirty="0"/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8BC920-5FD4-9688-AB48-4C408B66915A}"/>
              </a:ext>
            </a:extLst>
          </p:cNvPr>
          <p:cNvSpPr txBox="1"/>
          <p:nvPr/>
        </p:nvSpPr>
        <p:spPr>
          <a:xfrm>
            <a:off x="632525" y="2714831"/>
            <a:ext cx="8124701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>
                <a:solidFill>
                  <a:schemeClr val="bg2"/>
                </a:solidFill>
                <a:latin typeface="Arial Black"/>
                <a:cs typeface="Arial"/>
              </a:rPr>
              <a:t>PAM – 48.27 млрд. долларов</a:t>
            </a:r>
          </a:p>
          <a:p>
            <a:r>
              <a:rPr lang="ru-RU" sz="3200" dirty="0">
                <a:solidFill>
                  <a:schemeClr val="bg2"/>
                </a:solidFill>
                <a:latin typeface="Arial Black"/>
                <a:cs typeface="Arial"/>
              </a:rPr>
              <a:t>TAM – 140.5 млрд. рублей</a:t>
            </a:r>
            <a:br>
              <a:rPr lang="ru-RU" sz="3200" dirty="0">
                <a:latin typeface="Arial Black"/>
                <a:cs typeface="Arial"/>
              </a:rPr>
            </a:br>
            <a:r>
              <a:rPr lang="ru-RU" sz="3200" dirty="0">
                <a:solidFill>
                  <a:schemeClr val="bg2"/>
                </a:solidFill>
                <a:latin typeface="Arial Black"/>
                <a:cs typeface="Arial"/>
              </a:rPr>
              <a:t>SAM – 4.2 млрд. Рублей</a:t>
            </a:r>
          </a:p>
          <a:p>
            <a:r>
              <a:rPr lang="ru-RU" sz="3200" dirty="0">
                <a:solidFill>
                  <a:schemeClr val="bg2"/>
                </a:solidFill>
                <a:latin typeface="Arial Black"/>
                <a:cs typeface="Arial"/>
              </a:rPr>
              <a:t>SOM – 2.1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799251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348845-3852-D4E6-EF42-8024EAC0E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437" y="230495"/>
            <a:ext cx="8190709" cy="18288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b="0" dirty="0"/>
              <a:t>Рынок образовательных приложений имеет большой потенциал, так как технологии и методики обучения постоянно развиваются. Вот несколько факторов, которые подтверждают это:</a:t>
            </a:r>
            <a:endParaRPr lang="ru-RU" sz="240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5AE87B-E37F-614C-6EE5-D03C01018C99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60736" y="2392099"/>
            <a:ext cx="4956470" cy="3120773"/>
          </a:xfr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r>
              <a:rPr lang="ru-RU" sz="12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Изменение методов обучения.</a:t>
            </a:r>
            <a:r>
              <a:rPr lang="ru-RU" sz="12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 В современном мире традиционные методы обучения дополняются или даже заменяются новыми подходами, основанными на использовании технологий. Образовательные приложения могут предложить новые способы изучения материала, такие как интерактивные уроки, видеоматериалы, тесты и т. д.</a:t>
            </a:r>
            <a:endParaRPr lang="ru-RU" sz="1200" dirty="0">
              <a:solidFill>
                <a:schemeClr val="bg2"/>
              </a:solidFill>
              <a:latin typeface="Arial Black"/>
            </a:endParaRPr>
          </a:p>
          <a:p>
            <a:r>
              <a:rPr lang="ru-RU" sz="12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Увеличение спроса на образование.</a:t>
            </a:r>
            <a:r>
              <a:rPr lang="ru-RU" sz="12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 Растущий интерес к образованию и саморазвитию способствует популярности образовательных приложений. Люди хотят учиться новым навыкам, повышать квалификацию или просто расширять свой кругозор.</a:t>
            </a:r>
            <a:endParaRPr lang="ru-RU" sz="1200">
              <a:solidFill>
                <a:schemeClr val="bg2"/>
              </a:solidFill>
              <a:latin typeface="Arial Black"/>
            </a:endParaRPr>
          </a:p>
          <a:p>
            <a:r>
              <a:rPr lang="ru-RU" sz="12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Конкуренция и разнообразие.</a:t>
            </a:r>
            <a:r>
              <a:rPr lang="ru-RU" sz="12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 Рынок образовательных приложений становится всё более конкурентным, что приводит к появлению новых и улучшенных продуктов. Это, в свою очередь, способствует развитию рынка и привлечению новых пользователей.</a:t>
            </a:r>
            <a:endParaRPr lang="ru-RU" sz="1200">
              <a:solidFill>
                <a:schemeClr val="bg2"/>
              </a:solidFill>
              <a:latin typeface="Arial Black"/>
            </a:endParaRPr>
          </a:p>
          <a:p>
            <a:r>
              <a:rPr lang="ru-RU" sz="12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Партнёрство с образовательными учреждениями.</a:t>
            </a:r>
            <a:r>
              <a:rPr lang="ru-RU" sz="12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 Некоторые образовательные приложения сотрудничают с школами, университетами и другими учебными заведениями. Это может способствовать их распространению и признанию среди широкой аудитории.</a:t>
            </a:r>
            <a:endParaRPr lang="ru-RU" sz="1200" dirty="0">
              <a:solidFill>
                <a:schemeClr val="bg2"/>
              </a:solidFill>
              <a:latin typeface="Arial Black"/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88F6394-786C-5C79-1DBE-C98788568737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17364" y="2649530"/>
            <a:ext cx="4956470" cy="3120773"/>
          </a:xfr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r>
              <a:rPr lang="ru-RU" sz="1200" b="1" dirty="0">
                <a:solidFill>
                  <a:schemeClr val="bg2"/>
                </a:solidFill>
                <a:latin typeface="Arial Black"/>
                <a:cs typeface="Arial"/>
              </a:rPr>
              <a:t>Монетизация.</a:t>
            </a:r>
            <a:r>
              <a:rPr lang="ru-RU" sz="1200" dirty="0">
                <a:solidFill>
                  <a:schemeClr val="bg2"/>
                </a:solidFill>
                <a:latin typeface="Arial Black"/>
                <a:cs typeface="Arial"/>
              </a:rPr>
              <a:t> Образовательные приложения имеют различные модели монетизации, включая рекламу, подписки, продажу контента и спонсорство. Это позволяет разработчикам зарабатывать деньги и инвестировать в развитие своих продуктов.</a:t>
            </a:r>
          </a:p>
          <a:p>
            <a:r>
              <a:rPr lang="ru-RU" sz="1200" b="1" dirty="0">
                <a:solidFill>
                  <a:schemeClr val="bg2"/>
                </a:solidFill>
                <a:latin typeface="Arial Black"/>
                <a:cs typeface="Arial"/>
              </a:rPr>
              <a:t>Технологические инновации.</a:t>
            </a:r>
            <a:r>
              <a:rPr lang="ru-RU" sz="1200" dirty="0">
                <a:solidFill>
                  <a:schemeClr val="bg2"/>
                </a:solidFill>
                <a:latin typeface="Arial Black"/>
                <a:cs typeface="Arial"/>
              </a:rPr>
              <a:t> Развитие технологий, таких как искусственный интеллект, машинное обучение и большие данные, может привести к созданию более эффективных и персонализированных образовательных приложений.</a:t>
            </a:r>
          </a:p>
          <a:p>
            <a:r>
              <a:rPr lang="ru-RU" sz="1200" b="1" dirty="0">
                <a:solidFill>
                  <a:schemeClr val="bg2"/>
                </a:solidFill>
                <a:latin typeface="Arial Black"/>
                <a:cs typeface="Arial"/>
              </a:rPr>
              <a:t>Государственная поддержка.</a:t>
            </a:r>
            <a:r>
              <a:rPr lang="ru-RU" sz="1200" dirty="0">
                <a:solidFill>
                  <a:schemeClr val="bg2"/>
                </a:solidFill>
                <a:latin typeface="Arial Black"/>
                <a:cs typeface="Arial"/>
              </a:rPr>
              <a:t> В некоторых странах государство поддерживает развитие образовательных технологий и приложений, что также способствует росту рынка.</a:t>
            </a:r>
          </a:p>
          <a:p>
            <a:r>
              <a:rPr lang="ru-RU" sz="1200" b="1" dirty="0">
                <a:solidFill>
                  <a:schemeClr val="bg2"/>
                </a:solidFill>
                <a:latin typeface="Arial Black"/>
                <a:cs typeface="Arial"/>
              </a:rPr>
              <a:t>Социальные факторы.</a:t>
            </a:r>
            <a:r>
              <a:rPr lang="ru-RU" sz="1200" dirty="0">
                <a:solidFill>
                  <a:schemeClr val="bg2"/>
                </a:solidFill>
                <a:latin typeface="Arial Black"/>
                <a:cs typeface="Arial"/>
              </a:rPr>
              <a:t> Социальные сети и другие платформы могут способствовать распространению информации об образовательных приложениях и увеличению их популярности.</a:t>
            </a:r>
          </a:p>
          <a:p>
            <a:endParaRPr lang="ru-RU" dirty="0"/>
          </a:p>
        </p:txBody>
      </p:sp>
      <p:cxnSp>
        <p:nvCxnSpPr>
          <p:cNvPr id="16" name="Соединитель: изогнутый 15">
            <a:extLst>
              <a:ext uri="{FF2B5EF4-FFF2-40B4-BE49-F238E27FC236}">
                <a16:creationId xmlns:a16="http://schemas.microsoft.com/office/drawing/2014/main" id="{6CC73B15-4B5E-B9ED-CCD8-16CC82412C87}"/>
              </a:ext>
            </a:extLst>
          </p:cNvPr>
          <p:cNvCxnSpPr/>
          <p:nvPr/>
        </p:nvCxnSpPr>
        <p:spPr>
          <a:xfrm>
            <a:off x="5317010" y="2763279"/>
            <a:ext cx="1027669" cy="481912"/>
          </a:xfrm>
          <a:prstGeom prst="curvedConnector3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E09F55C3-8662-FCA9-BDBF-88072DA88F80}"/>
              </a:ext>
            </a:extLst>
          </p:cNvPr>
          <p:cNvCxnSpPr>
            <a:cxnSpLocks/>
          </p:cNvCxnSpPr>
          <p:nvPr/>
        </p:nvCxnSpPr>
        <p:spPr>
          <a:xfrm>
            <a:off x="5440577" y="3803306"/>
            <a:ext cx="1027669" cy="481912"/>
          </a:xfrm>
          <a:prstGeom prst="curvedConnector3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: изогнутый 17">
            <a:extLst>
              <a:ext uri="{FF2B5EF4-FFF2-40B4-BE49-F238E27FC236}">
                <a16:creationId xmlns:a16="http://schemas.microsoft.com/office/drawing/2014/main" id="{734AAD83-21A9-8A58-E4AA-9AB27E60A6B2}"/>
              </a:ext>
            </a:extLst>
          </p:cNvPr>
          <p:cNvCxnSpPr>
            <a:cxnSpLocks/>
          </p:cNvCxnSpPr>
          <p:nvPr/>
        </p:nvCxnSpPr>
        <p:spPr>
          <a:xfrm flipV="1">
            <a:off x="5440578" y="4625028"/>
            <a:ext cx="1027669" cy="280088"/>
          </a:xfrm>
          <a:prstGeom prst="curvedConnector3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: изогнутый 18">
            <a:extLst>
              <a:ext uri="{FF2B5EF4-FFF2-40B4-BE49-F238E27FC236}">
                <a16:creationId xmlns:a16="http://schemas.microsoft.com/office/drawing/2014/main" id="{8C7D90BA-795E-C027-4A5D-B2FD65F2C8B0}"/>
              </a:ext>
            </a:extLst>
          </p:cNvPr>
          <p:cNvCxnSpPr>
            <a:cxnSpLocks/>
          </p:cNvCxnSpPr>
          <p:nvPr/>
        </p:nvCxnSpPr>
        <p:spPr>
          <a:xfrm flipV="1">
            <a:off x="5183145" y="5592974"/>
            <a:ext cx="1285102" cy="352169"/>
          </a:xfrm>
          <a:prstGeom prst="curvedConnector3">
            <a:avLst/>
          </a:prstGeom>
          <a:ln>
            <a:solidFill>
              <a:schemeClr val="bg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 descr="Изображение выглядит как мультфильм, графическая вставка, эмотикон, смайлик&#10;&#10;Автоматически созданное описание">
            <a:extLst>
              <a:ext uri="{FF2B5EF4-FFF2-40B4-BE49-F238E27FC236}">
                <a16:creationId xmlns:a16="http://schemas.microsoft.com/office/drawing/2014/main" id="{A118123A-B177-F6B4-6E44-17C6044C3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091" r="-474" b="-913"/>
          <a:stretch/>
        </p:blipFill>
        <p:spPr>
          <a:xfrm>
            <a:off x="9827740" y="0"/>
            <a:ext cx="2185097" cy="13816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8B5CFD90-1A37-C577-E1B5-B451CCEA1B47}"/>
                  </a:ext>
                </a:extLst>
              </p14:cNvPr>
              <p14:cNvContentPartPr/>
              <p14:nvPr/>
            </p14:nvContentPartPr>
            <p14:xfrm>
              <a:off x="9708518" y="1127431"/>
              <a:ext cx="422744" cy="581919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8B5CFD90-1A37-C577-E1B5-B451CCEA1B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90889" y="1109797"/>
                <a:ext cx="458362" cy="6175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E67432E5-F32C-A5BF-C9AF-D6DFD1789ACC}"/>
                  </a:ext>
                </a:extLst>
              </p14:cNvPr>
              <p14:cNvContentPartPr/>
              <p14:nvPr/>
            </p14:nvContentPartPr>
            <p14:xfrm>
              <a:off x="11656540" y="1072069"/>
              <a:ext cx="485052" cy="498683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E67432E5-F32C-A5BF-C9AF-D6DFD1789A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638908" y="1054439"/>
                <a:ext cx="520675" cy="5343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54A5C092-BB6F-F907-1CCD-8D11866BD545}"/>
                  </a:ext>
                </a:extLst>
              </p14:cNvPr>
              <p14:cNvContentPartPr/>
              <p14:nvPr/>
            </p14:nvContentPartPr>
            <p14:xfrm>
              <a:off x="11730727" y="1548551"/>
              <a:ext cx="113324" cy="152329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54A5C092-BB6F-F907-1CCD-8D11866BD54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713155" y="1530588"/>
                <a:ext cx="148827" cy="1878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2935B42F-2669-F4C5-F096-CCE09C498A46}"/>
                  </a:ext>
                </a:extLst>
              </p14:cNvPr>
              <p14:cNvContentPartPr/>
              <p14:nvPr/>
            </p14:nvContentPartPr>
            <p14:xfrm>
              <a:off x="10101799" y="2152135"/>
              <a:ext cx="319065" cy="558130"/>
            </p14:xfrm>
          </p:contentPart>
        </mc:Choice>
        <mc:Fallback xmlns=""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2935B42F-2669-F4C5-F096-CCE09C498A4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83813" y="2134502"/>
                <a:ext cx="354677" cy="5937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2441728B-6A1F-4D72-545D-9DBF26F25BB7}"/>
                  </a:ext>
                </a:extLst>
              </p14:cNvPr>
              <p14:cNvContentPartPr/>
              <p14:nvPr/>
            </p14:nvContentPartPr>
            <p14:xfrm>
              <a:off x="10999484" y="2131540"/>
              <a:ext cx="286353" cy="555866"/>
            </p14:xfrm>
          </p:contentPart>
        </mc:Choice>
        <mc:Fallback xmlns=""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2441728B-6A1F-4D72-545D-9DBF26F25BB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81857" y="2113551"/>
                <a:ext cx="321967" cy="59148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155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FC1DD80-AF58-2BB8-7569-672AF4B5C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681" y="769912"/>
            <a:ext cx="10571734" cy="1160145"/>
          </a:xfrm>
        </p:spPr>
        <p:txBody>
          <a:bodyPr/>
          <a:lstStyle/>
          <a:p>
            <a:r>
              <a:rPr lang="ru-RU" dirty="0"/>
              <a:t>Этапы развития:</a:t>
            </a:r>
          </a:p>
        </p:txBody>
      </p:sp>
      <p:sp>
        <p:nvSpPr>
          <p:cNvPr id="10" name="Прямоугольник: один усеченный угол 9">
            <a:extLst>
              <a:ext uri="{FF2B5EF4-FFF2-40B4-BE49-F238E27FC236}">
                <a16:creationId xmlns:a16="http://schemas.microsoft.com/office/drawing/2014/main" id="{004DDCE7-2F87-BA06-7C01-BE6781989797}"/>
              </a:ext>
            </a:extLst>
          </p:cNvPr>
          <p:cNvSpPr/>
          <p:nvPr/>
        </p:nvSpPr>
        <p:spPr>
          <a:xfrm>
            <a:off x="3624648" y="1760838"/>
            <a:ext cx="7877432" cy="1153296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один усеченный угол 10">
            <a:extLst>
              <a:ext uri="{FF2B5EF4-FFF2-40B4-BE49-F238E27FC236}">
                <a16:creationId xmlns:a16="http://schemas.microsoft.com/office/drawing/2014/main" id="{19021630-8127-DF5C-AD3A-F06835C599BA}"/>
              </a:ext>
            </a:extLst>
          </p:cNvPr>
          <p:cNvSpPr/>
          <p:nvPr/>
        </p:nvSpPr>
        <p:spPr>
          <a:xfrm>
            <a:off x="3614351" y="3212756"/>
            <a:ext cx="7877432" cy="926756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один усеченный угол 11">
            <a:extLst>
              <a:ext uri="{FF2B5EF4-FFF2-40B4-BE49-F238E27FC236}">
                <a16:creationId xmlns:a16="http://schemas.microsoft.com/office/drawing/2014/main" id="{7D091C72-A113-E9E2-6D02-31C93F07F123}"/>
              </a:ext>
            </a:extLst>
          </p:cNvPr>
          <p:cNvSpPr/>
          <p:nvPr/>
        </p:nvSpPr>
        <p:spPr>
          <a:xfrm>
            <a:off x="3614351" y="4427838"/>
            <a:ext cx="7877432" cy="926756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один усеченный угол 13">
            <a:extLst>
              <a:ext uri="{FF2B5EF4-FFF2-40B4-BE49-F238E27FC236}">
                <a16:creationId xmlns:a16="http://schemas.microsoft.com/office/drawing/2014/main" id="{1E61D055-7291-C14A-2DAF-CEA657E8E804}"/>
              </a:ext>
            </a:extLst>
          </p:cNvPr>
          <p:cNvSpPr/>
          <p:nvPr/>
        </p:nvSpPr>
        <p:spPr>
          <a:xfrm>
            <a:off x="3614350" y="5601729"/>
            <a:ext cx="7877432" cy="926756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DA6D3-16C7-094E-5623-DED8320DAD5E}"/>
              </a:ext>
            </a:extLst>
          </p:cNvPr>
          <p:cNvSpPr txBox="1"/>
          <p:nvPr/>
        </p:nvSpPr>
        <p:spPr>
          <a:xfrm>
            <a:off x="3634946" y="1802026"/>
            <a:ext cx="7671486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0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Исследование и планирование.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Анализ рынка и целевой аудитории, определение основных потребностей и требований пользователей.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Разработка концепции и стратегии развития приложения.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Планирование бюджета, ресурсов и сроков реализации проекта.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Создание технического задания и определение ключевых функций приложения.</a:t>
            </a:r>
            <a:endParaRPr lang="ru-RU" sz="1000" dirty="0">
              <a:solidFill>
                <a:schemeClr val="bg2"/>
              </a:solidFill>
              <a:latin typeface="Arial Black"/>
            </a:endParaRPr>
          </a:p>
          <a:p>
            <a:pPr algn="l"/>
            <a:endParaRPr lang="ru-RU" dirty="0"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8B3C29-D69E-33AB-724A-270921999C33}"/>
              </a:ext>
            </a:extLst>
          </p:cNvPr>
          <p:cNvSpPr txBox="1"/>
          <p:nvPr/>
        </p:nvSpPr>
        <p:spPr>
          <a:xfrm>
            <a:off x="3634946" y="3336324"/>
            <a:ext cx="773327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0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Разработка и тестирование.</a:t>
            </a:r>
            <a:endParaRPr lang="ru-RU" sz="1000" dirty="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Выбор технологий и инструментов для разработки.</a:t>
            </a:r>
            <a:endParaRPr lang="ru-RU" sz="1000" dirty="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Программирование и создание дизайна приложения.</a:t>
            </a:r>
            <a:endParaRPr lang="ru-RU" sz="1000" dirty="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Тестирование функциональности, исправление ошибок и оптимизация работы приложения.</a:t>
            </a:r>
            <a:endParaRPr lang="ru-RU" dirty="0">
              <a:solidFill>
                <a:schemeClr val="bg2"/>
              </a:solidFill>
              <a:latin typeface="Arial Black"/>
            </a:endParaRPr>
          </a:p>
          <a:p>
            <a:pPr algn="l"/>
            <a:endParaRPr lang="ru-RU" dirty="0"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2E426B-E091-2C86-EC23-B562529763B0}"/>
              </a:ext>
            </a:extLst>
          </p:cNvPr>
          <p:cNvSpPr txBox="1"/>
          <p:nvPr/>
        </p:nvSpPr>
        <p:spPr>
          <a:xfrm>
            <a:off x="3634946" y="4458730"/>
            <a:ext cx="7702378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0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Запуск и продвижение.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Запуск приложения в </a:t>
            </a:r>
            <a:r>
              <a:rPr lang="ru-RU" sz="1000" dirty="0" err="1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App</a:t>
            </a: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 Store или Google Play.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Оптимизация под разные устройства и платформы.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Продвижение через социальные сети, блоги, партнёрские программы.</a:t>
            </a:r>
            <a:endParaRPr lang="ru-RU" sz="100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Сбор обратной связи от пользователей, анализ их отзывов и предложений.</a:t>
            </a:r>
            <a:endParaRPr lang="ru-RU" dirty="0">
              <a:solidFill>
                <a:schemeClr val="bg2"/>
              </a:solidFill>
              <a:latin typeface="Arial Black"/>
            </a:endParaRPr>
          </a:p>
          <a:p>
            <a:pPr algn="l"/>
            <a:endParaRPr lang="ru-RU" dirty="0"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D03AE0-2E8C-827C-9EF4-582CDA975DB0}"/>
              </a:ext>
            </a:extLst>
          </p:cNvPr>
          <p:cNvSpPr txBox="1"/>
          <p:nvPr/>
        </p:nvSpPr>
        <p:spPr>
          <a:xfrm>
            <a:off x="3645242" y="5632622"/>
            <a:ext cx="769208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000" b="1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Развитие и улучшение.</a:t>
            </a:r>
            <a:endParaRPr lang="ru-RU" dirty="0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Регулярное обновление контента и функций приложения.</a:t>
            </a:r>
            <a:endParaRPr lang="ru-RU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Внедрение новых технологий и методов обучения.</a:t>
            </a:r>
            <a:endParaRPr lang="ru-RU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Улучшение интерфейса и удобства использования.</a:t>
            </a:r>
            <a:endParaRPr lang="ru-RU">
              <a:solidFill>
                <a:schemeClr val="bg2"/>
              </a:solidFill>
              <a:latin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ru-RU" sz="1000" dirty="0">
                <a:solidFill>
                  <a:schemeClr val="bg2"/>
                </a:solidFill>
                <a:latin typeface="Arial Black"/>
                <a:ea typeface="+mn-lt"/>
                <a:cs typeface="+mn-lt"/>
              </a:rPr>
              <a:t>Расширение аудитории и привлечение новых пользователей.</a:t>
            </a:r>
            <a:endParaRPr lang="ru-RU" dirty="0">
              <a:solidFill>
                <a:schemeClr val="bg2"/>
              </a:solidFill>
              <a:latin typeface="Arial Black"/>
            </a:endParaRPr>
          </a:p>
          <a:p>
            <a:pPr algn="l"/>
            <a:endParaRPr lang="ru-RU" dirty="0">
              <a:cs typeface="Arial"/>
            </a:endParaRPr>
          </a:p>
        </p:txBody>
      </p:sp>
      <p:sp>
        <p:nvSpPr>
          <p:cNvPr id="20" name="Стрелка: счетверенная 19">
            <a:extLst>
              <a:ext uri="{FF2B5EF4-FFF2-40B4-BE49-F238E27FC236}">
                <a16:creationId xmlns:a16="http://schemas.microsoft.com/office/drawing/2014/main" id="{A9955BED-A2D5-5905-902A-9CA3D70C65D0}"/>
              </a:ext>
            </a:extLst>
          </p:cNvPr>
          <p:cNvSpPr/>
          <p:nvPr/>
        </p:nvSpPr>
        <p:spPr>
          <a:xfrm>
            <a:off x="1163594" y="2821459"/>
            <a:ext cx="1400432" cy="926756"/>
          </a:xfrm>
          <a:prstGeom prst="quad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25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21C18C4A-EC5D-2A92-B45E-8EDBE44F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833" y="251270"/>
            <a:ext cx="6419578" cy="23127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Команда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C4DB8A-F6D0-FE86-2F30-5BB5576A593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6357" y="1535890"/>
            <a:ext cx="9086547" cy="3271324"/>
          </a:xfrm>
        </p:spPr>
        <p:txBody>
          <a:bodyPr vert="horz" lIns="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>
              <a:lnSpc>
                <a:spcPct val="150000"/>
              </a:lnSpc>
            </a:pPr>
            <a:r>
              <a:rPr lang="ru-RU" sz="2000" dirty="0">
                <a:latin typeface="Arial Black"/>
                <a:cs typeface="Arial"/>
              </a:rPr>
              <a:t>Смирнов Динар Сергеевич - управление проектом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 Black"/>
                <a:cs typeface="Arial"/>
              </a:rPr>
              <a:t>Даудов Камиль </a:t>
            </a:r>
            <a:r>
              <a:rPr lang="ru-RU" sz="2000" err="1">
                <a:latin typeface="Arial Black"/>
                <a:cs typeface="Arial"/>
              </a:rPr>
              <a:t>Солтанмурадович</a:t>
            </a:r>
            <a:r>
              <a:rPr lang="ru-RU" sz="2000" dirty="0">
                <a:latin typeface="Arial Black"/>
                <a:cs typeface="Arial"/>
              </a:rPr>
              <a:t> - командир</a:t>
            </a:r>
            <a:endParaRPr lang="ru-RU" sz="2000">
              <a:latin typeface="Arial Black"/>
            </a:endParaRPr>
          </a:p>
          <a:p>
            <a:pPr>
              <a:lnSpc>
                <a:spcPct val="150000"/>
              </a:lnSpc>
            </a:pPr>
            <a:r>
              <a:rPr lang="ru-RU" sz="2000" err="1">
                <a:latin typeface="Arial Black"/>
                <a:cs typeface="Arial"/>
              </a:rPr>
              <a:t>Аринушкин</a:t>
            </a:r>
            <a:r>
              <a:rPr lang="ru-RU" sz="2000" dirty="0">
                <a:latin typeface="Arial Black"/>
                <a:cs typeface="Arial"/>
              </a:rPr>
              <a:t> Владислав Алексеевич - управление разработкой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 Black"/>
                <a:cs typeface="Arial"/>
              </a:rPr>
              <a:t>Лукьяненко Иван Александрович - бариста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 Black"/>
                <a:cs typeface="Arial"/>
              </a:rPr>
              <a:t>Медведев Глеб Вячеславович - продвижение</a:t>
            </a:r>
          </a:p>
          <a:p>
            <a:endParaRPr lang="ru-RU" dirty="0"/>
          </a:p>
        </p:txBody>
      </p:sp>
      <p:pic>
        <p:nvPicPr>
          <p:cNvPr id="15" name="Рисунок 14" descr="Изображение выглядит как небо, на открытом воздухе, человек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9CD66AFE-C1E3-FA4D-8633-3AB660373AC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16675" r="16675"/>
          <a:stretch/>
        </p:blipFill>
        <p:spPr>
          <a:xfrm>
            <a:off x="8275405" y="397353"/>
            <a:ext cx="4126800" cy="4126800"/>
          </a:xfrm>
        </p:spPr>
      </p:pic>
    </p:spTree>
    <p:extLst>
      <p:ext uri="{BB962C8B-B14F-4D97-AF65-F5344CB8AC3E}">
        <p14:creationId xmlns:p14="http://schemas.microsoft.com/office/powerpoint/2010/main" val="4269896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CE595D9-27F3-FE1C-9A37-0F9F79030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FA4869-4108-EB15-4EB0-B65C291C5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185" y="4724033"/>
            <a:ext cx="7000972" cy="1709423"/>
          </a:xfr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r>
              <a:rPr lang="ru-RU" dirty="0"/>
              <a:t>Смирнов Динар</a:t>
            </a:r>
          </a:p>
          <a:p>
            <a:pPr rtl="0"/>
            <a:r>
              <a:rPr lang="ru-RU" dirty="0"/>
              <a:t>+79531292543</a:t>
            </a:r>
          </a:p>
          <a:p>
            <a:pPr rtl="0"/>
            <a:r>
              <a:rPr lang="ru-RU" dirty="0"/>
              <a:t>smrnvdnr@gmail.com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505952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Training-presentation">
      <a:dk1>
        <a:srgbClr val="000000"/>
      </a:dk1>
      <a:lt1>
        <a:srgbClr val="FFFFFF"/>
      </a:lt1>
      <a:dk2>
        <a:srgbClr val="112CC1"/>
      </a:dk2>
      <a:lt2>
        <a:srgbClr val="E7E6E6"/>
      </a:lt2>
      <a:accent1>
        <a:srgbClr val="FF7128"/>
      </a:accent1>
      <a:accent2>
        <a:srgbClr val="FF2828"/>
      </a:accent2>
      <a:accent3>
        <a:srgbClr val="2849FD"/>
      </a:accent3>
      <a:accent4>
        <a:srgbClr val="D3DDFE"/>
      </a:accent4>
      <a:accent5>
        <a:srgbClr val="FBFF22"/>
      </a:accent5>
      <a:accent6>
        <a:srgbClr val="D90000"/>
      </a:accent6>
      <a:hlink>
        <a:srgbClr val="0563C1"/>
      </a:hlink>
      <a:folHlink>
        <a:srgbClr val="954F72"/>
      </a:folHlink>
    </a:clrScheme>
    <a:fontScheme name="Custom 1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60604_win32_SL_V10" id="{99B34821-6204-44CE-8DD7-2088F7B07FF3}" vid="{E244DE33-B49D-4797-B149-ADA6E5DF59F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58E52-C9AB-45CD-90E2-A592FBC3F28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ECF14FD5-A096-4D90-927F-14121C0402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81F5C2-3514-4A07-8A5F-801AC1F704E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437</Words>
  <Application>Microsoft Office PowerPoint</Application>
  <PresentationFormat>Широкоэкранный</PresentationFormat>
  <Paragraphs>115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Пользовательская</vt:lpstr>
      <vt:lpstr>Смирнов Динар Сергеевич  Даудов Камиль Солтанмурадович</vt:lpstr>
      <vt:lpstr>Чего мы хотим???</vt:lpstr>
      <vt:lpstr>Какая услуга будет продаваться?</vt:lpstr>
      <vt:lpstr>НАШИ  ПОТРЕБИТЕЛИ</vt:lpstr>
      <vt:lpstr>Какую проблему мы решаем?</vt:lpstr>
      <vt:lpstr>Какие технологии мы используем?</vt:lpstr>
      <vt:lpstr>Рентабельность приложения </vt:lpstr>
      <vt:lpstr>Рынок образовательных приложений имеет большой потенциал, так как технологии и методики обучения постоянно развиваются. Вот несколько факторов, которые подтверждают это:</vt:lpstr>
      <vt:lpstr>Этапы развития:</vt:lpstr>
      <vt:lpstr>Команда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349</cp:revision>
  <dcterms:created xsi:type="dcterms:W3CDTF">2024-10-30T16:29:46Z</dcterms:created>
  <dcterms:modified xsi:type="dcterms:W3CDTF">2024-10-30T19:11:43Z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