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407" r:id="rId6"/>
    <p:sldId id="263" r:id="rId7"/>
    <p:sldId id="405" r:id="rId8"/>
    <p:sldId id="264" r:id="rId9"/>
    <p:sldId id="266" r:id="rId10"/>
  </p:sldIdLst>
  <p:sldSz cx="12192000" cy="6858000"/>
  <p:notesSz cx="12192000" cy="68580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7004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8367FCD3-8E2A-CBA8-48F4-D0D884036E8F}" styleName="Средний стиль 4 — акцент 1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254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95033" autoAdjust="0"/>
  </p:normalViewPr>
  <p:slideViewPr>
    <p:cSldViewPr snapToGrid="0">
      <p:cViewPr varScale="1">
        <p:scale>
          <a:sx n="80" d="100"/>
          <a:sy n="80" d="100"/>
        </p:scale>
        <p:origin x="-821" y="-77"/>
      </p:cViewPr>
      <p:guideLst>
        <p:guide orient="horz" pos="279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160"/>
        <p:guide pos="384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76097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49013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52827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53521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7504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1404259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00694521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609089" y="1841358"/>
            <a:ext cx="6207600" cy="7940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609091" y="3120375"/>
            <a:ext cx="10657600" cy="5724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36069177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810629CF-10CA-8B6A-4733-1DBF04317230}"/>
              </a:ext>
            </a:extLst>
          </p:cNvPr>
          <p:cNvGrpSpPr/>
          <p:nvPr userDrawn="1"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xmlns="" id="{A9CABD2D-30FD-9256-79CB-436AF9EE2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xmlns="" id="{47F4E153-CBCE-9309-89EF-F64E69322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xmlns="" id="{380527E8-3B18-E5E5-0110-9560F3AC8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xmlns="" id="{CD700213-111B-C0C6-F64C-C31AB6A67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xmlns="" id="{E8E87C2D-6745-0207-2153-51940CF6B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xmlns="" id="{FD48D0B4-16E8-BB20-F631-63C06F235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xmlns="" id="{CE488FD2-63D9-28DD-9402-CDF9039C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xmlns="" id="{86D85FBD-EFD2-C6A5-A63D-3360367BF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BFD85403-139B-47EA-41BC-C0C072761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xmlns="" id="{FFF8CBD4-87DD-13A3-9A8F-990F8245B4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xmlns="" id="{1F8319DE-6B1F-876E-A3B0-D65172202F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xmlns="" id="{2838CEC7-A244-778B-A37A-50A2324147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xmlns="" id="{E419DE2C-BC4D-CFD3-59F5-4006E7D3F6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Номер слайда 135">
            <a:extLst>
              <a:ext uri="{FF2B5EF4-FFF2-40B4-BE49-F238E27FC236}">
                <a16:creationId xmlns:a16="http://schemas.microsoft.com/office/drawing/2014/main" xmlns="" id="{983BEB8E-615E-2599-CF07-A65202253448}"/>
              </a:ext>
            </a:extLst>
          </p:cNvPr>
          <p:cNvSpPr txBox="1">
            <a:spLocks/>
          </p:cNvSpPr>
          <p:nvPr userDrawn="1"/>
        </p:nvSpPr>
        <p:spPr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381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9" r:id="rId4"/>
    <p:sldLayoutId id="2147483688" r:id="rId5"/>
    <p:sldLayoutId id="2147483689" r:id="rId6"/>
  </p:sldLayoutIdLst>
  <p:txStyles>
    <p:titleStyle>
      <a:lvl1pPr algn="l" defTabSz="91435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20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12;p25">
            <a:extLst>
              <a:ext uri="{FF2B5EF4-FFF2-40B4-BE49-F238E27FC236}">
                <a16:creationId xmlns:a16="http://schemas.microsoft.com/office/drawing/2014/main" xmlns="" id="{7116BAA6-78E4-0FA2-3B74-6B240D5990B2}"/>
              </a:ext>
            </a:extLst>
          </p:cNvPr>
          <p:cNvSpPr/>
          <p:nvPr/>
        </p:nvSpPr>
        <p:spPr>
          <a:xfrm>
            <a:off x="10762540" y="-4913"/>
            <a:ext cx="1429460" cy="146951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109;p25">
            <a:extLst>
              <a:ext uri="{FF2B5EF4-FFF2-40B4-BE49-F238E27FC236}">
                <a16:creationId xmlns:a16="http://schemas.microsoft.com/office/drawing/2014/main" xmlns="" id="{14CB3333-0E9A-11D5-DE69-C9649D93C4C8}"/>
              </a:ext>
            </a:extLst>
          </p:cNvPr>
          <p:cNvSpPr/>
          <p:nvPr/>
        </p:nvSpPr>
        <p:spPr>
          <a:xfrm>
            <a:off x="7016245" y="0"/>
            <a:ext cx="3764575" cy="1519391"/>
          </a:xfrm>
          <a:prstGeom prst="rect">
            <a:avLst/>
          </a:prstGeom>
          <a:solidFill>
            <a:srgbClr val="8E01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7016304" y="1464597"/>
            <a:ext cx="3764459" cy="5393403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5"/>
          <p:cNvSpPr/>
          <p:nvPr/>
        </p:nvSpPr>
        <p:spPr>
          <a:xfrm>
            <a:off x="10780821" y="1464600"/>
            <a:ext cx="1411122" cy="31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rtl="0"/>
            <a:endParaRPr sz="1867"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10780763" y="4626398"/>
            <a:ext cx="1411179" cy="2231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rtl="0"/>
            <a:endParaRPr sz="1867"/>
          </a:p>
        </p:txBody>
      </p:sp>
      <p:sp>
        <p:nvSpPr>
          <p:cNvPr id="116" name="Google Shape;116;p25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fld id="{00000000-1234-1234-1234-123412341234}" type="slidenum">
              <a:rPr lang="ru" sz="1333">
                <a:solidFill>
                  <a:schemeClr val="lt1"/>
                </a:solidFill>
              </a:rPr>
              <a:pPr algn="ctr" rtl="0"/>
              <a:t>1</a:t>
            </a:fld>
            <a:endParaRPr sz="1333">
              <a:solidFill>
                <a:schemeClr val="lt1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35DA811-09E5-621A-6B87-EE732A704549}"/>
              </a:ext>
            </a:extLst>
          </p:cNvPr>
          <p:cNvSpPr txBox="1"/>
          <p:nvPr/>
        </p:nvSpPr>
        <p:spPr>
          <a:xfrm>
            <a:off x="7647384" y="405611"/>
            <a:ext cx="2441843" cy="666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tIns="45719" rIns="45719" bIns="4571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1867" b="1" dirty="0" smtClean="0">
                <a:solidFill>
                  <a:schemeClr val="bg1"/>
                </a:solidFill>
              </a:rPr>
              <a:t>Акселератор </a:t>
            </a:r>
            <a:r>
              <a:rPr lang="ru-RU" sz="1867" b="1" dirty="0" err="1" smtClean="0">
                <a:solidFill>
                  <a:schemeClr val="bg1"/>
                </a:solidFill>
              </a:rPr>
              <a:t>БизнесТехноСтарт</a:t>
            </a:r>
            <a:endParaRPr sz="1867" b="1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C242883-282C-CA60-27F2-FA6B0C4CDA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8309" y="300033"/>
            <a:ext cx="1298471" cy="992425"/>
          </a:xfrm>
          <a:prstGeom prst="rect">
            <a:avLst/>
          </a:prstGeom>
        </p:spPr>
      </p:pic>
      <p:sp>
        <p:nvSpPr>
          <p:cNvPr id="13314" name="AutoShape 2" descr="blob:https://web.telegram.org/7a6b813b-f428-47f1-aaf1-a01920b3d9e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6" name="AutoShape 4" descr="blob:https://web.telegram.org/7a6b813b-f428-47f1-aaf1-a01920b3d9e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38175" y="2714625"/>
            <a:ext cx="5257800" cy="18764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/>
              <a:t>MoneyMind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Текст 2">
            <a:extLst>
              <a:ext uri="{FF2B5EF4-FFF2-40B4-BE49-F238E27FC236}">
                <a16:creationId xmlns:a16="http://schemas.microsoft.com/office/drawing/2014/main" xmlns="" id="{D8EB09F8-AA81-595A-F48B-1AC076D26346}"/>
              </a:ext>
            </a:extLst>
          </p:cNvPr>
          <p:cNvSpPr txBox="1"/>
          <p:nvPr/>
        </p:nvSpPr>
        <p:spPr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 SemiBold"/>
                <a:sym typeface="Raleway SemiBold"/>
              </a:rPr>
              <a:t>АКТУАЛЬНОСТЬ ПРОЕКТА</a:t>
            </a:r>
          </a:p>
        </p:txBody>
      </p:sp>
      <p:grpSp>
        <p:nvGrpSpPr>
          <p:cNvPr id="29" name="Google Shape;132;p26">
            <a:extLst>
              <a:ext uri="{FF2B5EF4-FFF2-40B4-BE49-F238E27FC236}">
                <a16:creationId xmlns:a16="http://schemas.microsoft.com/office/drawing/2014/main" xmlns="" id="{42EB07C6-6F0F-9EB3-3677-BACB7A1AFB75}"/>
              </a:ext>
            </a:extLst>
          </p:cNvPr>
          <p:cNvGrpSpPr/>
          <p:nvPr/>
        </p:nvGrpSpPr>
        <p:grpSpPr>
          <a:xfrm>
            <a:off x="-9533" y="1082493"/>
            <a:ext cx="6096000" cy="110384"/>
            <a:chOff x="0" y="692501"/>
            <a:chExt cx="2624940" cy="97200"/>
          </a:xfrm>
        </p:grpSpPr>
        <p:sp>
          <p:nvSpPr>
            <p:cNvPr id="30" name="Google Shape;133;p26">
              <a:extLst>
                <a:ext uri="{FF2B5EF4-FFF2-40B4-BE49-F238E27FC236}">
                  <a16:creationId xmlns:a16="http://schemas.microsoft.com/office/drawing/2014/main" xmlns="" id="{3AA8D353-2ADD-1E6A-E41C-B0B50823D80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" name="Google Shape;134;p26">
              <a:extLst>
                <a:ext uri="{FF2B5EF4-FFF2-40B4-BE49-F238E27FC236}">
                  <a16:creationId xmlns:a16="http://schemas.microsoft.com/office/drawing/2014/main" xmlns="" id="{062D6D85-BA0F-A6BE-8701-569D621D20BF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135;p26">
              <a:extLst>
                <a:ext uri="{FF2B5EF4-FFF2-40B4-BE49-F238E27FC236}">
                  <a16:creationId xmlns:a16="http://schemas.microsoft.com/office/drawing/2014/main" xmlns="" id="{C2EDECB2-49AD-6C3D-9E94-BD7B847D9DDC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" name="Google Shape;136;p26">
              <a:extLst>
                <a:ext uri="{FF2B5EF4-FFF2-40B4-BE49-F238E27FC236}">
                  <a16:creationId xmlns:a16="http://schemas.microsoft.com/office/drawing/2014/main" xmlns="" id="{36AF565E-8E2F-84BE-FEF6-D5A6D0E22C27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" name="Google Shape;137;p26">
              <a:extLst>
                <a:ext uri="{FF2B5EF4-FFF2-40B4-BE49-F238E27FC236}">
                  <a16:creationId xmlns:a16="http://schemas.microsoft.com/office/drawing/2014/main" xmlns="" id="{7F0857FB-EA33-981B-205F-8E1CA4D3BBFB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5" name="Google Shape;146;p27">
            <a:extLst>
              <a:ext uri="{FF2B5EF4-FFF2-40B4-BE49-F238E27FC236}">
                <a16:creationId xmlns:a16="http://schemas.microsoft.com/office/drawing/2014/main" xmlns="" id="{6681927F-8B2E-69DB-EA0A-13F9457C91DA}"/>
              </a:ext>
            </a:extLst>
          </p:cNvPr>
          <p:cNvSpPr/>
          <p:nvPr/>
        </p:nvSpPr>
        <p:spPr>
          <a:xfrm>
            <a:off x="-9533" y="297304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7DF343E8-7E4A-BB28-F0BD-67F68015C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8736" y="341684"/>
            <a:ext cx="687900" cy="687900"/>
          </a:xfrm>
          <a:prstGeom prst="rect">
            <a:avLst/>
          </a:prstGeom>
        </p:spPr>
      </p:pic>
      <p:sp>
        <p:nvSpPr>
          <p:cNvPr id="13314" name="AutoShape 2" descr="https://nafi.ru/upload/resize_cache/webp/upload/medialibrary/f52/f5234e779ca522ed44d70b1247cf77cf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6" name="AutoShape 4" descr="https://nafi.ru/upload/resize_cache/webp/upload/medialibrary/f52/f5234e779ca522ed44d70b1247cf77cf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8" name="AutoShape 6" descr="https://nafi.ru/upload/resize_cache/webp/upload/medialibrary/f52/f5234e779ca522ed44d70b1247cf77cf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0" name="AutoShape 8" descr="https://nafi.ru/upload/resize_cache/webp/upload/medialibrary/f52/f5234e779ca522ed44d70b1247cf77cf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80975" y="1517303"/>
            <a:ext cx="1110615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2024 году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Индекс финансовой грамотности россиян составил 12,77 баллов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(рост на 5,3% по сравнению со значением 2018 года – 12,12 балла).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Индекс сохранил свои позиции относительно 2022 года.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Наиболее финансово грамотные жители России – это мужчины и женщины старше 35 лет, люди, имеющие высшее образование, чаще семейные, а также проживающие в крупных городах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buFont typeface="Wingdings" pitchFamily="2" charset="2"/>
              <a:buChar char="q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Низкий уровень финансовой грамотности характерен для молодых людей, неработающих россиян, а также жителей сельских или отдаленных районов.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289127" y="2676525"/>
          <a:ext cx="8128000" cy="1438275"/>
        </p:xfrm>
        <a:graphic>
          <a:graphicData uri="http://schemas.openxmlformats.org/drawingml/2006/table">
            <a:tbl>
              <a:tblPr firstRow="1" bandRow="1"/>
              <a:tblGrid>
                <a:gridCol w="1625600"/>
                <a:gridCol w="1625600"/>
                <a:gridCol w="1625600"/>
                <a:gridCol w="1625600"/>
                <a:gridCol w="1625600"/>
              </a:tblGrid>
              <a:tr h="523875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Индекс финансовой грамотности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12,12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12,35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12,79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12,77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9" name="Picture 2" descr="Понятие «проблема». Определение и разновидности. Часть 1">
            <a:extLst>
              <a:ext uri="{FF2B5EF4-FFF2-40B4-BE49-F238E27FC236}">
                <a16:creationId xmlns:a16="http://schemas.microsoft.com/office/drawing/2014/main" xmlns="" id="{AC0F662D-D3A7-D528-5056-FAAD2C575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48724" y="2556859"/>
            <a:ext cx="2476501" cy="168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1470080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"/>
          <p:cNvSpPr txBox="1"/>
          <p:nvPr/>
        </p:nvSpPr>
        <p:spPr>
          <a:xfrm>
            <a:off x="752280" y="283946"/>
            <a:ext cx="9416700" cy="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33" b="0" i="0" u="none" strike="noStrike" cap="none">
                <a:solidFill>
                  <a:srgbClr val="8E01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ЦЕЛЕВАЯ АУДИТОРИЯ, ПРОБЛЕМА</a:t>
            </a:r>
            <a:endParaRPr/>
          </a:p>
        </p:txBody>
      </p:sp>
      <p:grpSp>
        <p:nvGrpSpPr>
          <p:cNvPr id="120" name="Google Shape;120;p1"/>
          <p:cNvGrpSpPr/>
          <p:nvPr/>
        </p:nvGrpSpPr>
        <p:grpSpPr>
          <a:xfrm>
            <a:off x="0" y="1014334"/>
            <a:ext cx="6095898" cy="110380"/>
            <a:chOff x="0" y="692501"/>
            <a:chExt cx="2624940" cy="97200"/>
          </a:xfrm>
        </p:grpSpPr>
        <p:sp>
          <p:nvSpPr>
            <p:cNvPr id="121" name="Google Shape;121;p1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27" name="Google Shape;127;p1"/>
          <p:cNvSpPr/>
          <p:nvPr/>
        </p:nvSpPr>
        <p:spPr>
          <a:xfrm>
            <a:off x="-9533" y="297304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297305"/>
            <a:ext cx="687901" cy="65137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xmlns="" id="{1CCECFF3-B535-7072-104D-3355F67DD3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61142345"/>
              </p:ext>
            </p:extLst>
          </p:nvPr>
        </p:nvGraphicFramePr>
        <p:xfrm>
          <a:off x="209549" y="1181100"/>
          <a:ext cx="11172825" cy="5019675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770900">
                  <a:extLst>
                    <a:ext uri="{9D8B030D-6E8A-4147-A177-3AD203B41FA5}">
                      <a16:colId xmlns:a16="http://schemas.microsoft.com/office/drawing/2014/main" xmlns="" val="2308536294"/>
                    </a:ext>
                  </a:extLst>
                </a:gridCol>
                <a:gridCol w="4677650">
                  <a:extLst>
                    <a:ext uri="{9D8B030D-6E8A-4147-A177-3AD203B41FA5}">
                      <a16:colId xmlns:a16="http://schemas.microsoft.com/office/drawing/2014/main" xmlns="" val="2470504752"/>
                    </a:ext>
                  </a:extLst>
                </a:gridCol>
                <a:gridCol w="3724275">
                  <a:extLst>
                    <a:ext uri="{9D8B030D-6E8A-4147-A177-3AD203B41FA5}">
                      <a16:colId xmlns:a16="http://schemas.microsoft.com/office/drawing/2014/main" xmlns="" val="1775152474"/>
                    </a:ext>
                  </a:extLst>
                </a:gridCol>
              </a:tblGrid>
              <a:tr h="385681"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Клиенты </a:t>
                      </a:r>
                      <a:endParaRPr lang="ru-RU" sz="1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Проблемы </a:t>
                      </a:r>
                      <a:endParaRPr lang="ru-RU" sz="1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Существующие решения </a:t>
                      </a:r>
                      <a:endParaRPr lang="ru-RU" sz="1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59336677"/>
                  </a:ext>
                </a:extLst>
              </a:tr>
              <a:tr h="16033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Родители 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детей 7-11 лет</a:t>
                      </a:r>
                    </a:p>
                    <a:p>
                      <a:pPr algn="ct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Дети 7-11 лет</a:t>
                      </a:r>
                      <a:endParaRPr lang="en-US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Дети не понимают, что такое семейный бюджет, как зарабатывают деньги родители</a:t>
                      </a:r>
                    </a:p>
                    <a:p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Хотят понять как научиться копить деньги, не тратить на «вкусняшки»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Книги</a:t>
                      </a:r>
                      <a:r>
                        <a:rPr lang="en-US" sz="1600" b="1" dirty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6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беседы с родителями, игры такие как</a:t>
                      </a:r>
                      <a:r>
                        <a:rPr lang="ru-RU" sz="16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«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Монополия» – но она не применима в их реальной жизни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7076723"/>
                  </a:ext>
                </a:extLst>
              </a:tr>
              <a:tr h="178816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Подростки 12-17 лет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75" indent="0">
                        <a:buClr>
                          <a:schemeClr val="accent3"/>
                        </a:buClr>
                        <a:buFontTx/>
                        <a:buNone/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Правильность распределения  карманных денег</a:t>
                      </a:r>
                    </a:p>
                    <a:p>
                      <a:pPr marL="15875" indent="0">
                        <a:buClr>
                          <a:schemeClr val="accent3"/>
                        </a:buClr>
                        <a:buFontTx/>
                        <a:buNone/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Стратегическое мышление (финансовые цели)</a:t>
                      </a:r>
                    </a:p>
                    <a:p>
                      <a:pPr marL="15875" indent="0">
                        <a:buClr>
                          <a:schemeClr val="accent3"/>
                        </a:buClr>
                        <a:buFontTx/>
                        <a:buNone/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Умение тратить крупные сумы денег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Уроки</a:t>
                      </a:r>
                      <a:r>
                        <a:rPr lang="ru-RU" sz="16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в школах</a:t>
                      </a:r>
                      <a:r>
                        <a:rPr lang="en-US" sz="1600" b="1" baseline="0" dirty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ru-RU" sz="16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игры на платформах различных банков</a:t>
                      </a:r>
                      <a:r>
                        <a:rPr lang="en-US" sz="1600" b="1" baseline="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b="1" baseline="0" dirty="0">
                          <a:latin typeface="Times New Roman" pitchFamily="18" charset="0"/>
                          <a:cs typeface="Times New Roman" pitchFamily="18" charset="0"/>
                        </a:rPr>
                        <a:t>также беседы с родителями и книги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12167653"/>
                  </a:ext>
                </a:extLst>
              </a:tr>
              <a:tr h="1242492">
                <a:tc>
                  <a:txBody>
                    <a:bodyPr/>
                    <a:lstStyle/>
                    <a:p>
                      <a:pPr marL="15875" indent="0" algn="ctr">
                        <a:buClr>
                          <a:schemeClr val="accent3"/>
                        </a:buClr>
                        <a:buFontTx/>
                        <a:buNone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Школы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75" indent="0">
                        <a:buClr>
                          <a:schemeClr val="accent3"/>
                        </a:buClr>
                        <a:buFontTx/>
                        <a:buNone/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Скучные уроки</a:t>
                      </a:r>
                      <a:r>
                        <a:rPr lang="en-US" sz="1600" b="1" dirty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отсутствие взаимодействия и практики</a:t>
                      </a:r>
                      <a:r>
                        <a:rPr lang="en-US" sz="1600" b="1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, </a:t>
                      </a:r>
                      <a:r>
                        <a:rPr lang="ru-RU" sz="1600" b="1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также</a:t>
                      </a:r>
                      <a:r>
                        <a:rPr lang="ru-RU" sz="1600" b="1" u="none" strike="noStrike" cap="none" baseline="0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 не хватает </a:t>
                      </a:r>
                      <a:r>
                        <a:rPr lang="ru-RU" sz="1600" b="1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интерактивности и игровых элементов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Повышение</a:t>
                      </a:r>
                      <a:r>
                        <a:rPr lang="ru-RU" sz="16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квалификации учителей</a:t>
                      </a:r>
                      <a:r>
                        <a:rPr lang="en-US" sz="1600" b="1" baseline="0" dirty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endParaRPr lang="ru-RU" sz="16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Игры для </a:t>
                      </a:r>
                    </a:p>
                    <a:p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школьников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"/>
          <p:cNvSpPr txBox="1"/>
          <p:nvPr/>
        </p:nvSpPr>
        <p:spPr>
          <a:xfrm>
            <a:off x="752280" y="283946"/>
            <a:ext cx="9416700" cy="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33" b="0" i="0" u="none" strike="noStrike" cap="none">
                <a:solidFill>
                  <a:srgbClr val="8E01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РЕШЕНИЕ</a:t>
            </a:r>
            <a:endParaRPr/>
          </a:p>
        </p:txBody>
      </p:sp>
      <p:grpSp>
        <p:nvGrpSpPr>
          <p:cNvPr id="134" name="Google Shape;134;p2"/>
          <p:cNvGrpSpPr/>
          <p:nvPr/>
        </p:nvGrpSpPr>
        <p:grpSpPr>
          <a:xfrm>
            <a:off x="0" y="1014334"/>
            <a:ext cx="6095898" cy="110380"/>
            <a:chOff x="0" y="692501"/>
            <a:chExt cx="2624940" cy="97200"/>
          </a:xfrm>
        </p:grpSpPr>
        <p:sp>
          <p:nvSpPr>
            <p:cNvPr id="135" name="Google Shape;135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1" name="Google Shape;141;p2"/>
          <p:cNvSpPr/>
          <p:nvPr/>
        </p:nvSpPr>
        <p:spPr>
          <a:xfrm>
            <a:off x="-9533" y="297304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9533" y="284757"/>
            <a:ext cx="673050" cy="67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Скругленный прямоугольник 13"/>
          <p:cNvSpPr/>
          <p:nvPr/>
        </p:nvSpPr>
        <p:spPr>
          <a:xfrm>
            <a:off x="5524500" y="170518"/>
            <a:ext cx="5848350" cy="6468407"/>
          </a:xfrm>
          <a:prstGeom prst="roundRect">
            <a:avLst/>
          </a:prstGeom>
          <a:gradFill>
            <a:gsLst>
              <a:gs pos="33000">
                <a:schemeClr val="bg2"/>
              </a:gs>
              <a:gs pos="10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Игровые действия заключаются в том, что между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ИИ-аватарами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ребенком/детьми (при  групповой работе) распределяются игровые роли. 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Участники делятся на группы - «семьи», в которых распределяются роли папы, мамы, бабушки, дедушки, старших и младших детей. Все персонажи получают игровые карточки (которые помогают определить роль участника). </a:t>
            </a:r>
          </a:p>
          <a:p>
            <a:pPr>
              <a:buFont typeface="Wingdings" pitchFamily="2" charset="2"/>
              <a:buChar char="q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Выбирают карточки с доходами (где указана сумма дохода)и еще могут дополнительно заработать деньги с помощью отгадывания загадок (на тему финансовой грамотности, где за каждую отгаданную загадку к общему семейному доходу плюсуется 1 монета). </a:t>
            </a:r>
          </a:p>
          <a:p>
            <a:pPr>
              <a:buFont typeface="Wingdings" pitchFamily="2" charset="2"/>
              <a:buChar char="q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Определение общей суммы семейного бюджета. Высказываются предполагаемые суммы бюджета все вместе и решают, куда потратить деньги (помощь при подсчете дохода). </a:t>
            </a:r>
          </a:p>
          <a:p>
            <a:pPr>
              <a:buFont typeface="Wingdings" pitchFamily="2" charset="2"/>
              <a:buChar char="q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Появляется проблема: распределить бюджет семьи так, чтобы хватило денег на все насущные потребности каждого из её членов. </a:t>
            </a:r>
          </a:p>
          <a:p>
            <a:pPr>
              <a:buFont typeface="Wingdings" pitchFamily="2" charset="2"/>
              <a:buChar char="q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Далее нужно оставить  необходимое  количество денег на сектора круга «Расход»( в каждом секторе указана сумма денег, которую нужно оплатить).</a:t>
            </a:r>
          </a:p>
          <a:p>
            <a:pPr>
              <a:buFont typeface="Wingdings" pitchFamily="2" charset="2"/>
              <a:buChar char="q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Потом участники идут в магазины и тратят оставшиеся деньги.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04825" y="2362200"/>
            <a:ext cx="3829050" cy="36575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itchFamily="2" charset="2"/>
              <a:buChar char="ü"/>
            </a:pP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Виртуальные деньги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Инструкция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Роль игроков. 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Паспорт игрока. 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Дневник – краткие правила, основы управления личных финансов, терминология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Терминология – карточки с терминами,  (если ребенку попадается термин, и рассказывает, что он означает, то ему добавляется капитал- монетки)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-142876" y="1046262"/>
            <a:ext cx="565785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Онлайн-игра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ИИ-аватаром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«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MoneyMind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"/>
          <p:cNvSpPr txBox="1"/>
          <p:nvPr/>
        </p:nvSpPr>
        <p:spPr>
          <a:xfrm>
            <a:off x="752280" y="283946"/>
            <a:ext cx="9416700" cy="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33" b="0" i="0" u="none" strike="noStrike" cap="none">
                <a:solidFill>
                  <a:srgbClr val="8E01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КОНКУРЕНТЫ</a:t>
            </a:r>
            <a:endParaRPr/>
          </a:p>
        </p:txBody>
      </p:sp>
      <p:grpSp>
        <p:nvGrpSpPr>
          <p:cNvPr id="2" name="Google Shape;145;p3"/>
          <p:cNvGrpSpPr/>
          <p:nvPr/>
        </p:nvGrpSpPr>
        <p:grpSpPr>
          <a:xfrm>
            <a:off x="0" y="1014334"/>
            <a:ext cx="6095898" cy="110380"/>
            <a:chOff x="0" y="692501"/>
            <a:chExt cx="2624940" cy="97200"/>
          </a:xfrm>
        </p:grpSpPr>
        <p:sp>
          <p:nvSpPr>
            <p:cNvPr id="146" name="Google Shape;146;p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52" name="Google Shape;152;p3"/>
          <p:cNvSpPr/>
          <p:nvPr/>
        </p:nvSpPr>
        <p:spPr>
          <a:xfrm>
            <a:off x="-9533" y="297304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9533" y="356678"/>
            <a:ext cx="657682" cy="65768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34162474"/>
              </p:ext>
            </p:extLst>
          </p:nvPr>
        </p:nvGraphicFramePr>
        <p:xfrm>
          <a:off x="546795" y="1388391"/>
          <a:ext cx="10768905" cy="4960601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13312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639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263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726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303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9952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94486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782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Радуга изобилия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Amelika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Brainy </a:t>
                      </a:r>
                      <a:r>
                        <a:rPr lang="en-US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Trainy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MaCcards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Монополия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Финансовый лабиринт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35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Цена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 2000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 250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690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22.700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2.960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Настольная: 1500, подписка на онлайн версию: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 руб.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305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Наполнение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Карточки; поле; фишки; рабочая тетрадь в электронном виде; кубик; обучение в закрытом чате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Ссылка на игру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Карточки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Сумка; поле; фишки; карточки; кубик; мешочек; компас; бланки; видео-обучение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Поле; фигурки; банковский терминал; жетоны; банковские карты; карточки; кубик; инструкция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Поле; фишки; кубик; карточки; деньги; копилка; календарь; кризисные карточки; фигурки; инструкция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67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Возрастая категория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14+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3+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12+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16+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8+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7-18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52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Финансовый смысл игры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Выйти на новый финансовый уровень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Повысить финансовую грамотность у детей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Поможет освоить навыки, необходимые для успешной деловой карьеры и конкурентоспособности на рынке труда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Позволяет обнаружить именно ваши точки роста в вопросах денег и изобильности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Помогает игрокам понять основные принципы финансов, инвестиций и конкуренции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Накопить на свою финансовую мечту и научиться откладывать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957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Формат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Готовый набор; возможность игры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онлайн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Онлайн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Готовый набор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Готовый набор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Готовый набор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Готовый набор; возможность игры онлайн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7203" marR="3720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/>
          <p:nvPr/>
        </p:nvSpPr>
        <p:spPr>
          <a:xfrm>
            <a:off x="666555" y="0"/>
            <a:ext cx="9416700" cy="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33" b="0" i="0" u="none" strike="noStrike" cap="none" dirty="0">
                <a:solidFill>
                  <a:srgbClr val="8E01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</a:t>
            </a:r>
            <a:endParaRPr/>
          </a:p>
        </p:txBody>
      </p:sp>
      <p:grpSp>
        <p:nvGrpSpPr>
          <p:cNvPr id="156" name="Google Shape;156;p4"/>
          <p:cNvGrpSpPr/>
          <p:nvPr/>
        </p:nvGrpSpPr>
        <p:grpSpPr>
          <a:xfrm>
            <a:off x="0" y="680959"/>
            <a:ext cx="6095898" cy="110380"/>
            <a:chOff x="0" y="692501"/>
            <a:chExt cx="2624940" cy="97200"/>
          </a:xfrm>
        </p:grpSpPr>
        <p:sp>
          <p:nvSpPr>
            <p:cNvPr id="157" name="Google Shape;157;p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" name="Google Shape;159;p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" name="Google Shape;160;p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1" name="Google Shape;161;p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62" name="Google Shape;162;p4"/>
          <p:cNvSpPr/>
          <p:nvPr/>
        </p:nvSpPr>
        <p:spPr>
          <a:xfrm>
            <a:off x="0" y="0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" name="Google Shape;163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687901" cy="68790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Скругленный прямоугольник 12"/>
          <p:cNvSpPr/>
          <p:nvPr/>
        </p:nvSpPr>
        <p:spPr>
          <a:xfrm>
            <a:off x="142875" y="847725"/>
            <a:ext cx="5829300" cy="570547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1. Продукт: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600" dirty="0" err="1" smtClean="0">
                <a:solidFill>
                  <a:schemeClr val="bg1"/>
                </a:solidFill>
              </a:rPr>
              <a:t>Онлайн-игра</a:t>
            </a:r>
            <a:r>
              <a:rPr lang="ru-RU" sz="1600" dirty="0" smtClean="0">
                <a:solidFill>
                  <a:schemeClr val="bg1"/>
                </a:solidFill>
              </a:rPr>
              <a:t> с </a:t>
            </a:r>
            <a:r>
              <a:rPr lang="ru-RU" sz="1600" dirty="0" err="1" smtClean="0">
                <a:solidFill>
                  <a:schemeClr val="bg1"/>
                </a:solidFill>
              </a:rPr>
              <a:t>ИИ-аватаром</a:t>
            </a:r>
            <a:r>
              <a:rPr lang="ru-RU" sz="1600" dirty="0" smtClean="0">
                <a:solidFill>
                  <a:schemeClr val="bg1"/>
                </a:solidFill>
              </a:rPr>
              <a:t>  «</a:t>
            </a:r>
            <a:r>
              <a:rPr lang="en-US" sz="1600" b="1" dirty="0" err="1" smtClean="0"/>
              <a:t>MoneyMind</a:t>
            </a:r>
            <a:r>
              <a:rPr lang="ru-RU" sz="1600" dirty="0" smtClean="0">
                <a:solidFill>
                  <a:schemeClr val="bg1"/>
                </a:solidFill>
              </a:rPr>
              <a:t>»</a:t>
            </a:r>
          </a:p>
          <a:p>
            <a:pPr algn="just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. Каналы продаж и маркетинга: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600" dirty="0">
                <a:solidFill>
                  <a:schemeClr val="bg1"/>
                </a:solidFill>
              </a:rPr>
              <a:t>Приложение будет доступно для скачивания в </a:t>
            </a:r>
            <a:r>
              <a:rPr lang="ru-RU" sz="1600" dirty="0" err="1">
                <a:solidFill>
                  <a:schemeClr val="bg1"/>
                </a:solidFill>
              </a:rPr>
              <a:t>App</a:t>
            </a:r>
            <a:r>
              <a:rPr lang="ru-RU" sz="1600" dirty="0">
                <a:solidFill>
                  <a:schemeClr val="bg1"/>
                </a:solidFill>
              </a:rPr>
              <a:t> </a:t>
            </a:r>
            <a:r>
              <a:rPr lang="ru-RU" sz="1600" dirty="0" err="1">
                <a:solidFill>
                  <a:schemeClr val="bg1"/>
                </a:solidFill>
              </a:rPr>
              <a:t>Store</a:t>
            </a:r>
            <a:r>
              <a:rPr lang="ru-RU" sz="1600" dirty="0">
                <a:solidFill>
                  <a:schemeClr val="bg1"/>
                </a:solidFill>
              </a:rPr>
              <a:t> и </a:t>
            </a:r>
            <a:r>
              <a:rPr lang="ru-RU" sz="1600" dirty="0" err="1">
                <a:solidFill>
                  <a:schemeClr val="bg1"/>
                </a:solidFill>
              </a:rPr>
              <a:t>Google</a:t>
            </a:r>
            <a:r>
              <a:rPr lang="ru-RU" sz="1600" dirty="0">
                <a:solidFill>
                  <a:schemeClr val="bg1"/>
                </a:solidFill>
              </a:rPr>
              <a:t> </a:t>
            </a:r>
            <a:r>
              <a:rPr lang="ru-RU" sz="1600" dirty="0" err="1">
                <a:solidFill>
                  <a:schemeClr val="bg1"/>
                </a:solidFill>
              </a:rPr>
              <a:t>Play</a:t>
            </a:r>
            <a:r>
              <a:rPr lang="ru-RU" sz="1600" dirty="0">
                <a:solidFill>
                  <a:schemeClr val="bg1"/>
                </a:solidFill>
              </a:rPr>
              <a:t>.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600" dirty="0">
                <a:solidFill>
                  <a:schemeClr val="bg1"/>
                </a:solidFill>
              </a:rPr>
              <a:t>Реклама в социальных сетях.</a:t>
            </a:r>
          </a:p>
          <a:p>
            <a:pPr algn="just"/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3. Монетизация: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600" dirty="0">
                <a:solidFill>
                  <a:schemeClr val="bg1"/>
                </a:solidFill>
              </a:rPr>
              <a:t>Реклама в приложении.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600" dirty="0" err="1">
                <a:solidFill>
                  <a:schemeClr val="bg1"/>
                </a:solidFill>
              </a:rPr>
              <a:t>Премиум-подписки</a:t>
            </a:r>
            <a:r>
              <a:rPr lang="ru-RU" sz="1600" dirty="0">
                <a:solidFill>
                  <a:schemeClr val="bg1"/>
                </a:solidFill>
              </a:rPr>
              <a:t>, которые дают доступ к эксклюзивным функциям. </a:t>
            </a:r>
          </a:p>
          <a:p>
            <a:pPr algn="just"/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4. Ключевые партнеры: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600" dirty="0" smtClean="0">
                <a:solidFill>
                  <a:schemeClr val="bg1"/>
                </a:solidFill>
              </a:rPr>
              <a:t>1. Партнерство с учебными заведениями и школами для внедрения в учебный процесс.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600" dirty="0" smtClean="0">
                <a:solidFill>
                  <a:schemeClr val="bg1"/>
                </a:solidFill>
              </a:rPr>
              <a:t>2. Реклама и </a:t>
            </a:r>
            <a:r>
              <a:rPr lang="ru-RU" sz="1600" dirty="0" err="1" smtClean="0">
                <a:solidFill>
                  <a:schemeClr val="bg1"/>
                </a:solidFill>
              </a:rPr>
              <a:t>промоушен</a:t>
            </a:r>
            <a:r>
              <a:rPr lang="ru-RU" sz="1600" dirty="0" smtClean="0">
                <a:solidFill>
                  <a:schemeClr val="bg1"/>
                </a:solidFill>
              </a:rPr>
              <a:t> на образовательных ресурсах и форумах для учителей и школьников.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600" dirty="0" smtClean="0">
                <a:solidFill>
                  <a:schemeClr val="bg1"/>
                </a:solidFill>
              </a:rPr>
              <a:t>3. Участие в образовательных конференциях и выставках.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600" dirty="0" smtClean="0">
                <a:solidFill>
                  <a:schemeClr val="bg1"/>
                </a:solidFill>
              </a:rPr>
              <a:t>4. Сотрудничество с родительскими объединениями и педагогическими сообществами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124576" y="838200"/>
            <a:ext cx="5791200" cy="570547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6. Деятельность: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800" dirty="0"/>
              <a:t>Разработка и поддержка приложения</a:t>
            </a:r>
            <a:r>
              <a:rPr lang="ru-RU" sz="1800" dirty="0" smtClean="0"/>
              <a:t>.</a:t>
            </a:r>
            <a:endParaRPr lang="ru-RU" sz="1800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800" dirty="0"/>
              <a:t>Маркетинг приложения целевой аудитории.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800" dirty="0"/>
              <a:t>Обеспечение безопасности и надежности приложения.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800" dirty="0"/>
              <a:t>Предоставление отличной поддержки клиентов.</a:t>
            </a:r>
          </a:p>
          <a:p>
            <a:pPr algn="just"/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7. Расходы: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800" dirty="0"/>
              <a:t>Разработка и поддержка приложения.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800" dirty="0" smtClean="0"/>
              <a:t>Лицензирование</a:t>
            </a:r>
            <a:endParaRPr lang="ru-RU" sz="1800" dirty="0"/>
          </a:p>
          <a:p>
            <a:pPr algn="just">
              <a:buFont typeface="Courier New" pitchFamily="49" charset="0"/>
              <a:buChar char="o"/>
            </a:pPr>
            <a:r>
              <a:rPr lang="ru-RU" sz="1800" dirty="0">
                <a:solidFill>
                  <a:schemeClr val="bg1"/>
                </a:solidFill>
              </a:rPr>
              <a:t>Маркетинг и реклама.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800" dirty="0"/>
              <a:t>Платформы социальных сетей.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800" dirty="0"/>
              <a:t>Платформы электронной коммерции.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800" dirty="0"/>
              <a:t>Оплата труда сотрудников.</a:t>
            </a:r>
          </a:p>
          <a:p>
            <a:pPr algn="just"/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9. Доходы: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800" dirty="0"/>
              <a:t>Реклама в приложении.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1800" dirty="0" err="1"/>
              <a:t>Премиум-подписки</a:t>
            </a:r>
            <a:r>
              <a:rPr lang="ru-RU" sz="1800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xmlns="" id="{7F069A5F-4696-88B0-02DE-3C26EECCC1AC}"/>
              </a:ext>
            </a:extLst>
          </p:cNvPr>
          <p:cNvSpPr txBox="1"/>
          <p:nvPr/>
        </p:nvSpPr>
        <p:spPr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 SemiBold"/>
                <a:sym typeface="Raleway SemiBold"/>
              </a:rPr>
              <a:t>ЮНИТ-ЭКОНОМИКА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xmlns="" id="{92FC60CD-1C86-0A70-85E3-F399B7CF57C4}"/>
              </a:ext>
            </a:extLst>
          </p:cNvPr>
          <p:cNvGrpSpPr/>
          <p:nvPr/>
        </p:nvGrpSpPr>
        <p:grpSpPr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xmlns="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xmlns="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xmlns="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xmlns="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xmlns="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Google Shape;146;p27">
            <a:extLst>
              <a:ext uri="{FF2B5EF4-FFF2-40B4-BE49-F238E27FC236}">
                <a16:creationId xmlns:a16="http://schemas.microsoft.com/office/drawing/2014/main" xmlns="" id="{158D4302-C40B-9B12-F228-A4E7C93C3EA5}"/>
              </a:ext>
            </a:extLst>
          </p:cNvPr>
          <p:cNvSpPr/>
          <p:nvPr/>
        </p:nvSpPr>
        <p:spPr>
          <a:xfrm>
            <a:off x="43661" y="283946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A038445-2736-4F2D-73CF-B05E867C9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2404" y="298557"/>
            <a:ext cx="664730" cy="664730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8302C780-C1E7-D214-AE72-3355393272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75827513"/>
              </p:ext>
            </p:extLst>
          </p:nvPr>
        </p:nvGraphicFramePr>
        <p:xfrm>
          <a:off x="623392" y="1916832"/>
          <a:ext cx="10370370" cy="362729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xmlns="" val="621550296"/>
                    </a:ext>
                  </a:extLst>
                </a:gridCol>
                <a:gridCol w="761402">
                  <a:extLst>
                    <a:ext uri="{9D8B030D-6E8A-4147-A177-3AD203B41FA5}">
                      <a16:colId xmlns:a16="http://schemas.microsoft.com/office/drawing/2014/main" xmlns="" val="3110032137"/>
                    </a:ext>
                  </a:extLst>
                </a:gridCol>
                <a:gridCol w="715545">
                  <a:extLst>
                    <a:ext uri="{9D8B030D-6E8A-4147-A177-3AD203B41FA5}">
                      <a16:colId xmlns:a16="http://schemas.microsoft.com/office/drawing/2014/main" xmlns="" val="3891745819"/>
                    </a:ext>
                  </a:extLst>
                </a:gridCol>
                <a:gridCol w="971325">
                  <a:extLst>
                    <a:ext uri="{9D8B030D-6E8A-4147-A177-3AD203B41FA5}">
                      <a16:colId xmlns:a16="http://schemas.microsoft.com/office/drawing/2014/main" xmlns="" val="516917578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97354098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182422362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150792222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357049852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410202985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19542625"/>
                    </a:ext>
                  </a:extLst>
                </a:gridCol>
                <a:gridCol w="796681">
                  <a:extLst>
                    <a:ext uri="{9D8B030D-6E8A-4147-A177-3AD203B41FA5}">
                      <a16:colId xmlns:a16="http://schemas.microsoft.com/office/drawing/2014/main" xmlns="" val="3356442059"/>
                    </a:ext>
                  </a:extLst>
                </a:gridCol>
                <a:gridCol w="765936">
                  <a:extLst>
                    <a:ext uri="{9D8B030D-6E8A-4147-A177-3AD203B41FA5}">
                      <a16:colId xmlns:a16="http://schemas.microsoft.com/office/drawing/2014/main" xmlns="" val="2471597103"/>
                    </a:ext>
                  </a:extLst>
                </a:gridCol>
                <a:gridCol w="886873">
                  <a:extLst>
                    <a:ext uri="{9D8B030D-6E8A-4147-A177-3AD203B41FA5}">
                      <a16:colId xmlns:a16="http://schemas.microsoft.com/office/drawing/2014/main" xmlns="" val="1206190036"/>
                    </a:ext>
                  </a:extLst>
                </a:gridCol>
              </a:tblGrid>
              <a:tr h="2933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UA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C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B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AVP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COGS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1COGS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APC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ARPC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ARPU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AC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CAC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CPA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>
                          <a:solidFill>
                            <a:srgbClr val="270048"/>
                          </a:solidFill>
                        </a:rPr>
                        <a:t>CM</a:t>
                      </a:r>
                      <a:endParaRPr lang="en-US" sz="18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80237532"/>
                  </a:ext>
                </a:extLst>
              </a:tr>
              <a:tr h="5202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270048"/>
                          </a:solidFill>
                        </a:rPr>
                        <a:t>User Acquisition</a:t>
                      </a:r>
                      <a:endParaRPr lang="en-US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270048"/>
                          </a:solidFill>
                        </a:rPr>
                        <a:t>Conversion Rate</a:t>
                      </a:r>
                      <a:endParaRPr lang="en-US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270048"/>
                          </a:solidFill>
                        </a:rPr>
                        <a:t>Buyers</a:t>
                      </a:r>
                      <a:endParaRPr lang="en-US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270048"/>
                          </a:solidFill>
                        </a:rPr>
                        <a:t>Average Price</a:t>
                      </a:r>
                      <a:endParaRPr lang="en-US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270048"/>
                          </a:solidFill>
                        </a:rPr>
                        <a:t>Cost of Goods Sold</a:t>
                      </a:r>
                      <a:endParaRPr lang="en-US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270048"/>
                          </a:solidFill>
                        </a:rPr>
                        <a:t>First Sale Cogs</a:t>
                      </a:r>
                      <a:endParaRPr lang="en-US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>
                          <a:solidFill>
                            <a:srgbClr val="270048"/>
                          </a:solidFill>
                        </a:rPr>
                        <a:t>Average Payment Count</a:t>
                      </a:r>
                      <a:endParaRPr lang="en-US" sz="120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270048"/>
                          </a:solidFill>
                        </a:rPr>
                        <a:t>Average Revenue per Customer</a:t>
                      </a:r>
                      <a:endParaRPr lang="en-US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270048"/>
                          </a:solidFill>
                        </a:rPr>
                        <a:t>Average Revenue per User</a:t>
                      </a:r>
                      <a:endParaRPr lang="en-US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270048"/>
                          </a:solidFill>
                        </a:rPr>
                        <a:t>Acquisition Cost</a:t>
                      </a:r>
                      <a:endParaRPr lang="en-US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270048"/>
                          </a:solidFill>
                        </a:rPr>
                        <a:t>Customer Acquisition Cost</a:t>
                      </a:r>
                      <a:endParaRPr lang="en-US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270048"/>
                          </a:solidFill>
                        </a:rPr>
                        <a:t>Cost per Acquisition</a:t>
                      </a:r>
                      <a:endParaRPr lang="en-US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270048"/>
                          </a:solidFill>
                        </a:rPr>
                        <a:t>Contribution Margin</a:t>
                      </a:r>
                      <a:endParaRPr lang="en-US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extLst>
                  <a:ext uri="{0D108BD9-81ED-4DB2-BD59-A6C34878D82A}">
                    <a16:rowId xmlns:a16="http://schemas.microsoft.com/office/drawing/2014/main" xmlns="" val="3518305218"/>
                  </a:ext>
                </a:extLst>
              </a:tr>
              <a:tr h="14665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>
                          <a:solidFill>
                            <a:srgbClr val="270048"/>
                          </a:solidFill>
                        </a:rPr>
                        <a:t>Количество привлеченных пользователей </a:t>
                      </a:r>
                      <a:endParaRPr lang="ru-RU" sz="120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>
                          <a:solidFill>
                            <a:srgbClr val="270048"/>
                          </a:solidFill>
                        </a:rPr>
                        <a:t>Конверсия </a:t>
                      </a:r>
                      <a:endParaRPr lang="ru-RU" sz="120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>
                          <a:solidFill>
                            <a:srgbClr val="270048"/>
                          </a:solidFill>
                        </a:rPr>
                        <a:t>Количество покупателей (первых покупок)</a:t>
                      </a:r>
                      <a:endParaRPr lang="ru-RU" sz="120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dirty="0">
                          <a:solidFill>
                            <a:srgbClr val="270048"/>
                          </a:solidFill>
                        </a:rPr>
                        <a:t>Средний чек заказа</a:t>
                      </a:r>
                      <a:endParaRPr lang="ru-RU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dirty="0">
                          <a:solidFill>
                            <a:srgbClr val="270048"/>
                          </a:solidFill>
                        </a:rPr>
                        <a:t>Себестоимость проданных товаров </a:t>
                      </a:r>
                      <a:endParaRPr lang="ru-RU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dirty="0">
                          <a:solidFill>
                            <a:srgbClr val="270048"/>
                          </a:solidFill>
                        </a:rPr>
                        <a:t>Дополнительные расходы на первую продажу </a:t>
                      </a:r>
                      <a:endParaRPr lang="ru-RU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dirty="0">
                          <a:solidFill>
                            <a:srgbClr val="270048"/>
                          </a:solidFill>
                        </a:rPr>
                        <a:t>Среднее число платежей за выбранный период</a:t>
                      </a:r>
                      <a:endParaRPr lang="ru-RU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dirty="0">
                          <a:solidFill>
                            <a:srgbClr val="270048"/>
                          </a:solidFill>
                        </a:rPr>
                        <a:t>Средний доход на одного клиента </a:t>
                      </a:r>
                      <a:endParaRPr lang="ru-RU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dirty="0">
                          <a:solidFill>
                            <a:srgbClr val="270048"/>
                          </a:solidFill>
                        </a:rPr>
                        <a:t>Средний доход на одного пользователя </a:t>
                      </a:r>
                      <a:endParaRPr lang="ru-RU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dirty="0">
                          <a:solidFill>
                            <a:srgbClr val="270048"/>
                          </a:solidFill>
                        </a:rPr>
                        <a:t>Маркетинговый бюджет</a:t>
                      </a:r>
                      <a:endParaRPr lang="ru-RU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dirty="0">
                          <a:solidFill>
                            <a:srgbClr val="270048"/>
                          </a:solidFill>
                        </a:rPr>
                        <a:t>Стоимость привлечения одного клиента </a:t>
                      </a:r>
                      <a:endParaRPr lang="ru-RU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dirty="0">
                          <a:solidFill>
                            <a:srgbClr val="270048"/>
                          </a:solidFill>
                        </a:rPr>
                        <a:t>Стоимость привлечения одного пользователя </a:t>
                      </a:r>
                      <a:endParaRPr lang="ru-RU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dirty="0">
                          <a:solidFill>
                            <a:srgbClr val="270048"/>
                          </a:solidFill>
                        </a:rPr>
                        <a:t>Маржинальная прибыль </a:t>
                      </a:r>
                      <a:endParaRPr lang="ru-RU" sz="12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extLst>
                  <a:ext uri="{0D108BD9-81ED-4DB2-BD59-A6C34878D82A}">
                    <a16:rowId xmlns:a16="http://schemas.microsoft.com/office/drawing/2014/main" xmlns="" val="4814454"/>
                  </a:ext>
                </a:extLst>
              </a:tr>
              <a:tr h="2374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dirty="0">
                          <a:solidFill>
                            <a:srgbClr val="270048"/>
                          </a:solidFill>
                        </a:rPr>
                        <a:t>5 217</a:t>
                      </a:r>
                      <a:endParaRPr lang="ru-RU" sz="16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dirty="0">
                          <a:solidFill>
                            <a:srgbClr val="270048"/>
                          </a:solidFill>
                        </a:rPr>
                        <a:t>46,00%</a:t>
                      </a:r>
                      <a:endParaRPr lang="ru-RU" sz="16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dirty="0">
                          <a:solidFill>
                            <a:srgbClr val="270048"/>
                          </a:solidFill>
                        </a:rPr>
                        <a:t>2 400</a:t>
                      </a:r>
                      <a:endParaRPr lang="ru-RU" sz="16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>
                          <a:solidFill>
                            <a:srgbClr val="270048"/>
                          </a:solidFill>
                        </a:rPr>
                        <a:t>р.300,00</a:t>
                      </a:r>
                      <a:endParaRPr lang="ru-RU" sz="160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dirty="0">
                          <a:solidFill>
                            <a:srgbClr val="270048"/>
                          </a:solidFill>
                        </a:rPr>
                        <a:t>р.230,00</a:t>
                      </a:r>
                      <a:endParaRPr lang="ru-RU" sz="16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>
                          <a:solidFill>
                            <a:srgbClr val="270048"/>
                          </a:solidFill>
                        </a:rPr>
                        <a:t>0</a:t>
                      </a:r>
                      <a:endParaRPr lang="ru-RU" sz="160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dirty="0">
                          <a:solidFill>
                            <a:srgbClr val="270048"/>
                          </a:solidFill>
                        </a:rPr>
                        <a:t>12</a:t>
                      </a:r>
                      <a:endParaRPr lang="ru-RU" sz="16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dirty="0">
                          <a:solidFill>
                            <a:srgbClr val="270048"/>
                          </a:solidFill>
                        </a:rPr>
                        <a:t>р.840,00</a:t>
                      </a:r>
                      <a:endParaRPr lang="ru-RU" sz="16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dirty="0">
                          <a:solidFill>
                            <a:srgbClr val="270048"/>
                          </a:solidFill>
                        </a:rPr>
                        <a:t>р.386,40</a:t>
                      </a:r>
                      <a:endParaRPr lang="ru-RU" sz="16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dirty="0">
                          <a:solidFill>
                            <a:srgbClr val="270048"/>
                          </a:solidFill>
                        </a:rPr>
                        <a:t>р.127 000,00</a:t>
                      </a:r>
                      <a:endParaRPr lang="ru-RU" sz="16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dirty="0">
                          <a:solidFill>
                            <a:srgbClr val="270048"/>
                          </a:solidFill>
                        </a:rPr>
                        <a:t>р.52,92</a:t>
                      </a:r>
                      <a:endParaRPr lang="ru-RU" sz="16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dirty="0">
                          <a:solidFill>
                            <a:srgbClr val="270048"/>
                          </a:solidFill>
                        </a:rPr>
                        <a:t>р.24,34</a:t>
                      </a:r>
                      <a:endParaRPr lang="ru-RU" sz="16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dirty="0">
                          <a:solidFill>
                            <a:srgbClr val="270048"/>
                          </a:solidFill>
                        </a:rPr>
                        <a:t>р.1 888 848,80</a:t>
                      </a:r>
                      <a:endParaRPr lang="ru-RU" sz="1600" dirty="0">
                        <a:solidFill>
                          <a:srgbClr val="27004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64" marR="7664" marT="7664" marB="0" anchor="b"/>
                </a:tc>
                <a:extLst>
                  <a:ext uri="{0D108BD9-81ED-4DB2-BD59-A6C34878D82A}">
                    <a16:rowId xmlns:a16="http://schemas.microsoft.com/office/drawing/2014/main" xmlns="" val="1118899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7824132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xmlns="" id="{7F069A5F-4696-88B0-02DE-3C26EECCC1AC}"/>
              </a:ext>
            </a:extLst>
          </p:cNvPr>
          <p:cNvSpPr txBox="1"/>
          <p:nvPr/>
        </p:nvSpPr>
        <p:spPr>
          <a:xfrm>
            <a:off x="723705" y="0"/>
            <a:ext cx="9416678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 SemiBold"/>
                <a:sym typeface="Raleway SemiBold"/>
              </a:rPr>
              <a:t>ТЕКУЩИЕ РЕЗУЛЬТАТЫ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xmlns="" id="{92FC60CD-1C86-0A70-85E3-F399B7CF57C4}"/>
              </a:ext>
            </a:extLst>
          </p:cNvPr>
          <p:cNvGrpSpPr/>
          <p:nvPr/>
        </p:nvGrpSpPr>
        <p:grpSpPr>
          <a:xfrm>
            <a:off x="0" y="719085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xmlns="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xmlns="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xmlns="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xmlns="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xmlns="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Google Shape;146;p27">
            <a:extLst>
              <a:ext uri="{FF2B5EF4-FFF2-40B4-BE49-F238E27FC236}">
                <a16:creationId xmlns:a16="http://schemas.microsoft.com/office/drawing/2014/main" xmlns="" id="{158D4302-C40B-9B12-F228-A4E7C93C3EA5}"/>
              </a:ext>
            </a:extLst>
          </p:cNvPr>
          <p:cNvSpPr/>
          <p:nvPr/>
        </p:nvSpPr>
        <p:spPr>
          <a:xfrm>
            <a:off x="0" y="0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306C8F2-3A0B-DB60-6251-E83D00E31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668734" cy="668734"/>
          </a:xfrm>
          <a:prstGeom prst="rect">
            <a:avLst/>
          </a:prstGeom>
        </p:spPr>
      </p:pic>
      <p:sp>
        <p:nvSpPr>
          <p:cNvPr id="5122" name="AutoShape 2" descr="blob:https://web.telegram.org/a647b448-24e0-4052-8532-5183317a9fe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5" name="AutoShape 5" descr="blob:https://web.telegram.org/11889b70-711f-488c-ab4d-3148c2f245a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33351" y="866774"/>
            <a:ext cx="11306174" cy="5057776"/>
          </a:xfrm>
          <a:prstGeom prst="roundRect">
            <a:avLst>
              <a:gd name="adj" fmla="val 3084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сделано на данный момент: </a:t>
            </a:r>
          </a:p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проведен каст дев/интервью 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придумана в общем виде концепция нашего продукта 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разработан прототип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ИИ-аватаров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которые будут внедрены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онлайн-игру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был проведен опрос пользовательской аудитории и выяснили, что нужно подкорректировать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аватары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поскольку не все понравились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9" name="AutoShape 9" descr="blob:https://web.telegram.org/942a311b-84bb-4bea-af55-52f5fb20535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2" name="AutoShape 12" descr="blob:https://web.telegram.org/28d943f2-31fb-4128-bbad-2e0a4ebaac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155117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5"/>
          <p:cNvGrpSpPr/>
          <p:nvPr/>
        </p:nvGrpSpPr>
        <p:grpSpPr>
          <a:xfrm>
            <a:off x="0" y="1014334"/>
            <a:ext cx="6095898" cy="110380"/>
            <a:chOff x="0" y="692501"/>
            <a:chExt cx="2624940" cy="97200"/>
          </a:xfrm>
        </p:grpSpPr>
        <p:sp>
          <p:nvSpPr>
            <p:cNvPr id="169" name="Google Shape;169;p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0" name="Google Shape;170;p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1" name="Google Shape;171;p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2" name="Google Shape;172;p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3" name="Google Shape;173;p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75" name="Google Shape;175;p5"/>
          <p:cNvSpPr/>
          <p:nvPr/>
        </p:nvSpPr>
        <p:spPr>
          <a:xfrm>
            <a:off x="-9533" y="287721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6948" y="271671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1857375" y="2257425"/>
            <a:ext cx="7972425" cy="189547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latin typeface="Gilroy-Light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897</Words>
  <Application>Microsoft Office PowerPoint</Application>
  <PresentationFormat>Произвольный</PresentationFormat>
  <Paragraphs>197</Paragraphs>
  <Slides>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Стартап-проект «ФанЗона»</dc:title>
  <dc:creator>Татьяна</dc:creator>
  <cp:lastModifiedBy>User</cp:lastModifiedBy>
  <cp:revision>33</cp:revision>
  <dcterms:modified xsi:type="dcterms:W3CDTF">2025-07-03T22:43:31Z</dcterms:modified>
</cp:coreProperties>
</file>