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68" r:id="rId5"/>
    <p:sldId id="260" r:id="rId6"/>
    <p:sldId id="264" r:id="rId7"/>
    <p:sldId id="262" r:id="rId8"/>
  </p:sldIdLst>
  <p:sldSz cx="9144000" cy="5143500" type="screen16x9"/>
  <p:notesSz cx="6858000" cy="9144000"/>
  <p:embeddedFontLst>
    <p:embeddedFont>
      <p:font typeface="Ubuntu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38E4"/>
    <a:srgbClr val="E26FEB"/>
    <a:srgbClr val="F1B9F5"/>
    <a:srgbClr val="AC19B7"/>
    <a:srgbClr val="F48246"/>
    <a:srgbClr val="FFFF66"/>
    <a:srgbClr val="FEF584"/>
    <a:srgbClr val="FFFFFF"/>
    <a:srgbClr val="F9F414"/>
    <a:srgbClr val="B57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67260" autoAdjust="0"/>
  </p:normalViewPr>
  <p:slideViewPr>
    <p:cSldViewPr snapToGrid="0">
      <p:cViewPr varScale="1">
        <p:scale>
          <a:sx n="86" d="100"/>
          <a:sy n="86" d="100"/>
        </p:scale>
        <p:origin x="11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Дети инвалиды</a:t>
            </a:r>
          </a:p>
        </c:rich>
      </c:tx>
      <c:layout>
        <c:manualLayout>
          <c:xMode val="edge"/>
          <c:yMode val="edge"/>
          <c:x val="0.2844310135325480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7123797346569228"/>
          <c:y val="0.14122314503560843"/>
          <c:w val="0.46751054155552058"/>
          <c:h val="0.7068841033116354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 инвалиды</c:v>
                </c:pt>
              </c:strCache>
            </c:strRef>
          </c:tx>
          <c:spPr>
            <a:solidFill>
              <a:srgbClr val="AC19B7"/>
            </a:solidFill>
          </c:spPr>
          <c:dPt>
            <c:idx val="0"/>
            <c:bubble3D val="0"/>
            <c:spPr>
              <a:solidFill>
                <a:srgbClr val="F4824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643-4D10-B34D-CFEE26C7C44C}"/>
              </c:ext>
            </c:extLst>
          </c:dPt>
          <c:dPt>
            <c:idx val="1"/>
            <c:bubble3D val="0"/>
            <c:spPr>
              <a:solidFill>
                <a:srgbClr val="AC19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7C-4AD0-BF72-6E678D355DA2}"/>
              </c:ext>
            </c:extLst>
          </c:dPt>
          <c:dPt>
            <c:idx val="2"/>
            <c:bubble3D val="0"/>
            <c:spPr>
              <a:solidFill>
                <a:srgbClr val="AC19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7C-4AD0-BF72-6E678D355DA2}"/>
              </c:ext>
            </c:extLst>
          </c:dPt>
          <c:dPt>
            <c:idx val="3"/>
            <c:bubble3D val="0"/>
            <c:spPr>
              <a:solidFill>
                <a:srgbClr val="AC19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37C-4AD0-BF72-6E678D355DA2}"/>
              </c:ext>
            </c:extLst>
          </c:dPt>
          <c:cat>
            <c:strRef>
              <c:f>Лист1!$A$2:$A$5</c:f>
              <c:strCache>
                <c:ptCount val="2"/>
                <c:pt idx="0">
                  <c:v>Умственная отсталость</c:v>
                </c:pt>
                <c:pt idx="1">
                  <c:v>Остальные нозологии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3-4D10-B34D-CFEE26C7C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BCEDD0-938D-4764-B986-AA49101E656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0FCC6F-B36B-4780-B3D1-447F51856288}">
      <dgm:prSet phldrT="[Текст]"/>
      <dgm:spPr>
        <a:solidFill>
          <a:srgbClr val="D838E4"/>
        </a:solidFill>
      </dgm:spPr>
      <dgm:t>
        <a:bodyPr/>
        <a:lstStyle/>
        <a:p>
          <a:r>
            <a:rPr lang="ru-RU" dirty="0"/>
            <a:t>Ребенок</a:t>
          </a:r>
        </a:p>
      </dgm:t>
    </dgm:pt>
    <dgm:pt modelId="{D0DE8D20-3B82-4954-A594-017BFBD18C7D}" type="parTrans" cxnId="{24BA2301-F522-48D2-8855-F16EB6430577}">
      <dgm:prSet/>
      <dgm:spPr/>
      <dgm:t>
        <a:bodyPr/>
        <a:lstStyle/>
        <a:p>
          <a:endParaRPr lang="ru-RU"/>
        </a:p>
      </dgm:t>
    </dgm:pt>
    <dgm:pt modelId="{D8F3D878-9EB8-421F-9AB4-D056977F3F5E}" type="sibTrans" cxnId="{24BA2301-F522-48D2-8855-F16EB6430577}">
      <dgm:prSet/>
      <dgm:spPr>
        <a:ln w="57150"/>
      </dgm:spPr>
      <dgm:t>
        <a:bodyPr/>
        <a:lstStyle/>
        <a:p>
          <a:endParaRPr lang="ru-RU"/>
        </a:p>
      </dgm:t>
    </dgm:pt>
    <dgm:pt modelId="{632A1B19-DFD3-4F70-8C20-9A23D9165D9B}">
      <dgm:prSet phldrT="[Текст]"/>
      <dgm:spPr>
        <a:solidFill>
          <a:srgbClr val="E26FEB"/>
        </a:solidFill>
      </dgm:spPr>
      <dgm:t>
        <a:bodyPr/>
        <a:lstStyle/>
        <a:p>
          <a:r>
            <a:rPr lang="ru-RU" dirty="0"/>
            <a:t>Родитель</a:t>
          </a:r>
        </a:p>
      </dgm:t>
    </dgm:pt>
    <dgm:pt modelId="{428AA613-4800-4D23-9F19-0355EEA0330B}" type="parTrans" cxnId="{FD6218C8-290A-4725-8043-CB68953853EA}">
      <dgm:prSet/>
      <dgm:spPr/>
      <dgm:t>
        <a:bodyPr/>
        <a:lstStyle/>
        <a:p>
          <a:endParaRPr lang="ru-RU"/>
        </a:p>
      </dgm:t>
    </dgm:pt>
    <dgm:pt modelId="{33BDF4E8-E0A0-4816-82D5-3FFAA472B57F}" type="sibTrans" cxnId="{FD6218C8-290A-4725-8043-CB68953853EA}">
      <dgm:prSet/>
      <dgm:spPr>
        <a:ln w="57150"/>
      </dgm:spPr>
      <dgm:t>
        <a:bodyPr/>
        <a:lstStyle/>
        <a:p>
          <a:endParaRPr lang="ru-RU"/>
        </a:p>
      </dgm:t>
    </dgm:pt>
    <dgm:pt modelId="{CB32E5DC-3D9F-4FA4-8BAA-D218A57CCD47}">
      <dgm:prSet phldrT="[Текст]"/>
      <dgm:spPr>
        <a:solidFill>
          <a:srgbClr val="F48246"/>
        </a:solidFill>
      </dgm:spPr>
      <dgm:t>
        <a:bodyPr/>
        <a:lstStyle/>
        <a:p>
          <a:r>
            <a:rPr lang="ru-RU" dirty="0"/>
            <a:t>Педагог</a:t>
          </a:r>
        </a:p>
      </dgm:t>
    </dgm:pt>
    <dgm:pt modelId="{10172C07-EF6C-4B99-A43A-C4DAFC0F5383}" type="parTrans" cxnId="{ED2259B1-55B3-4799-ADA5-ED26B87AD5C3}">
      <dgm:prSet/>
      <dgm:spPr/>
      <dgm:t>
        <a:bodyPr/>
        <a:lstStyle/>
        <a:p>
          <a:endParaRPr lang="ru-RU"/>
        </a:p>
      </dgm:t>
    </dgm:pt>
    <dgm:pt modelId="{D975186A-F312-491A-B869-9B327A714DB3}" type="sibTrans" cxnId="{ED2259B1-55B3-4799-ADA5-ED26B87AD5C3}">
      <dgm:prSet/>
      <dgm:spPr>
        <a:ln w="57150"/>
      </dgm:spPr>
      <dgm:t>
        <a:bodyPr/>
        <a:lstStyle/>
        <a:p>
          <a:endParaRPr lang="ru-RU"/>
        </a:p>
      </dgm:t>
    </dgm:pt>
    <dgm:pt modelId="{A9796D1B-38EB-47F2-BC75-FEADA37DB1F4}" type="pres">
      <dgm:prSet presAssocID="{E8BCEDD0-938D-4764-B986-AA49101E656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1A90CF-DC65-4090-A621-DA143059491F}" type="pres">
      <dgm:prSet presAssocID="{DF0FCC6F-B36B-4780-B3D1-447F5185628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02208-F252-42FA-AA7E-E56031B02B5F}" type="pres">
      <dgm:prSet presAssocID="{DF0FCC6F-B36B-4780-B3D1-447F51856288}" presName="spNode" presStyleCnt="0"/>
      <dgm:spPr/>
    </dgm:pt>
    <dgm:pt modelId="{C52E3EBB-F92B-486A-BBAC-10312C977742}" type="pres">
      <dgm:prSet presAssocID="{D8F3D878-9EB8-421F-9AB4-D056977F3F5E}" presName="sibTrans" presStyleLbl="sibTrans1D1" presStyleIdx="0" presStyleCnt="3"/>
      <dgm:spPr/>
      <dgm:t>
        <a:bodyPr/>
        <a:lstStyle/>
        <a:p>
          <a:endParaRPr lang="ru-RU"/>
        </a:p>
      </dgm:t>
    </dgm:pt>
    <dgm:pt modelId="{FAEC15DC-6E3F-4A75-BFD6-4E314BCF93F3}" type="pres">
      <dgm:prSet presAssocID="{632A1B19-DFD3-4F70-8C20-9A23D9165D9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844D13-950F-4777-A0A8-83BA8D258B03}" type="pres">
      <dgm:prSet presAssocID="{632A1B19-DFD3-4F70-8C20-9A23D9165D9B}" presName="spNode" presStyleCnt="0"/>
      <dgm:spPr/>
    </dgm:pt>
    <dgm:pt modelId="{26709611-2E88-466B-962D-29EBF8A9A4A8}" type="pres">
      <dgm:prSet presAssocID="{33BDF4E8-E0A0-4816-82D5-3FFAA472B57F}" presName="sibTrans" presStyleLbl="sibTrans1D1" presStyleIdx="1" presStyleCnt="3"/>
      <dgm:spPr/>
      <dgm:t>
        <a:bodyPr/>
        <a:lstStyle/>
        <a:p>
          <a:endParaRPr lang="ru-RU"/>
        </a:p>
      </dgm:t>
    </dgm:pt>
    <dgm:pt modelId="{B2607D4D-985C-40A8-A29D-4144ADA7FFAD}" type="pres">
      <dgm:prSet presAssocID="{CB32E5DC-3D9F-4FA4-8BAA-D218A57CCD4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A51DF-2A89-4EAF-9AAF-0A8187096C8E}" type="pres">
      <dgm:prSet presAssocID="{CB32E5DC-3D9F-4FA4-8BAA-D218A57CCD47}" presName="spNode" presStyleCnt="0"/>
      <dgm:spPr/>
    </dgm:pt>
    <dgm:pt modelId="{1272F090-5629-4478-B6D4-93CE9FDD264A}" type="pres">
      <dgm:prSet presAssocID="{D975186A-F312-491A-B869-9B327A714DB3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24BA2301-F522-48D2-8855-F16EB6430577}" srcId="{E8BCEDD0-938D-4764-B986-AA49101E656D}" destId="{DF0FCC6F-B36B-4780-B3D1-447F51856288}" srcOrd="0" destOrd="0" parTransId="{D0DE8D20-3B82-4954-A594-017BFBD18C7D}" sibTransId="{D8F3D878-9EB8-421F-9AB4-D056977F3F5E}"/>
    <dgm:cxn modelId="{ED2259B1-55B3-4799-ADA5-ED26B87AD5C3}" srcId="{E8BCEDD0-938D-4764-B986-AA49101E656D}" destId="{CB32E5DC-3D9F-4FA4-8BAA-D218A57CCD47}" srcOrd="2" destOrd="0" parTransId="{10172C07-EF6C-4B99-A43A-C4DAFC0F5383}" sibTransId="{D975186A-F312-491A-B869-9B327A714DB3}"/>
    <dgm:cxn modelId="{C47F6BA0-390B-47AA-8461-A0FFF228C431}" type="presOf" srcId="{33BDF4E8-E0A0-4816-82D5-3FFAA472B57F}" destId="{26709611-2E88-466B-962D-29EBF8A9A4A8}" srcOrd="0" destOrd="0" presId="urn:microsoft.com/office/officeart/2005/8/layout/cycle6"/>
    <dgm:cxn modelId="{F8C54E18-6056-414F-993A-6B50B1DAF187}" type="presOf" srcId="{632A1B19-DFD3-4F70-8C20-9A23D9165D9B}" destId="{FAEC15DC-6E3F-4A75-BFD6-4E314BCF93F3}" srcOrd="0" destOrd="0" presId="urn:microsoft.com/office/officeart/2005/8/layout/cycle6"/>
    <dgm:cxn modelId="{763FD25E-6A3B-4681-98B3-FE200559E057}" type="presOf" srcId="{CB32E5DC-3D9F-4FA4-8BAA-D218A57CCD47}" destId="{B2607D4D-985C-40A8-A29D-4144ADA7FFAD}" srcOrd="0" destOrd="0" presId="urn:microsoft.com/office/officeart/2005/8/layout/cycle6"/>
    <dgm:cxn modelId="{55602A37-7BF2-423C-BA94-E879CC1E014B}" type="presOf" srcId="{D975186A-F312-491A-B869-9B327A714DB3}" destId="{1272F090-5629-4478-B6D4-93CE9FDD264A}" srcOrd="0" destOrd="0" presId="urn:microsoft.com/office/officeart/2005/8/layout/cycle6"/>
    <dgm:cxn modelId="{7E8B7745-C332-4D40-86E2-56E4FC941CCC}" type="presOf" srcId="{E8BCEDD0-938D-4764-B986-AA49101E656D}" destId="{A9796D1B-38EB-47F2-BC75-FEADA37DB1F4}" srcOrd="0" destOrd="0" presId="urn:microsoft.com/office/officeart/2005/8/layout/cycle6"/>
    <dgm:cxn modelId="{FD6218C8-290A-4725-8043-CB68953853EA}" srcId="{E8BCEDD0-938D-4764-B986-AA49101E656D}" destId="{632A1B19-DFD3-4F70-8C20-9A23D9165D9B}" srcOrd="1" destOrd="0" parTransId="{428AA613-4800-4D23-9F19-0355EEA0330B}" sibTransId="{33BDF4E8-E0A0-4816-82D5-3FFAA472B57F}"/>
    <dgm:cxn modelId="{DA092D69-139E-47EC-B3D7-EB690C8E75B3}" type="presOf" srcId="{DF0FCC6F-B36B-4780-B3D1-447F51856288}" destId="{961A90CF-DC65-4090-A621-DA143059491F}" srcOrd="0" destOrd="0" presId="urn:microsoft.com/office/officeart/2005/8/layout/cycle6"/>
    <dgm:cxn modelId="{19C543BE-B073-4B91-BC48-C3651372B47A}" type="presOf" srcId="{D8F3D878-9EB8-421F-9AB4-D056977F3F5E}" destId="{C52E3EBB-F92B-486A-BBAC-10312C977742}" srcOrd="0" destOrd="0" presId="urn:microsoft.com/office/officeart/2005/8/layout/cycle6"/>
    <dgm:cxn modelId="{1211A315-326F-46EB-8C29-468C5AE1A596}" type="presParOf" srcId="{A9796D1B-38EB-47F2-BC75-FEADA37DB1F4}" destId="{961A90CF-DC65-4090-A621-DA143059491F}" srcOrd="0" destOrd="0" presId="urn:microsoft.com/office/officeart/2005/8/layout/cycle6"/>
    <dgm:cxn modelId="{420580B8-C367-47EE-8BDE-CD510C133279}" type="presParOf" srcId="{A9796D1B-38EB-47F2-BC75-FEADA37DB1F4}" destId="{39802208-F252-42FA-AA7E-E56031B02B5F}" srcOrd="1" destOrd="0" presId="urn:microsoft.com/office/officeart/2005/8/layout/cycle6"/>
    <dgm:cxn modelId="{B68820CA-3E54-464A-85E7-307F109E21C7}" type="presParOf" srcId="{A9796D1B-38EB-47F2-BC75-FEADA37DB1F4}" destId="{C52E3EBB-F92B-486A-BBAC-10312C977742}" srcOrd="2" destOrd="0" presId="urn:microsoft.com/office/officeart/2005/8/layout/cycle6"/>
    <dgm:cxn modelId="{772BD335-C5F8-40B5-89F9-8C8FA9EA3107}" type="presParOf" srcId="{A9796D1B-38EB-47F2-BC75-FEADA37DB1F4}" destId="{FAEC15DC-6E3F-4A75-BFD6-4E314BCF93F3}" srcOrd="3" destOrd="0" presId="urn:microsoft.com/office/officeart/2005/8/layout/cycle6"/>
    <dgm:cxn modelId="{F198F3F0-7A2A-4CC7-B268-DC98AF01E3AA}" type="presParOf" srcId="{A9796D1B-38EB-47F2-BC75-FEADA37DB1F4}" destId="{D6844D13-950F-4777-A0A8-83BA8D258B03}" srcOrd="4" destOrd="0" presId="urn:microsoft.com/office/officeart/2005/8/layout/cycle6"/>
    <dgm:cxn modelId="{B053F631-B001-4AFB-82AA-0A01A6AB1A50}" type="presParOf" srcId="{A9796D1B-38EB-47F2-BC75-FEADA37DB1F4}" destId="{26709611-2E88-466B-962D-29EBF8A9A4A8}" srcOrd="5" destOrd="0" presId="urn:microsoft.com/office/officeart/2005/8/layout/cycle6"/>
    <dgm:cxn modelId="{12FE3261-33CA-48E3-A9F3-8A0C1E3947E4}" type="presParOf" srcId="{A9796D1B-38EB-47F2-BC75-FEADA37DB1F4}" destId="{B2607D4D-985C-40A8-A29D-4144ADA7FFAD}" srcOrd="6" destOrd="0" presId="urn:microsoft.com/office/officeart/2005/8/layout/cycle6"/>
    <dgm:cxn modelId="{F1BB6C6C-394C-43BE-B2F1-B97756CFD520}" type="presParOf" srcId="{A9796D1B-38EB-47F2-BC75-FEADA37DB1F4}" destId="{F7BA51DF-2A89-4EAF-9AAF-0A8187096C8E}" srcOrd="7" destOrd="0" presId="urn:microsoft.com/office/officeart/2005/8/layout/cycle6"/>
    <dgm:cxn modelId="{80883402-4E63-42C8-AB70-696744CA8575}" type="presParOf" srcId="{A9796D1B-38EB-47F2-BC75-FEADA37DB1F4}" destId="{1272F090-5629-4478-B6D4-93CE9FDD264A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A90CF-DC65-4090-A621-DA143059491F}">
      <dsp:nvSpPr>
        <dsp:cNvPr id="0" name=""/>
        <dsp:cNvSpPr/>
      </dsp:nvSpPr>
      <dsp:spPr>
        <a:xfrm>
          <a:off x="1353377" y="1880"/>
          <a:ext cx="1384339" cy="899820"/>
        </a:xfrm>
        <a:prstGeom prst="roundRect">
          <a:avLst/>
        </a:prstGeom>
        <a:solidFill>
          <a:srgbClr val="D838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Ребенок</a:t>
          </a:r>
        </a:p>
      </dsp:txBody>
      <dsp:txXfrm>
        <a:off x="1397303" y="45806"/>
        <a:ext cx="1296487" cy="811968"/>
      </dsp:txXfrm>
    </dsp:sp>
    <dsp:sp modelId="{C52E3EBB-F92B-486A-BBAC-10312C977742}">
      <dsp:nvSpPr>
        <dsp:cNvPr id="0" name=""/>
        <dsp:cNvSpPr/>
      </dsp:nvSpPr>
      <dsp:spPr>
        <a:xfrm>
          <a:off x="845231" y="451791"/>
          <a:ext cx="2400630" cy="2400630"/>
        </a:xfrm>
        <a:custGeom>
          <a:avLst/>
          <a:gdLst/>
          <a:ahLst/>
          <a:cxnLst/>
          <a:rect l="0" t="0" r="0" b="0"/>
          <a:pathLst>
            <a:path>
              <a:moveTo>
                <a:pt x="1902546" y="226853"/>
              </a:moveTo>
              <a:arcTo wR="1200315" hR="1200315" stAng="18348343" swAng="3647703"/>
            </a:path>
          </a:pathLst>
        </a:custGeom>
        <a:noFill/>
        <a:ln w="571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C15DC-6E3F-4A75-BFD6-4E314BCF93F3}">
      <dsp:nvSpPr>
        <dsp:cNvPr id="0" name=""/>
        <dsp:cNvSpPr/>
      </dsp:nvSpPr>
      <dsp:spPr>
        <a:xfrm>
          <a:off x="2392880" y="1802353"/>
          <a:ext cx="1384339" cy="899820"/>
        </a:xfrm>
        <a:prstGeom prst="roundRect">
          <a:avLst/>
        </a:prstGeom>
        <a:solidFill>
          <a:srgbClr val="E26F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Родитель</a:t>
          </a:r>
        </a:p>
      </dsp:txBody>
      <dsp:txXfrm>
        <a:off x="2436806" y="1846279"/>
        <a:ext cx="1296487" cy="811968"/>
      </dsp:txXfrm>
    </dsp:sp>
    <dsp:sp modelId="{26709611-2E88-466B-962D-29EBF8A9A4A8}">
      <dsp:nvSpPr>
        <dsp:cNvPr id="0" name=""/>
        <dsp:cNvSpPr/>
      </dsp:nvSpPr>
      <dsp:spPr>
        <a:xfrm>
          <a:off x="845231" y="451791"/>
          <a:ext cx="2400630" cy="2400630"/>
        </a:xfrm>
        <a:custGeom>
          <a:avLst/>
          <a:gdLst/>
          <a:ahLst/>
          <a:cxnLst/>
          <a:rect l="0" t="0" r="0" b="0"/>
          <a:pathLst>
            <a:path>
              <a:moveTo>
                <a:pt x="1771589" y="2255967"/>
              </a:moveTo>
              <a:arcTo wR="1200315" hR="1200315" stAng="3694777" swAng="3410445"/>
            </a:path>
          </a:pathLst>
        </a:custGeom>
        <a:noFill/>
        <a:ln w="571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07D4D-985C-40A8-A29D-4144ADA7FFAD}">
      <dsp:nvSpPr>
        <dsp:cNvPr id="0" name=""/>
        <dsp:cNvSpPr/>
      </dsp:nvSpPr>
      <dsp:spPr>
        <a:xfrm>
          <a:off x="313873" y="1802353"/>
          <a:ext cx="1384339" cy="899820"/>
        </a:xfrm>
        <a:prstGeom prst="roundRect">
          <a:avLst/>
        </a:prstGeom>
        <a:solidFill>
          <a:srgbClr val="F482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Педагог</a:t>
          </a:r>
        </a:p>
      </dsp:txBody>
      <dsp:txXfrm>
        <a:off x="357799" y="1846279"/>
        <a:ext cx="1296487" cy="811968"/>
      </dsp:txXfrm>
    </dsp:sp>
    <dsp:sp modelId="{1272F090-5629-4478-B6D4-93CE9FDD264A}">
      <dsp:nvSpPr>
        <dsp:cNvPr id="0" name=""/>
        <dsp:cNvSpPr/>
      </dsp:nvSpPr>
      <dsp:spPr>
        <a:xfrm>
          <a:off x="845231" y="451791"/>
          <a:ext cx="2400630" cy="2400630"/>
        </a:xfrm>
        <a:custGeom>
          <a:avLst/>
          <a:gdLst/>
          <a:ahLst/>
          <a:cxnLst/>
          <a:rect l="0" t="0" r="0" b="0"/>
          <a:pathLst>
            <a:path>
              <a:moveTo>
                <a:pt x="7956" y="1338292"/>
              </a:moveTo>
              <a:arcTo wR="1200315" hR="1200315" stAng="10403954" swAng="3647703"/>
            </a:path>
          </a:pathLst>
        </a:custGeom>
        <a:noFill/>
        <a:ln w="571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687cefe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687cefe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7986b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7986b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В настоящее время актуальна проблема нехватки специалистов в работе с детьми с ОВЗ, в следствии чего рабочий график становится перегруженным.</a:t>
            </a: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Ребенок с интеллектуальными нарушениями – полноправная часть общества, которая нуждается в образовании и социализации. А так как развиваться самостоятельно он не может из-за патологии головного мозга, ему необходима специальная помощь со стороны взрослых. В современной системе образования для детей с ОВЗ предусмотрена коррекционно-развивающая программа с участием разных специалистов (дефектологов, психологов, логопедов), но без полноценного участия родителей в этом процессе результаты не такие успешные. С одной стороны, в сфере образования не хватает специалистов для работы с детьми, а с другой стороны, у самих педагогов рабочий график перегружен, они не могут регулярно заниматься с каждым ребенком, не хватает времени и сил. С третьей стороны - родители, которые хотят помочь ребенку, но у них не хватает знаний для самостоятельной работы с ним, или денег, чтобы оплачивать частные занятия. Учитывая, что детей с ОВЗ много и становится все больше, складывается ситуация, когда не все из них могут получить комплексную квалифицированную помощь на регулярной основе. </a:t>
            </a: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Проблема нехватки доступного методического материала по развитию высших</a:t>
            </a:r>
            <a:r>
              <a:rPr lang="ru-RU" baseline="0" dirty="0"/>
              <a:t> психических функций</a:t>
            </a:r>
            <a:r>
              <a:rPr lang="ru-RU" dirty="0"/>
              <a:t> для родителей в области воспитания и развития детей с умственной отсталостью.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b67986b4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b67986b4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/>
              <a:t>Решается проблема родителей детей с умственной отсталостью, которым нужно кроме специализированной помощи заниматься с ребенком дома.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/>
              <a:t>- Наше мобильное приложение поможет родителям развивать высшие</a:t>
            </a:r>
            <a:r>
              <a:rPr lang="ru-RU" baseline="0" dirty="0"/>
              <a:t> психические функции</a:t>
            </a:r>
            <a:r>
              <a:rPr lang="ru-RU" dirty="0"/>
              <a:t> ребенка, скорректировать его эмоциональное состояние, а также сохранить, обогатить и поддержать здоровье ребенка с помощью </a:t>
            </a:r>
            <a:r>
              <a:rPr lang="ru-RU" dirty="0" err="1"/>
              <a:t>здоровьесберегающих</a:t>
            </a:r>
            <a:r>
              <a:rPr lang="ru-RU" dirty="0"/>
              <a:t> технологий. Все это осуществляется с доступным материалом.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/>
              <a:t>- В отличии от (А-спектр) наше приложение будет лучше тем, что оно разработано для категории детей с легкой и умеренной умственной отсталостью (6-9лет). В  приложении будет использоваться индивидуальный подход к ребенку, учитываться психофизические возможности и организована доступная среда. Наличие охранного режима и сопровождение героя-ассистента. Также в приложении будет автоматическая статистика и система достижений для поддержания мотивации и интереса.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Основоположники:</a:t>
            </a:r>
          </a:p>
          <a:p>
            <a:pPr marL="158750" indent="0">
              <a:buNone/>
            </a:pPr>
            <a:r>
              <a:rPr lang="ru-RU" dirty="0" smtClean="0"/>
              <a:t>- Лев Семёнович Выготский (советский психолог, теоретик в области психологии, а также дефектологии и психологии искусства). Заложил основы теории высших психических функций, создал концепцию зоны ближайшего развития). </a:t>
            </a:r>
          </a:p>
          <a:p>
            <a:pPr marL="158750" indent="0">
              <a:buNone/>
            </a:pPr>
            <a:r>
              <a:rPr lang="ru-RU" dirty="0" smtClean="0"/>
              <a:t>- Всеволод Петрович Кащенко (российский врач, дефектолог).</a:t>
            </a:r>
          </a:p>
          <a:p>
            <a:pPr marL="158750" indent="0">
              <a:buNone/>
            </a:pPr>
            <a:r>
              <a:rPr lang="ru-RU" dirty="0" smtClean="0"/>
              <a:t>Организовал одно из первых Российских учреждений для детей с интеллектуальной недостаточностью (УО), на базе этого учреждения открыл «Дом изучения ребенка», выполнявший функции лечебно-педагогического, исследовательского и учебно-просветительного учреждения.</a:t>
            </a:r>
          </a:p>
          <a:p>
            <a:pPr marL="158750" indent="0">
              <a:buNone/>
            </a:pPr>
            <a:r>
              <a:rPr lang="ru-RU" dirty="0" smtClean="0"/>
              <a:t>-Певзнер Мария Семеновна (отечественный ученый, врач-психиатр и педагог).</a:t>
            </a:r>
          </a:p>
          <a:p>
            <a:pPr marL="158750" indent="0">
              <a:buNone/>
            </a:pPr>
            <a:r>
              <a:rPr lang="ru-RU" dirty="0" smtClean="0"/>
              <a:t>Один из ведущих ученых в области детской психиатрии и дефектологии, в 1959 году предложила классификацию олигофрении.</a:t>
            </a:r>
          </a:p>
          <a:p>
            <a:pPr marL="158750" indent="0">
              <a:buNone/>
            </a:pPr>
            <a:r>
              <a:rPr lang="ru-RU" dirty="0" smtClean="0"/>
              <a:t>В настоящее время проблемой развития детей с умственной отсталостью занимается:</a:t>
            </a:r>
          </a:p>
          <a:p>
            <a:pPr marL="158750" indent="0">
              <a:buNone/>
            </a:pPr>
            <a:r>
              <a:rPr lang="ru-RU" dirty="0" smtClean="0"/>
              <a:t> Институт коррекционной педагогики Российской академии образования является ведущим в области специального образования, он занимается проблемами развития детей с умственной отсталостью.</a:t>
            </a:r>
          </a:p>
          <a:p>
            <a:pPr marL="158750" indent="0">
              <a:buNone/>
            </a:pPr>
            <a:r>
              <a:rPr lang="ru-RU" dirty="0" smtClean="0"/>
              <a:t>(Федеральный ресурсный центр по сопровождению детей с ограниченными возможностями здоровья осуществляет научно-методическое обеспечение образовательной деятельности и комплексное психолого-педагогическое сопровождение обучающихся с ограниченными возможностями здоровья).</a:t>
            </a:r>
          </a:p>
          <a:p>
            <a:pPr marL="158750" indent="0">
              <a:buNone/>
            </a:pPr>
            <a:r>
              <a:rPr lang="ru-RU" dirty="0" smtClean="0"/>
              <a:t>- Светлана Борисовна Лазуренко</a:t>
            </a:r>
          </a:p>
          <a:p>
            <a:pPr marL="158750" indent="0">
              <a:buNone/>
            </a:pPr>
            <a:r>
              <a:rPr lang="ru-RU" dirty="0" smtClean="0"/>
              <a:t>Участвовала в работе Института коррекционной педагогики Российской академии образования (РАО).  Главный научный сотрудник лаборатории психолого-педагогических исследований и технологий специального образования лиц с интеллектуальными нарушениями.</a:t>
            </a:r>
          </a:p>
          <a:p>
            <a:pPr marL="158750" indent="0">
              <a:buNone/>
            </a:pPr>
            <a:r>
              <a:rPr lang="ru-RU" dirty="0" smtClean="0"/>
              <a:t>Работы:</a:t>
            </a:r>
          </a:p>
          <a:p>
            <a:pPr marL="158750" indent="0">
              <a:buNone/>
            </a:pPr>
            <a:r>
              <a:rPr lang="ru-RU" dirty="0" smtClean="0"/>
              <a:t>«Психолого-педагогическая характеристика детей-инвалидов с умственной отсталостью, поступивших в дома-интернаты в дошкольном возрасте». Статья опубликована в журнале «Дефектология» в 2008 году, №5, с. 11–20.</a:t>
            </a:r>
          </a:p>
          <a:p>
            <a:pPr marL="158750" indent="0">
              <a:buNone/>
            </a:pPr>
            <a:r>
              <a:rPr lang="ru-RU" dirty="0" smtClean="0"/>
              <a:t>«Комплексный подход к определению образовательного маршрута детей дошкольного возраста с нарушением интеллекта». Статья опубликована в журнале «Дефектология» в 2011 году, №5, с. 44–55.</a:t>
            </a:r>
          </a:p>
          <a:p>
            <a:pPr marL="158750" indent="0">
              <a:buNone/>
            </a:pPr>
            <a:r>
              <a:rPr lang="ru-RU" dirty="0" smtClean="0"/>
              <a:t>-Елена Антоновна </a:t>
            </a:r>
            <a:r>
              <a:rPr lang="ru-RU" dirty="0" err="1" smtClean="0"/>
              <a:t>Стребелева</a:t>
            </a:r>
            <a:r>
              <a:rPr lang="ru-RU" dirty="0" smtClean="0"/>
              <a:t> </a:t>
            </a:r>
          </a:p>
          <a:p>
            <a:pPr marL="158750" indent="0">
              <a:buNone/>
            </a:pPr>
            <a:r>
              <a:rPr lang="ru-RU" dirty="0" smtClean="0"/>
              <a:t>(Научный сотрудник лаборатории психолого-педагогических исследований и технологий специального образования лиц с интеллектуальными нарушениями в Институте коррекционной педагогики. Основные направления научных исследований: психолого-педагогическая диагностика детей дошкольного возраста; исследования в области умственного развития детей с нарушениями интеллекта; воспитание в семье ребенка с отклонениями в развитии; воспитание и обучение детей в специальных дошкольных учреждениях для детей с нарушениями интеллекта; подготовка специалистов-дефектологов для работы в специальных дошкольных учреждениях).</a:t>
            </a:r>
          </a:p>
          <a:p>
            <a:pPr marL="158750" indent="0">
              <a:buNone/>
            </a:pPr>
            <a:r>
              <a:rPr lang="ru-RU" dirty="0" smtClean="0"/>
              <a:t>Работы:</a:t>
            </a:r>
          </a:p>
          <a:p>
            <a:pPr marL="158750" indent="0">
              <a:buNone/>
            </a:pPr>
            <a:r>
              <a:rPr lang="ru-RU" dirty="0" smtClean="0"/>
              <a:t>«Пути формирования наглядных форм мышления у дошкольников с нарушением интеллекта».</a:t>
            </a:r>
          </a:p>
          <a:p>
            <a:pPr marL="158750" indent="0">
              <a:buNone/>
            </a:pPr>
            <a:r>
              <a:rPr lang="ru-RU" dirty="0" smtClean="0"/>
              <a:t>- Автор подхода к </a:t>
            </a:r>
            <a:r>
              <a:rPr lang="ru-RU" dirty="0" err="1" smtClean="0"/>
              <a:t>психолого</a:t>
            </a:r>
            <a:r>
              <a:rPr lang="ru-RU" dirty="0" smtClean="0"/>
              <a:t> - педагогической диагностике нарушений в развитии детей раннего и дошкольного возраста, системы коррекционно-педагогической работы по развитию познавательной деятельности детей дошкольного возраста с нарушениями интеллекта.</a:t>
            </a:r>
          </a:p>
          <a:p>
            <a:pPr marL="158750" indent="0">
              <a:buNone/>
            </a:pPr>
            <a:r>
              <a:rPr lang="ru-RU" dirty="0" smtClean="0"/>
              <a:t>- Центр содействия развитию научных исследований в специальном образовании им. В.П. Кащенко.</a:t>
            </a:r>
          </a:p>
          <a:p>
            <a:pPr marL="158750" indent="0">
              <a:buNone/>
            </a:pPr>
            <a:r>
              <a:rPr lang="ru-RU" dirty="0" smtClean="0"/>
              <a:t>(Работа Центра направлена на развитие единого научно-образовательного пространства в РФ в области специальной педагогики и специальной психологии и создание условий для обеспечения научных исследований, повышения их качества и привлечения в эту область науки молодых специалистов).</a:t>
            </a:r>
          </a:p>
          <a:p>
            <a:pPr marL="158750" indent="0">
              <a:buNone/>
            </a:pPr>
            <a:r>
              <a:rPr lang="ru-RU" dirty="0" smtClean="0"/>
              <a:t>Национальные проекты России для детей с умственной отсталостью:</a:t>
            </a:r>
          </a:p>
          <a:p>
            <a:pPr marL="158750" indent="0">
              <a:buNone/>
            </a:pPr>
            <a:r>
              <a:rPr lang="ru-RU" dirty="0" smtClean="0"/>
              <a:t>1.Федеральный проект «Современная школа» национального проекта «Образование».</a:t>
            </a:r>
          </a:p>
          <a:p>
            <a:pPr marL="158750" indent="0">
              <a:buNone/>
            </a:pPr>
            <a:r>
              <a:rPr lang="ru-RU" dirty="0" smtClean="0"/>
              <a:t>(Направлен на модернизацию инструкторы, в частности, будут оснащены трудовые мастерские, кабинеты специалистов, учебные кабинеты и помещения для организации качественного доступного образования).</a:t>
            </a:r>
          </a:p>
          <a:p>
            <a:pPr marL="158750" indent="0">
              <a:buNone/>
            </a:pPr>
            <a:r>
              <a:rPr lang="ru-RU" dirty="0" smtClean="0"/>
              <a:t>2.Федеральный проект «Успех каждого ребёнка» национального проекта «Образование». (Предусматривает создание условий, позволяющих детям с особыми образовательными потребностями получать качественное доступное дополнительное образование. К 2024 году программами дополнительного образования, в том числе с использованием дистанционных технологий, будет охвачено до 70% детей с ОВЗ). Детей с УО -144.420 тысяч.</a:t>
            </a:r>
          </a:p>
          <a:p>
            <a:pPr marL="158750" indent="0">
              <a:buNone/>
            </a:pPr>
            <a:r>
              <a:rPr lang="ru-RU" dirty="0" smtClean="0"/>
              <a:t>3. Проект «Жизнь одна».</a:t>
            </a:r>
          </a:p>
          <a:p>
            <a:pPr marL="158750" indent="0">
              <a:buNone/>
            </a:pPr>
            <a:r>
              <a:rPr lang="ru-RU" dirty="0" smtClean="0"/>
              <a:t>(Направлен на открытие групп дневного пребывания для детей с умственной отсталостью, находящихся на домашнем обучении. Цель проекта — создать условия для всестороннего развития, адаптации в коллективе, общения, получения коррекционной помощи и социализации в общество).</a:t>
            </a:r>
          </a:p>
          <a:p>
            <a:pPr marL="158750" indent="0">
              <a:buNone/>
            </a:pPr>
            <a:endParaRPr lang="ru-RU" dirty="0" smtClean="0"/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308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Скопируйте этот шаблон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854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Этот шаблон редактировать нельзя</a:t>
            </a:r>
            <a:endParaRPr sz="16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Скопируйте его и сохраните на свой диск:</a:t>
            </a:r>
            <a:endParaRPr sz="1600"/>
          </a:p>
          <a:p>
            <a:pPr marL="0" lvl="0" indent="4572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Файл / Создать копию / Вся презентация / …</a:t>
            </a:r>
            <a:endParaRPr sz="16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Обратите внимание на заметки докладчика (это область под слайдами). Мы оставили вам рекомендации по заполнению слайдов</a:t>
            </a:r>
            <a:endParaRPr sz="16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/>
              <a:t>Удалите этот слайд, когда всё сделаете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311700" y="44418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Инициативная разработка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299338" y="1843744"/>
            <a:ext cx="53844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 b="1" dirty="0">
                <a:ln>
                  <a:solidFill>
                    <a:schemeClr val="tx1"/>
                  </a:solidFill>
                </a:ln>
                <a:solidFill>
                  <a:srgbClr val="FFF383"/>
                </a:solidFill>
                <a:latin typeface="Ubuntu"/>
                <a:ea typeface="Ubuntu"/>
                <a:cs typeface="Ubuntu"/>
                <a:sym typeface="Ubuntu"/>
              </a:rPr>
              <a:t>Думай, Бублик!</a:t>
            </a:r>
            <a:endParaRPr sz="3800" b="1" dirty="0">
              <a:ln>
                <a:solidFill>
                  <a:schemeClr val="tx1"/>
                </a:solidFill>
              </a:ln>
              <a:solidFill>
                <a:srgbClr val="FFF38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6094175" y="-1127150"/>
            <a:ext cx="3949200" cy="3781800"/>
          </a:xfrm>
          <a:prstGeom prst="ellipse">
            <a:avLst/>
          </a:prstGeom>
          <a:solidFill>
            <a:srgbClr val="AC19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5758950" y="345700"/>
            <a:ext cx="2608500" cy="2487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-427400" y="345700"/>
            <a:ext cx="1089300" cy="1037100"/>
          </a:xfrm>
          <a:prstGeom prst="ellipse">
            <a:avLst/>
          </a:prstGeom>
          <a:solidFill>
            <a:srgbClr val="AC19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030A0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311700" y="2507850"/>
            <a:ext cx="69291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979" dirty="0">
                <a:latin typeface="Ubuntu"/>
                <a:ea typeface="Ubuntu"/>
                <a:cs typeface="Ubuntu"/>
                <a:sym typeface="Ubuntu"/>
              </a:rPr>
              <a:t>Развивающее приложение для родителей и их детей с умственной отсталостью</a:t>
            </a:r>
            <a:endParaRPr sz="1979" dirty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6C48CE-BCCF-4BEF-BB15-A2EAA255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750" y="416250"/>
            <a:ext cx="2292994" cy="22191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8575AB-60AD-4B88-ABB3-DC8A4F637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20" y="3538891"/>
            <a:ext cx="3157014" cy="982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C05DD02-1748-41F7-AE4B-9A1C4485DE34}"/>
              </a:ext>
            </a:extLst>
          </p:cNvPr>
          <p:cNvSpPr/>
          <p:nvPr/>
        </p:nvSpPr>
        <p:spPr>
          <a:xfrm>
            <a:off x="0" y="308428"/>
            <a:ext cx="4043680" cy="697654"/>
          </a:xfrm>
          <a:prstGeom prst="homePlate">
            <a:avLst/>
          </a:prstGeom>
          <a:solidFill>
            <a:srgbClr val="E26FEB"/>
          </a:solidFill>
          <a:ln>
            <a:solidFill>
              <a:srgbClr val="E26F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169253C-176B-4616-8E14-7EF4AF081D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2947697"/>
              </p:ext>
            </p:extLst>
          </p:nvPr>
        </p:nvGraphicFramePr>
        <p:xfrm>
          <a:off x="4682579" y="1193840"/>
          <a:ext cx="4091094" cy="3020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3D07B34-14E0-428C-A64B-F2895C9D0C83}"/>
              </a:ext>
            </a:extLst>
          </p:cNvPr>
          <p:cNvSpPr txBox="1"/>
          <p:nvPr/>
        </p:nvSpPr>
        <p:spPr>
          <a:xfrm>
            <a:off x="-558800" y="457200"/>
            <a:ext cx="4910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Пользователь и его 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C1380B-E017-4B24-A1B6-A28548570156}"/>
              </a:ext>
            </a:extLst>
          </p:cNvPr>
          <p:cNvSpPr txBox="1"/>
          <p:nvPr/>
        </p:nvSpPr>
        <p:spPr>
          <a:xfrm>
            <a:off x="67734" y="1307254"/>
            <a:ext cx="456522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D838E4"/>
                </a:solidFill>
              </a:rPr>
              <a:t>Пользователь: </a:t>
            </a:r>
          </a:p>
          <a:p>
            <a:r>
              <a:rPr lang="ru-RU" dirty="0"/>
              <a:t>Родитель ребенка с умственной отсталостью (6-9 лет).</a:t>
            </a:r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отсутствие доступного методического материала для самостоятельной работы родителей с их детьми в домашних условиях по развитию всех познавательных </a:t>
            </a:r>
            <a:r>
              <a:rPr lang="ru-RU" dirty="0" smtClean="0"/>
              <a:t>процессов;</a:t>
            </a:r>
            <a:endParaRPr lang="ru-RU" dirty="0"/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высокая стоимость регулярных занятий  со </a:t>
            </a:r>
            <a:r>
              <a:rPr lang="ru-RU" dirty="0" smtClean="0"/>
              <a:t>специалистов;</a:t>
            </a:r>
            <a:endParaRPr lang="ru-RU" dirty="0"/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высокая загруженность </a:t>
            </a:r>
            <a:r>
              <a:rPr lang="ru-RU" dirty="0" smtClean="0"/>
              <a:t>специалистов;</a:t>
            </a:r>
            <a:endParaRPr lang="ru-RU" dirty="0"/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низкая эффективность коррекционно-развивающей работы без участия родителей в развитии </a:t>
            </a:r>
            <a:r>
              <a:rPr lang="ru-RU" dirty="0" smtClean="0"/>
              <a:t>ребенка.</a:t>
            </a:r>
            <a:endParaRPr lang="ru-RU" dirty="0"/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12ECC93-F6C2-4DDC-8245-91C3D8348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210561"/>
              </p:ext>
            </p:extLst>
          </p:nvPr>
        </p:nvGraphicFramePr>
        <p:xfrm>
          <a:off x="278121" y="467542"/>
          <a:ext cx="8372784" cy="4514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181">
                  <a:extLst>
                    <a:ext uri="{9D8B030D-6E8A-4147-A177-3AD203B41FA5}">
                      <a16:colId xmlns:a16="http://schemas.microsoft.com/office/drawing/2014/main" val="90445505"/>
                    </a:ext>
                  </a:extLst>
                </a:gridCol>
                <a:gridCol w="2300990">
                  <a:extLst>
                    <a:ext uri="{9D8B030D-6E8A-4147-A177-3AD203B41FA5}">
                      <a16:colId xmlns:a16="http://schemas.microsoft.com/office/drawing/2014/main" val="3074600706"/>
                    </a:ext>
                  </a:extLst>
                </a:gridCol>
                <a:gridCol w="2196059">
                  <a:extLst>
                    <a:ext uri="{9D8B030D-6E8A-4147-A177-3AD203B41FA5}">
                      <a16:colId xmlns:a16="http://schemas.microsoft.com/office/drawing/2014/main" val="2404429795"/>
                    </a:ext>
                  </a:extLst>
                </a:gridCol>
                <a:gridCol w="2203554">
                  <a:extLst>
                    <a:ext uri="{9D8B030D-6E8A-4147-A177-3AD203B41FA5}">
                      <a16:colId xmlns:a16="http://schemas.microsoft.com/office/drawing/2014/main" val="854919016"/>
                    </a:ext>
                  </a:extLst>
                </a:gridCol>
              </a:tblGrid>
              <a:tr h="501622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C19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Очные занятия</a:t>
                      </a:r>
                    </a:p>
                  </a:txBody>
                  <a:tcPr>
                    <a:solidFill>
                      <a:srgbClr val="AC19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«А-спектр»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</a:rPr>
                        <a:t>приложение(прямой аналог)</a:t>
                      </a:r>
                    </a:p>
                  </a:txBody>
                  <a:tcPr>
                    <a:solidFill>
                      <a:srgbClr val="AC19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Логопотам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»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</a:rPr>
                        <a:t>приложение (косвенный аналог)</a:t>
                      </a:r>
                    </a:p>
                  </a:txBody>
                  <a:tcPr>
                    <a:solidFill>
                      <a:srgbClr val="AC19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980882"/>
                  </a:ext>
                </a:extLst>
              </a:tr>
              <a:tr h="1740923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Преимущества</a:t>
                      </a:r>
                      <a:endParaRPr lang="ru-RU" b="1" dirty="0"/>
                    </a:p>
                  </a:txBody>
                  <a:tcPr>
                    <a:solidFill>
                      <a:srgbClr val="E26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  <a:r>
                        <a:rPr lang="ru-RU" sz="1200" baseline="0" dirty="0"/>
                        <a:t> в</a:t>
                      </a:r>
                      <a:r>
                        <a:rPr lang="ru-RU" sz="1200" dirty="0"/>
                        <a:t>озможность специалистов предложить родителям методический материал для развития познавательных процессов ребёнка самостоятельно.</a:t>
                      </a:r>
                    </a:p>
                  </a:txBody>
                  <a:tcPr>
                    <a:solidFill>
                      <a:srgbClr val="E26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-снижает нагрузку на специалиста;</a:t>
                      </a:r>
                    </a:p>
                    <a:p>
                      <a:r>
                        <a:rPr lang="ru-RU" sz="1200" b="0" dirty="0"/>
                        <a:t>-доступность методического материала.</a:t>
                      </a:r>
                    </a:p>
                  </a:txBody>
                  <a:tcPr>
                    <a:solidFill>
                      <a:srgbClr val="E26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-доступность методического материала;</a:t>
                      </a:r>
                    </a:p>
                    <a:p>
                      <a:r>
                        <a:rPr lang="ru-RU" sz="1200" dirty="0"/>
                        <a:t>-выгодная стоимость.</a:t>
                      </a:r>
                    </a:p>
                  </a:txBody>
                  <a:tcPr>
                    <a:solidFill>
                      <a:srgbClr val="E26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449421"/>
                  </a:ext>
                </a:extLst>
              </a:tr>
              <a:tr h="2019152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Недостатки</a:t>
                      </a:r>
                      <a:endParaRPr lang="ru-RU" b="1" dirty="0"/>
                    </a:p>
                  </a:txBody>
                  <a:tcPr>
                    <a:solidFill>
                      <a:srgbClr val="F1B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  <a:r>
                        <a:rPr lang="ru-RU" sz="1200" baseline="0" dirty="0"/>
                        <a:t>предложенный методический материал сложен для родителей, так как он в большей степени ориентирован на специалистов</a:t>
                      </a:r>
                      <a:r>
                        <a:rPr lang="ru-RU" sz="1200" dirty="0"/>
                        <a:t>;</a:t>
                      </a:r>
                    </a:p>
                    <a:p>
                      <a:r>
                        <a:rPr lang="ru-RU" sz="1200" dirty="0"/>
                        <a:t>-высокая загруженность специалистов;</a:t>
                      </a:r>
                    </a:p>
                    <a:p>
                      <a:r>
                        <a:rPr lang="ru-RU" sz="1200" dirty="0"/>
                        <a:t>-высокая стоимость регулярных коррекционно</a:t>
                      </a:r>
                      <a:r>
                        <a:rPr lang="ru-RU" sz="1200" baseline="0" dirty="0"/>
                        <a:t>-развивающих </a:t>
                      </a:r>
                      <a:r>
                        <a:rPr lang="ru-RU" sz="1200" dirty="0"/>
                        <a:t>занятий.</a:t>
                      </a:r>
                    </a:p>
                  </a:txBody>
                  <a:tcPr>
                    <a:solidFill>
                      <a:srgbClr val="F1B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-отсутствие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участия родителя;</a:t>
                      </a:r>
                    </a:p>
                    <a:p>
                      <a:r>
                        <a:rPr lang="ru-RU" sz="1200" dirty="0"/>
                        <a:t>-ограниченное количество методического материала по развитию познавательных процессов ребенка.</a:t>
                      </a:r>
                    </a:p>
                  </a:txBody>
                  <a:tcPr>
                    <a:solidFill>
                      <a:srgbClr val="F1B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-узконаправленное, только на развитие речи;</a:t>
                      </a:r>
                    </a:p>
                    <a:p>
                      <a:r>
                        <a:rPr lang="ru-RU" sz="1200" dirty="0"/>
                        <a:t>- отсутствие участия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родителей;</a:t>
                      </a:r>
                    </a:p>
                    <a:p>
                      <a:r>
                        <a:rPr lang="ru-RU" sz="1200" dirty="0"/>
                        <a:t>-краткосрочный коррекционно-развивающий процесс.</a:t>
                      </a:r>
                    </a:p>
                  </a:txBody>
                  <a:tcPr>
                    <a:solidFill>
                      <a:srgbClr val="F1B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66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7653201-C622-4F7A-B9D1-4568D01B2507}"/>
              </a:ext>
            </a:extLst>
          </p:cNvPr>
          <p:cNvSpPr txBox="1"/>
          <p:nvPr/>
        </p:nvSpPr>
        <p:spPr>
          <a:xfrm>
            <a:off x="278121" y="67432"/>
            <a:ext cx="54051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Как уже решается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828321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25D20B-4DBB-4588-AC17-AFB0CB078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880"/>
            <a:ext cx="4066384" cy="725487"/>
          </a:xfrm>
          <a:prstGeom prst="rect">
            <a:avLst/>
          </a:prstGeom>
        </p:spPr>
      </p:pic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263805"/>
            <a:ext cx="8520600" cy="34867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Aft>
                <a:spcPts val="1200"/>
              </a:spcAft>
              <a:buClr>
                <a:srgbClr val="AC19B7"/>
              </a:buClr>
              <a:buNone/>
            </a:pPr>
            <a:r>
              <a:rPr lang="ru-RU" dirty="0" smtClean="0">
                <a:solidFill>
                  <a:schemeClr val="tx1"/>
                </a:solidFill>
              </a:rPr>
              <a:t>Наше мобильное приложение «</a:t>
            </a:r>
            <a:r>
              <a:rPr lang="ru-RU" dirty="0">
                <a:solidFill>
                  <a:schemeClr val="tx1"/>
                </a:solidFill>
              </a:rPr>
              <a:t>Думай, Бублик</a:t>
            </a:r>
            <a:r>
              <a:rPr lang="ru-RU" dirty="0" smtClean="0">
                <a:solidFill>
                  <a:schemeClr val="tx1"/>
                </a:solidFill>
              </a:rPr>
              <a:t>!» </a:t>
            </a:r>
            <a:r>
              <a:rPr lang="ru-RU" dirty="0">
                <a:solidFill>
                  <a:schemeClr val="tx1"/>
                </a:solidFill>
              </a:rPr>
              <a:t>поможет родителям развивать высшие психические функции ребенка, скорректировать его эмоциональное состояние, а также сохранить, обогатить и поддержать </a:t>
            </a:r>
            <a:r>
              <a:rPr lang="ru-RU" dirty="0" smtClean="0">
                <a:solidFill>
                  <a:schemeClr val="tx1"/>
                </a:solidFill>
              </a:rPr>
              <a:t>состояние организма </a:t>
            </a:r>
            <a:r>
              <a:rPr lang="ru-RU" dirty="0">
                <a:solidFill>
                  <a:schemeClr val="tx1"/>
                </a:solidFill>
              </a:rPr>
              <a:t>ребенка с помощью </a:t>
            </a:r>
            <a:r>
              <a:rPr lang="ru-RU" dirty="0" err="1">
                <a:solidFill>
                  <a:schemeClr val="tx1"/>
                </a:solidFill>
              </a:rPr>
              <a:t>здоровьесберегающих</a:t>
            </a:r>
            <a:r>
              <a:rPr lang="ru-RU" dirty="0">
                <a:solidFill>
                  <a:schemeClr val="tx1"/>
                </a:solidFill>
              </a:rPr>
              <a:t> технологий.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Clr>
                <a:srgbClr val="AC19B7"/>
              </a:buClr>
              <a:buNone/>
            </a:pPr>
            <a:r>
              <a:rPr lang="ru-RU" dirty="0" smtClean="0">
                <a:solidFill>
                  <a:schemeClr val="tx1"/>
                </a:solidFill>
              </a:rPr>
              <a:t>Преимущества </a:t>
            </a:r>
            <a:r>
              <a:rPr lang="ru-RU" dirty="0">
                <a:solidFill>
                  <a:schemeClr val="tx1"/>
                </a:solidFill>
              </a:rPr>
              <a:t>по сравнению с аналогами:</a:t>
            </a:r>
          </a:p>
          <a:p>
            <a:pPr marL="342900">
              <a:spcAft>
                <a:spcPts val="1200"/>
              </a:spcAft>
              <a:buClr>
                <a:srgbClr val="AC19B7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Доступный методический материал для самостоятельной работы родителей и их детей с умственной отсталостью в домашних условиях для развития познавательных функций.</a:t>
            </a:r>
          </a:p>
          <a:p>
            <a:pPr marL="342900">
              <a:spcAft>
                <a:spcPts val="1200"/>
              </a:spcAft>
              <a:buClr>
                <a:srgbClr val="AC19B7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Выгодная стоимость комплекса регулярных занятий в сравнении с аналогами.</a:t>
            </a:r>
          </a:p>
          <a:p>
            <a:pPr marL="342900">
              <a:spcAft>
                <a:spcPts val="1200"/>
              </a:spcAft>
              <a:buClr>
                <a:srgbClr val="AC19B7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Повышение эффективности благодаря комплексному подходу (родитель + специалист).</a:t>
            </a:r>
          </a:p>
          <a:p>
            <a:pPr marL="342900">
              <a:spcAft>
                <a:spcPts val="1200"/>
              </a:spcAft>
              <a:buClr>
                <a:srgbClr val="AC19B7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Снижение нагрузки на специалистов, благодаря самостоятельной работы родителей с детьми в домашних условиях.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D1B2A4-948D-4BA1-ABE5-F7B047FAA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08" y="276725"/>
            <a:ext cx="2229485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Решение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BA9BCA-B7C2-4943-AC08-078B74AA7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16" y="98348"/>
            <a:ext cx="4701557" cy="7254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803A2-C06C-4DC8-B23A-CD7ADE61A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57" y="189961"/>
            <a:ext cx="3818598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Актуальность проблемы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519F0DF-EAFC-4E90-8F14-5A6FD3A20B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095490"/>
              </p:ext>
            </p:extLst>
          </p:nvPr>
        </p:nvGraphicFramePr>
        <p:xfrm>
          <a:off x="-126882" y="996160"/>
          <a:ext cx="4081045" cy="271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E4E604F-33BD-4A7D-8185-80A322402656}"/>
              </a:ext>
            </a:extLst>
          </p:cNvPr>
          <p:cNvSpPr txBox="1"/>
          <p:nvPr/>
        </p:nvSpPr>
        <p:spPr>
          <a:xfrm>
            <a:off x="19218" y="3782216"/>
            <a:ext cx="42508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2019-2020 гг.-687 718 детей с инвалидностью</a:t>
            </a:r>
          </a:p>
          <a:p>
            <a:pPr marL="285750" indent="-285750">
              <a:buClr>
                <a:srgbClr val="AC19B7"/>
              </a:buClr>
              <a:buFont typeface="Arial" panose="020B0604020202020204" pitchFamily="34" charset="0"/>
              <a:buChar char="•"/>
            </a:pPr>
            <a:r>
              <a:rPr lang="ru-RU" dirty="0"/>
              <a:t>30% из них умственная осталость-206 315 детей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58B6-2D5A-4099-868D-7E04CB3DA974}"/>
              </a:ext>
            </a:extLst>
          </p:cNvPr>
          <p:cNvSpPr txBox="1"/>
          <p:nvPr/>
        </p:nvSpPr>
        <p:spPr>
          <a:xfrm>
            <a:off x="4752306" y="823835"/>
            <a:ext cx="420495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D838E4"/>
              </a:buClr>
            </a:pPr>
            <a:r>
              <a:rPr lang="ru-RU" sz="1200" dirty="0"/>
              <a:t>Основоположники: </a:t>
            </a:r>
          </a:p>
          <a:p>
            <a:pPr marL="171450" indent="-171450">
              <a:buClr>
                <a:srgbClr val="D838E4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Лев Семёнович </a:t>
            </a:r>
            <a:r>
              <a:rPr lang="ru-RU" sz="1200" dirty="0" smtClean="0"/>
              <a:t>Выготский;</a:t>
            </a:r>
            <a:endParaRPr lang="ru-RU" sz="1200" dirty="0"/>
          </a:p>
          <a:p>
            <a:pPr marL="171450" indent="-171450">
              <a:buClr>
                <a:srgbClr val="D838E4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Всеволод Петрович </a:t>
            </a:r>
            <a:r>
              <a:rPr lang="ru-RU" sz="1200" dirty="0" smtClean="0"/>
              <a:t>Кащенко;</a:t>
            </a:r>
            <a:endParaRPr lang="ru-RU" sz="1200" dirty="0"/>
          </a:p>
          <a:p>
            <a:pPr marL="171450" indent="-171450">
              <a:buClr>
                <a:srgbClr val="D838E4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Певзнер Мария </a:t>
            </a:r>
            <a:r>
              <a:rPr lang="ru-RU" sz="1200" dirty="0" smtClean="0"/>
              <a:t>Семеновна.</a:t>
            </a:r>
            <a:endParaRPr lang="ru-RU" sz="1200" dirty="0"/>
          </a:p>
          <a:p>
            <a:pPr>
              <a:buClr>
                <a:srgbClr val="D838E4"/>
              </a:buClr>
            </a:pPr>
            <a:endParaRPr lang="ru-RU" sz="1200" dirty="0"/>
          </a:p>
          <a:p>
            <a:pPr>
              <a:buClr>
                <a:srgbClr val="D838E4"/>
              </a:buClr>
            </a:pPr>
            <a:r>
              <a:rPr lang="ru-RU" sz="1200" dirty="0"/>
              <a:t>В настоящее время проблемой развития детей с умственной отсталостью занимается: Институт коррекционной педагогики Российской академии образования является ведущим в области специального образования, он занимается проблемами развития детей с умственной отсталостью.</a:t>
            </a:r>
          </a:p>
          <a:p>
            <a:pPr marL="171450" indent="-171450">
              <a:buClr>
                <a:srgbClr val="D838E4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Светлана Борисовна </a:t>
            </a:r>
            <a:r>
              <a:rPr lang="ru-RU" sz="1200" dirty="0" smtClean="0"/>
              <a:t>Лазуренко;</a:t>
            </a:r>
            <a:endParaRPr lang="ru-RU" sz="1200" dirty="0"/>
          </a:p>
          <a:p>
            <a:pPr marL="171450" indent="-171450">
              <a:buClr>
                <a:srgbClr val="D838E4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Елена Антоновна </a:t>
            </a:r>
            <a:r>
              <a:rPr lang="ru-RU" sz="1200" dirty="0" err="1" smtClean="0"/>
              <a:t>Стребелева</a:t>
            </a:r>
            <a:r>
              <a:rPr lang="ru-RU" sz="1200" dirty="0" smtClean="0"/>
              <a:t>. </a:t>
            </a:r>
            <a:endParaRPr lang="ru-RU" sz="1200" dirty="0"/>
          </a:p>
          <a:p>
            <a:pPr>
              <a:buClr>
                <a:srgbClr val="D838E4"/>
              </a:buClr>
            </a:pPr>
            <a:endParaRPr lang="ru-RU" sz="1200" dirty="0"/>
          </a:p>
          <a:p>
            <a:pPr>
              <a:buClr>
                <a:srgbClr val="D838E4"/>
              </a:buClr>
            </a:pPr>
            <a:r>
              <a:rPr lang="ru-RU" sz="1200" dirty="0"/>
              <a:t>Национальные проекты России для детей с умственной отсталостью:</a:t>
            </a:r>
          </a:p>
          <a:p>
            <a:pPr marL="342900" indent="-342900">
              <a:buClr>
                <a:srgbClr val="D838E4"/>
              </a:buClr>
              <a:buFont typeface="+mj-lt"/>
              <a:buAutoNum type="arabicPeriod"/>
            </a:pPr>
            <a:r>
              <a:rPr lang="ru-RU" sz="1200" dirty="0"/>
              <a:t>Федеральный проект «Современная школа» национального проекта «Образование». </a:t>
            </a:r>
          </a:p>
          <a:p>
            <a:pPr marL="342900" indent="-342900">
              <a:buClr>
                <a:srgbClr val="D838E4"/>
              </a:buClr>
              <a:buFont typeface="+mj-lt"/>
              <a:buAutoNum type="arabicPeriod"/>
            </a:pPr>
            <a:r>
              <a:rPr lang="ru-RU" sz="1200" dirty="0"/>
              <a:t>Федеральный проект «Успех каждого ребёнка» национального проекта «Образование».</a:t>
            </a:r>
          </a:p>
          <a:p>
            <a:pPr marL="342900" indent="-342900">
              <a:buClr>
                <a:srgbClr val="D838E4"/>
              </a:buClr>
              <a:buFont typeface="+mj-lt"/>
              <a:buAutoNum type="arabicPeriod"/>
            </a:pPr>
            <a:r>
              <a:rPr lang="ru-RU" sz="1200" dirty="0"/>
              <a:t>Проект «Жизнь одна».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574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154775-29C6-4CF3-B292-DC54DA1E8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213"/>
            <a:ext cx="3164098" cy="725487"/>
          </a:xfrm>
          <a:prstGeom prst="rect">
            <a:avLst/>
          </a:prstGeom>
        </p:spPr>
      </p:pic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135590" y="154606"/>
            <a:ext cx="258728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04132E4-DB5A-47F2-A903-50B7BD6DCC9E}"/>
              </a:ext>
            </a:extLst>
          </p:cNvPr>
          <p:cNvSpPr/>
          <p:nvPr/>
        </p:nvSpPr>
        <p:spPr>
          <a:xfrm>
            <a:off x="2327201" y="945500"/>
            <a:ext cx="1673794" cy="188686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00A025A-A408-44A7-8F8E-3DC04E99A256}"/>
              </a:ext>
            </a:extLst>
          </p:cNvPr>
          <p:cNvSpPr/>
          <p:nvPr/>
        </p:nvSpPr>
        <p:spPr>
          <a:xfrm>
            <a:off x="7025314" y="2026443"/>
            <a:ext cx="1771920" cy="194496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56D841-82E5-4C6B-A5B2-1680742C1383}"/>
              </a:ext>
            </a:extLst>
          </p:cNvPr>
          <p:cNvSpPr txBox="1"/>
          <p:nvPr/>
        </p:nvSpPr>
        <p:spPr>
          <a:xfrm>
            <a:off x="2283413" y="2805379"/>
            <a:ext cx="1761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Анастасия Курочкина (Богачева) </a:t>
            </a:r>
          </a:p>
          <a:p>
            <a:pPr algn="ctr"/>
            <a:r>
              <a:rPr lang="ru-RU" sz="1100" dirty="0"/>
              <a:t>Руководитель</a:t>
            </a:r>
          </a:p>
          <a:p>
            <a:pPr algn="ctr"/>
            <a:r>
              <a:rPr lang="ru-RU" sz="1100" dirty="0"/>
              <a:t>Спикер 1</a:t>
            </a:r>
          </a:p>
          <a:p>
            <a:pPr algn="ctr"/>
            <a:r>
              <a:rPr lang="ru-RU" sz="1100" i="1" dirty="0"/>
              <a:t>Участник «Тренинга предпринимательских компетенций </a:t>
            </a:r>
            <a:r>
              <a:rPr lang="en-US" sz="1100" i="1" dirty="0"/>
              <a:t>STARTAPHAB</a:t>
            </a:r>
            <a:r>
              <a:rPr lang="ru-RU" sz="1100" i="1" dirty="0"/>
              <a:t>» 2022 г.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33C331-5B1F-48DB-8318-E3CA964DBD7D}"/>
              </a:ext>
            </a:extLst>
          </p:cNvPr>
          <p:cNvSpPr txBox="1"/>
          <p:nvPr/>
        </p:nvSpPr>
        <p:spPr>
          <a:xfrm>
            <a:off x="7085870" y="3971411"/>
            <a:ext cx="1650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Христина </a:t>
            </a:r>
            <a:r>
              <a:rPr lang="ru-RU" sz="1100" b="1" dirty="0" err="1"/>
              <a:t>Демчакова</a:t>
            </a:r>
            <a:endParaRPr lang="ru-RU" sz="1100" b="1" dirty="0"/>
          </a:p>
          <a:p>
            <a:pPr algn="ctr"/>
            <a:r>
              <a:rPr lang="ru-RU" sz="1100" dirty="0"/>
              <a:t>Технический писатель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1BE080-AD40-44C1-9623-24122DA5925B}"/>
              </a:ext>
            </a:extLst>
          </p:cNvPr>
          <p:cNvSpPr txBox="1"/>
          <p:nvPr/>
        </p:nvSpPr>
        <p:spPr>
          <a:xfrm>
            <a:off x="4829250" y="2914789"/>
            <a:ext cx="172387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Анастасия Егорова</a:t>
            </a:r>
          </a:p>
          <a:p>
            <a:pPr algn="ctr"/>
            <a:r>
              <a:rPr lang="ru-RU" sz="1100" dirty="0"/>
              <a:t>Контент-</a:t>
            </a:r>
            <a:r>
              <a:rPr lang="ru-RU" sz="1100" dirty="0" err="1"/>
              <a:t>мейкер</a:t>
            </a:r>
            <a:endParaRPr lang="ru-RU" sz="1100" dirty="0"/>
          </a:p>
          <a:p>
            <a:pPr algn="ctr"/>
            <a:r>
              <a:rPr lang="ru-RU" sz="1100" dirty="0"/>
              <a:t>Спикер 2</a:t>
            </a:r>
          </a:p>
          <a:p>
            <a:pPr algn="ctr"/>
            <a:r>
              <a:rPr lang="ru-RU" sz="1100" i="1" dirty="0"/>
              <a:t>Участник «Тренинга предпринимательских компетенций STA</a:t>
            </a:r>
            <a:r>
              <a:rPr lang="en-US" sz="1100" i="1" dirty="0"/>
              <a:t>R</a:t>
            </a:r>
            <a:r>
              <a:rPr lang="ru-RU" sz="1100" i="1" dirty="0"/>
              <a:t>TAPHAB» 2022 г.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B904F9-19FA-44EC-B380-8B043F6ECACD}"/>
              </a:ext>
            </a:extLst>
          </p:cNvPr>
          <p:cNvSpPr txBox="1"/>
          <p:nvPr/>
        </p:nvSpPr>
        <p:spPr>
          <a:xfrm>
            <a:off x="217054" y="3852375"/>
            <a:ext cx="169452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Евгения Синицына </a:t>
            </a:r>
          </a:p>
          <a:p>
            <a:pPr algn="ctr"/>
            <a:r>
              <a:rPr lang="ru-RU" sz="1100" dirty="0"/>
              <a:t>Дизайнер</a:t>
            </a:r>
          </a:p>
          <a:p>
            <a:pPr algn="ctr"/>
            <a:r>
              <a:rPr lang="ru-RU" sz="1100" i="1" dirty="0"/>
              <a:t>Участник «Тренинга предпринимательских компетенций STA</a:t>
            </a:r>
            <a:r>
              <a:rPr lang="en-US" sz="1100" i="1" dirty="0"/>
              <a:t>R</a:t>
            </a:r>
            <a:r>
              <a:rPr lang="ru-RU" sz="1100" i="1" dirty="0"/>
              <a:t>TAPHAB» 2022 г.</a:t>
            </a:r>
          </a:p>
          <a:p>
            <a:endParaRPr lang="ru-RU" sz="11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2B03897-1CAC-438A-9521-26927AEC53DC}"/>
              </a:ext>
            </a:extLst>
          </p:cNvPr>
          <p:cNvSpPr/>
          <p:nvPr/>
        </p:nvSpPr>
        <p:spPr>
          <a:xfrm>
            <a:off x="306119" y="2026443"/>
            <a:ext cx="1524000" cy="1841905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D043747-E717-4801-B4E5-A897158198F1}"/>
              </a:ext>
            </a:extLst>
          </p:cNvPr>
          <p:cNvSpPr/>
          <p:nvPr/>
        </p:nvSpPr>
        <p:spPr>
          <a:xfrm>
            <a:off x="4902538" y="863076"/>
            <a:ext cx="1577301" cy="1969289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1427</Words>
  <Application>Microsoft Office PowerPoint</Application>
  <PresentationFormat>Экран (16:9)</PresentationFormat>
  <Paragraphs>118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Ubuntu</vt:lpstr>
      <vt:lpstr>Simple Light</vt:lpstr>
      <vt:lpstr>Скопируйте этот шаблон</vt:lpstr>
      <vt:lpstr>Развивающее приложение для родителей и их детей с умственной отсталостью</vt:lpstr>
      <vt:lpstr>Презентация PowerPoint</vt:lpstr>
      <vt:lpstr>Презентация PowerPoint</vt:lpstr>
      <vt:lpstr>Решение</vt:lpstr>
      <vt:lpstr>Актуальность проблемы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Анастасия Богачева</dc:creator>
  <cp:lastModifiedBy>Huawei</cp:lastModifiedBy>
  <cp:revision>54</cp:revision>
  <dcterms:modified xsi:type="dcterms:W3CDTF">2024-10-24T21:23:48Z</dcterms:modified>
</cp:coreProperties>
</file>