
<file path=[Content_Types].xml><?xml version="1.0" encoding="utf-8"?>
<Types xmlns="http://schemas.openxmlformats.org/package/2006/content-types">
  <Default Extension="avif" ContentType="image/avi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66" r:id="rId5"/>
    <p:sldId id="261" r:id="rId6"/>
    <p:sldId id="264" r:id="rId7"/>
    <p:sldId id="265" r:id="rId8"/>
    <p:sldId id="268" r:id="rId9"/>
    <p:sldId id="259" r:id="rId10"/>
    <p:sldId id="263" r:id="rId11"/>
  </p:sldIdLst>
  <p:sldSz cx="14630400" cy="8229600"/>
  <p:notesSz cx="8229600" cy="14630400"/>
  <p:embeddedFontLst>
    <p:embeddedFont>
      <p:font typeface="Comfortaa Bold" pitchFamily="2" charset="0"/>
      <p:bold r:id="rId13"/>
    </p:embeddedFont>
    <p:embeddedFont>
      <p:font typeface="Raleway Medium" pitchFamily="2" charset="-52"/>
      <p:regular r:id="rId14"/>
      <p:italic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14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44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0BD69-9E59-C7B5-8317-CAF9FAB75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1CFD98-52AC-0B43-92F2-13654D2430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D62638-CE00-5C15-E3B5-E8FF9AD49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3A9F0-D7DC-FCE8-54A3-F7F29864E5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08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927C4-9743-6E08-4E8A-69FEE72ED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A7B853-2B37-8D04-F702-819117340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F8D396-7EEB-309A-4033-8573E0647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00D27-EE94-B615-D672-CFF96A5C42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91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81650-7320-6FD4-A733-8C49000DE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21634-0630-DC6A-C1DD-97B8AB72E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E34B9F-B905-504D-9DD0-C4BA66817C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10450-7345-2EE8-6223-4973D1802A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95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53188-A9F6-9864-AC25-F2BC6C22C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B4CDB7-0068-9C1B-29F8-872693EF8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A9496-6BD6-BAF2-4F24-3B7A38F68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6497E-43E9-F0C8-7793-618BD95106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18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E4C6E-313E-6D32-6BCD-E970640DF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081538-EA30-8D90-C89E-E660C977A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355905-AAD3-955A-6873-50DD5425D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8FA82-669C-8D34-9E76-4C95B1A7A5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78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F0D72-4D09-D257-D021-383D4F896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A34EC7-D3A1-5901-9ED3-4DBE6F64F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D8EBEC-5225-1012-02C0-01DA2B221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6D0BB-5371-D515-B2C6-6D2E53329F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60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D781F-3B3B-AA7E-EC1C-3E1EDE3AF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9F4B3-F704-6FE7-A4DF-6B03ECF52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120324-1413-8180-C8D0-5EF4B27EB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54C0E-992E-BC8C-F42B-318A1F374D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45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av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av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av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av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av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108115"/>
            <a:ext cx="7415927" cy="3785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450"/>
              </a:lnSpc>
              <a:buNone/>
            </a:pPr>
            <a:r>
              <a:rPr lang="en-US" sz="59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EvalSphere: Наставник по развитию навыков</a:t>
            </a:r>
            <a:endParaRPr lang="en-US" sz="5950" dirty="0"/>
          </a:p>
        </p:txBody>
      </p:sp>
      <p:sp>
        <p:nvSpPr>
          <p:cNvPr id="4" name="Text 1"/>
          <p:cNvSpPr/>
          <p:nvPr/>
        </p:nvSpPr>
        <p:spPr>
          <a:xfrm>
            <a:off x="864037" y="5263634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Инновационная платформа для оценки и развития профессиональных навыков.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64037" y="6331387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Персонализированные задания и рекомендации для эффективного роста.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7600" y="990362"/>
            <a:ext cx="7548801" cy="1266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ru-RU" sz="3950" b="1" dirty="0">
                <a:solidFill>
                  <a:srgbClr val="FFE14D"/>
                </a:solidFill>
                <a:latin typeface="Comfortaa Bold" pitchFamily="34" charset="0"/>
              </a:rPr>
              <a:t>Основная проблема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1124188" y="2598301"/>
            <a:ext cx="30480" cy="4640818"/>
          </a:xfrm>
          <a:prstGeom prst="roundRect">
            <a:avLst>
              <a:gd name="adj" fmla="val 1121538"/>
            </a:avLst>
          </a:prstGeom>
          <a:solidFill>
            <a:srgbClr val="5F5F63"/>
          </a:solidFill>
          <a:ln/>
        </p:spPr>
      </p:sp>
      <p:sp>
        <p:nvSpPr>
          <p:cNvPr id="5" name="Shape 2"/>
          <p:cNvSpPr/>
          <p:nvPr/>
        </p:nvSpPr>
        <p:spPr>
          <a:xfrm>
            <a:off x="1365290" y="3095744"/>
            <a:ext cx="797600" cy="30480"/>
          </a:xfrm>
          <a:prstGeom prst="roundRect">
            <a:avLst>
              <a:gd name="adj" fmla="val 1121538"/>
            </a:avLst>
          </a:prstGeom>
          <a:solidFill>
            <a:srgbClr val="5F5F63"/>
          </a:solidFill>
          <a:ln/>
        </p:spPr>
      </p:sp>
      <p:sp>
        <p:nvSpPr>
          <p:cNvPr id="6" name="Shape 3"/>
          <p:cNvSpPr/>
          <p:nvPr/>
        </p:nvSpPr>
        <p:spPr>
          <a:xfrm>
            <a:off x="883087" y="2854643"/>
            <a:ext cx="512683" cy="512683"/>
          </a:xfrm>
          <a:prstGeom prst="roundRect">
            <a:avLst>
              <a:gd name="adj" fmla="val 66678"/>
            </a:avLst>
          </a:prstGeom>
          <a:solidFill>
            <a:srgbClr val="46464A"/>
          </a:solidFill>
          <a:ln/>
        </p:spPr>
      </p:sp>
      <p:sp>
        <p:nvSpPr>
          <p:cNvPr id="7" name="Text 4"/>
          <p:cNvSpPr/>
          <p:nvPr/>
        </p:nvSpPr>
        <p:spPr>
          <a:xfrm>
            <a:off x="1079659" y="2959060"/>
            <a:ext cx="119420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2392799" y="2826187"/>
            <a:ext cx="2532102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ru-RU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Недостаток индивидуализированного подхода 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ru-RU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 обучению и развитию кадров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2293085" y="3807069"/>
            <a:ext cx="5953601" cy="729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365290" y="4961692"/>
            <a:ext cx="797600" cy="30480"/>
          </a:xfrm>
          <a:prstGeom prst="roundRect">
            <a:avLst>
              <a:gd name="adj" fmla="val 1121538"/>
            </a:avLst>
          </a:prstGeom>
          <a:solidFill>
            <a:srgbClr val="5F5F63"/>
          </a:solidFill>
          <a:ln/>
        </p:spPr>
      </p:sp>
      <p:sp>
        <p:nvSpPr>
          <p:cNvPr id="11" name="Shape 8"/>
          <p:cNvSpPr/>
          <p:nvPr/>
        </p:nvSpPr>
        <p:spPr>
          <a:xfrm>
            <a:off x="883087" y="4720590"/>
            <a:ext cx="512683" cy="512683"/>
          </a:xfrm>
          <a:prstGeom prst="roundRect">
            <a:avLst>
              <a:gd name="adj" fmla="val 66678"/>
            </a:avLst>
          </a:prstGeom>
          <a:solidFill>
            <a:srgbClr val="46464A"/>
          </a:solidFill>
          <a:ln/>
        </p:spPr>
      </p:sp>
      <p:sp>
        <p:nvSpPr>
          <p:cNvPr id="12" name="Text 9"/>
          <p:cNvSpPr/>
          <p:nvPr/>
        </p:nvSpPr>
        <p:spPr>
          <a:xfrm>
            <a:off x="1050131" y="4825008"/>
            <a:ext cx="178594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2392799" y="4692134"/>
            <a:ext cx="2532102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ru-RU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Решение проблемы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1365290" y="6463070"/>
            <a:ext cx="797600" cy="30480"/>
          </a:xfrm>
          <a:prstGeom prst="roundRect">
            <a:avLst>
              <a:gd name="adj" fmla="val 1121538"/>
            </a:avLst>
          </a:prstGeom>
          <a:solidFill>
            <a:srgbClr val="5F5F63"/>
          </a:solidFill>
          <a:ln/>
        </p:spPr>
      </p:sp>
      <p:sp>
        <p:nvSpPr>
          <p:cNvPr id="16" name="Shape 13"/>
          <p:cNvSpPr/>
          <p:nvPr/>
        </p:nvSpPr>
        <p:spPr>
          <a:xfrm>
            <a:off x="883087" y="6221968"/>
            <a:ext cx="512683" cy="512683"/>
          </a:xfrm>
          <a:prstGeom prst="roundRect">
            <a:avLst>
              <a:gd name="adj" fmla="val 66678"/>
            </a:avLst>
          </a:prstGeom>
          <a:solidFill>
            <a:srgbClr val="46464A"/>
          </a:solidFill>
          <a:ln/>
        </p:spPr>
      </p:sp>
      <p:sp>
        <p:nvSpPr>
          <p:cNvPr id="17" name="Text 14"/>
          <p:cNvSpPr/>
          <p:nvPr/>
        </p:nvSpPr>
        <p:spPr>
          <a:xfrm>
            <a:off x="1048345" y="6326386"/>
            <a:ext cx="182047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2392799" y="6193512"/>
            <a:ext cx="2532102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ru-RU" sz="1950" b="1" dirty="0">
                <a:solidFill>
                  <a:srgbClr val="D7D4CC"/>
                </a:solidFill>
                <a:latin typeface="Comfortaa Bold" pitchFamily="34" charset="0"/>
              </a:rPr>
              <a:t>Вывод</a:t>
            </a:r>
            <a:endParaRPr lang="en-US" sz="1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6D485-1EB4-19BC-9DA6-648BF1892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16509B6-B608-2857-68A4-13B5BF36B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2FBBC3F6-C5C9-BEF0-3A1D-346D2EB0503D}"/>
              </a:ext>
            </a:extLst>
          </p:cNvPr>
          <p:cNvSpPr/>
          <p:nvPr/>
        </p:nvSpPr>
        <p:spPr>
          <a:xfrm>
            <a:off x="784146" y="862608"/>
            <a:ext cx="7575709" cy="1244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ru-RU" sz="39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Интервью с </a:t>
            </a:r>
            <a:r>
              <a:rPr lang="en-US" sz="39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HR-</a:t>
            </a:r>
            <a:r>
              <a:rPr lang="ru-RU" sz="39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специалистом</a:t>
            </a:r>
            <a:endParaRPr lang="en-US" sz="39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41CEC87-CD2A-69BB-9F5A-B70DBAEE1F8A}"/>
              </a:ext>
            </a:extLst>
          </p:cNvPr>
          <p:cNvSpPr/>
          <p:nvPr/>
        </p:nvSpPr>
        <p:spPr>
          <a:xfrm>
            <a:off x="784146" y="3227308"/>
            <a:ext cx="2648426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950" dirty="0"/>
          </a:p>
        </p:txBody>
      </p:sp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D9B7F328-7B2C-5012-133E-25C60A7A3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46" y="2308979"/>
            <a:ext cx="560070" cy="560070"/>
          </a:xfrm>
          <a:prstGeom prst="rect">
            <a:avLst/>
          </a:prstGeom>
        </p:spPr>
      </p:pic>
      <p:sp>
        <p:nvSpPr>
          <p:cNvPr id="14" name="Text 7">
            <a:extLst>
              <a:ext uri="{FF2B5EF4-FFF2-40B4-BE49-F238E27FC236}">
                <a16:creationId xmlns:a16="http://schemas.microsoft.com/office/drawing/2014/main" id="{3C674F0F-385A-E07D-3335-8E36936038CF}"/>
              </a:ext>
            </a:extLst>
          </p:cNvPr>
          <p:cNvSpPr/>
          <p:nvPr/>
        </p:nvSpPr>
        <p:spPr>
          <a:xfrm>
            <a:off x="725781" y="3206072"/>
            <a:ext cx="3230761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Анна Павлова – HR-специалист агентства.</a:t>
            </a: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Ею реализовано более 500 проектов по оценке </a:t>
            </a: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и развитию персонала для крупнейших </a:t>
            </a: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российских компаний.</a:t>
            </a:r>
          </a:p>
          <a:p>
            <a:pPr algn="l">
              <a:lnSpc>
                <a:spcPts val="2450"/>
              </a:lnSpc>
              <a:buNone/>
            </a:pPr>
            <a:endParaRPr lang="ru-RU" sz="1600" b="1" dirty="0">
              <a:solidFill>
                <a:srgbClr val="D7D4CC"/>
              </a:solidFill>
              <a:latin typeface="Comfortaa Bold" pitchFamily="34" charset="0"/>
              <a:ea typeface="Comfortaa Bold" pitchFamily="34" charset="-122"/>
              <a:cs typeface="Comfortaa Bold" pitchFamily="34" charset="-120"/>
            </a:endParaRPr>
          </a:p>
          <a:p>
            <a:pPr algn="l">
              <a:lnSpc>
                <a:spcPts val="2450"/>
              </a:lnSpc>
              <a:buNone/>
            </a:pPr>
            <a:endParaRPr lang="ru-RU" sz="1600" b="1" dirty="0">
              <a:solidFill>
                <a:srgbClr val="D7D4CC"/>
              </a:solidFill>
              <a:latin typeface="Comfortaa Bold" pitchFamily="34" charset="0"/>
              <a:ea typeface="Comfortaa Bold" pitchFamily="34" charset="-122"/>
              <a:cs typeface="Comfortaa Bold" pitchFamily="34" charset="-120"/>
            </a:endParaRP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Основные выявленные потребности:</a:t>
            </a:r>
          </a:p>
          <a:p>
            <a:pPr algn="l">
              <a:lnSpc>
                <a:spcPts val="2450"/>
              </a:lnSpc>
              <a:buNone/>
            </a:pPr>
            <a:endParaRPr lang="ru-RU" sz="1600" b="1" dirty="0">
              <a:solidFill>
                <a:srgbClr val="D7D4CC"/>
              </a:solidFill>
              <a:latin typeface="Comfortaa Bold" pitchFamily="34" charset="0"/>
              <a:ea typeface="Comfortaa Bold" pitchFamily="34" charset="-122"/>
              <a:cs typeface="Comfortaa Bold" pitchFamily="34" charset="-120"/>
            </a:endParaRP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1. Автоматизация рутинных процессов оценки</a:t>
            </a: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2. Объективный мониторинг развития навыков</a:t>
            </a: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3. Персонализированный подход к обучению</a:t>
            </a: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4. Качественная аналитика и прогнозирование</a:t>
            </a:r>
          </a:p>
          <a:p>
            <a:pPr algn="l">
              <a:lnSpc>
                <a:spcPts val="2450"/>
              </a:lnSpc>
              <a:buNone/>
            </a:pPr>
            <a:r>
              <a:rPr lang="ru-RU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5. Интеграция с существующими </a:t>
            </a:r>
            <a:r>
              <a:rPr lang="ru-RU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HR-инструментами</a:t>
            </a:r>
            <a:endParaRPr lang="en-US" sz="19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436AC8E-CAE2-D87E-CD54-EEC2E754B1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368"/>
          <a:stretch/>
        </p:blipFill>
        <p:spPr>
          <a:xfrm>
            <a:off x="7794392" y="0"/>
            <a:ext cx="6836008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67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10C55-3E29-0B84-9C53-E89CA0565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641A0AD-1FBE-FBA5-F457-7C2255E99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255"/>
            <a:ext cx="14630400" cy="30861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3F049CD7-EA47-6966-CF5B-0C661D0B2B62}"/>
              </a:ext>
            </a:extLst>
          </p:cNvPr>
          <p:cNvSpPr/>
          <p:nvPr/>
        </p:nvSpPr>
        <p:spPr>
          <a:xfrm>
            <a:off x="864037" y="4057174"/>
            <a:ext cx="601479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БИЗНЕС-МОДЕЛЬ</a:t>
            </a: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4BA68739-FA0F-F275-7FE6-179A46086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038" y="4661549"/>
            <a:ext cx="617220" cy="617220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00F34204-F789-D75F-FC06-583E1B98FA5D}"/>
              </a:ext>
            </a:extLst>
          </p:cNvPr>
          <p:cNvSpPr/>
          <p:nvPr/>
        </p:nvSpPr>
        <p:spPr>
          <a:xfrm>
            <a:off x="1159038" y="5356292"/>
            <a:ext cx="418461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Корпоративный сегмент:</a:t>
            </a:r>
            <a:endParaRPr lang="en-US" sz="215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74BFA8CB-552E-F8AF-80BB-294551053C57}"/>
              </a:ext>
            </a:extLst>
          </p:cNvPr>
          <p:cNvSpPr/>
          <p:nvPr/>
        </p:nvSpPr>
        <p:spPr>
          <a:xfrm>
            <a:off x="1159038" y="5652793"/>
            <a:ext cx="48474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Базовый: 50 000 ₽/</a:t>
            </a:r>
            <a:r>
              <a:rPr lang="ru-RU" sz="1600" dirty="0" err="1">
                <a:solidFill>
                  <a:srgbClr val="D7D4CC"/>
                </a:solidFill>
                <a:latin typeface="Raleway Medium" pitchFamily="34" charset="0"/>
              </a:rPr>
              <a:t>мес</a:t>
            </a: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 (до 50 сотрудников)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Профессиональный: 150 000 ₽/</a:t>
            </a:r>
            <a:r>
              <a:rPr lang="ru-RU" sz="1600" dirty="0" err="1">
                <a:solidFill>
                  <a:srgbClr val="D7D4CC"/>
                </a:solidFill>
                <a:latin typeface="Raleway Medium" pitchFamily="34" charset="0"/>
              </a:rPr>
              <a:t>мес</a:t>
            </a: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 (до 200 сотрудников)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Корпоративный: 500 000 ₽/</a:t>
            </a:r>
            <a:r>
              <a:rPr lang="ru-RU" sz="1600" dirty="0" err="1">
                <a:solidFill>
                  <a:srgbClr val="D7D4CC"/>
                </a:solidFill>
                <a:latin typeface="Raleway Medium" pitchFamily="34" charset="0"/>
              </a:rPr>
              <a:t>мес</a:t>
            </a: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 (безлимит)</a:t>
            </a:r>
          </a:p>
        </p:txBody>
      </p:sp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B6DA8FFB-8967-E6A9-CD21-A8E7A0ABB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589" y="4739072"/>
            <a:ext cx="617220" cy="61722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CD60A8C1-6E5F-88E8-7CAE-F19766B8EB17}"/>
              </a:ext>
            </a:extLst>
          </p:cNvPr>
          <p:cNvSpPr/>
          <p:nvPr/>
        </p:nvSpPr>
        <p:spPr>
          <a:xfrm>
            <a:off x="7632589" y="5365332"/>
            <a:ext cx="437778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Индивидуальные пользователи:</a:t>
            </a:r>
            <a:endParaRPr lang="en-US" sz="215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808787DB-CA7B-9887-A0BD-C1715158BFCE}"/>
              </a:ext>
            </a:extLst>
          </p:cNvPr>
          <p:cNvSpPr/>
          <p:nvPr/>
        </p:nvSpPr>
        <p:spPr>
          <a:xfrm>
            <a:off x="7632589" y="5660159"/>
            <a:ext cx="48474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</a:t>
            </a:r>
            <a:r>
              <a:rPr lang="ru-RU" sz="1600" dirty="0" err="1">
                <a:solidFill>
                  <a:srgbClr val="D7D4CC"/>
                </a:solidFill>
                <a:latin typeface="Raleway Medium" pitchFamily="34" charset="0"/>
              </a:rPr>
              <a:t>Starter</a:t>
            </a: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: Бесплатно (базовый функционал)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Pro: 1 990 ₽/</a:t>
            </a:r>
            <a:r>
              <a:rPr lang="ru-RU" sz="1600" dirty="0" err="1">
                <a:solidFill>
                  <a:srgbClr val="D7D4CC"/>
                </a:solidFill>
                <a:latin typeface="Raleway Medium" pitchFamily="34" charset="0"/>
              </a:rPr>
              <a:t>мес</a:t>
            </a: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Premium: 4 990 ₽/</a:t>
            </a:r>
            <a:r>
              <a:rPr lang="ru-RU" sz="1600" dirty="0" err="1">
                <a:solidFill>
                  <a:srgbClr val="D7D4CC"/>
                </a:solidFill>
                <a:latin typeface="Raleway Medium" pitchFamily="34" charset="0"/>
              </a:rPr>
              <a:t>мес</a:t>
            </a:r>
            <a:endParaRPr lang="ru-RU" sz="1600" dirty="0">
              <a:solidFill>
                <a:srgbClr val="D7D4CC"/>
              </a:solidFill>
              <a:latin typeface="Raleway Medium" pitchFamily="34" charset="0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D7D4CC"/>
              </a:solidFill>
              <a:latin typeface="Raleway Medium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F3BA054-6C9F-6D4B-A84F-CEAA11D08B81}"/>
              </a:ext>
            </a:extLst>
          </p:cNvPr>
          <p:cNvSpPr/>
          <p:nvPr/>
        </p:nvSpPr>
        <p:spPr>
          <a:xfrm>
            <a:off x="12411343" y="7626485"/>
            <a:ext cx="2219057" cy="50583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5EEA40-8371-7717-87ED-9F0A0B4131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7" t="35375" r="-127" b="22464"/>
          <a:stretch/>
        </p:blipFill>
        <p:spPr>
          <a:xfrm>
            <a:off x="18356" y="1"/>
            <a:ext cx="14612043" cy="344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3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50E76-92A8-9E31-FBF5-1973A8A3F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B66A2F0-A48E-29FE-8D70-753BBBA2E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3505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8203AFA4-BB7C-AB3E-9DED-C8626D0766B1}"/>
              </a:ext>
            </a:extLst>
          </p:cNvPr>
          <p:cNvSpPr/>
          <p:nvPr/>
        </p:nvSpPr>
        <p:spPr>
          <a:xfrm>
            <a:off x="653772" y="2849285"/>
            <a:ext cx="6959679" cy="518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50"/>
              </a:lnSpc>
              <a:buNone/>
            </a:pPr>
            <a:r>
              <a:rPr lang="en-US" sz="32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Конкурентное преимущество</a:t>
            </a:r>
            <a:endParaRPr lang="en-US" sz="325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1B1535D-731A-C4F6-6A05-223D24B7ADBB}"/>
              </a:ext>
            </a:extLst>
          </p:cNvPr>
          <p:cNvSpPr/>
          <p:nvPr/>
        </p:nvSpPr>
        <p:spPr>
          <a:xfrm>
            <a:off x="12411343" y="7715250"/>
            <a:ext cx="2219057" cy="514350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72ACE0C7-7266-B0F9-A27D-3FD32F2D6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286975"/>
              </p:ext>
            </p:extLst>
          </p:nvPr>
        </p:nvGraphicFramePr>
        <p:xfrm>
          <a:off x="580416" y="3553513"/>
          <a:ext cx="13524690" cy="448834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05584">
                  <a:extLst>
                    <a:ext uri="{9D8B030D-6E8A-4147-A177-3AD203B41FA5}">
                      <a16:colId xmlns:a16="http://schemas.microsoft.com/office/drawing/2014/main" val="893253456"/>
                    </a:ext>
                  </a:extLst>
                </a:gridCol>
                <a:gridCol w="3704292">
                  <a:extLst>
                    <a:ext uri="{9D8B030D-6E8A-4147-A177-3AD203B41FA5}">
                      <a16:colId xmlns:a16="http://schemas.microsoft.com/office/drawing/2014/main" val="3251420012"/>
                    </a:ext>
                  </a:extLst>
                </a:gridCol>
                <a:gridCol w="2704938">
                  <a:extLst>
                    <a:ext uri="{9D8B030D-6E8A-4147-A177-3AD203B41FA5}">
                      <a16:colId xmlns:a16="http://schemas.microsoft.com/office/drawing/2014/main" val="4107513213"/>
                    </a:ext>
                  </a:extLst>
                </a:gridCol>
                <a:gridCol w="2704938">
                  <a:extLst>
                    <a:ext uri="{9D8B030D-6E8A-4147-A177-3AD203B41FA5}">
                      <a16:colId xmlns:a16="http://schemas.microsoft.com/office/drawing/2014/main" val="697358596"/>
                    </a:ext>
                  </a:extLst>
                </a:gridCol>
                <a:gridCol w="2704938">
                  <a:extLst>
                    <a:ext uri="{9D8B030D-6E8A-4147-A177-3AD203B41FA5}">
                      <a16:colId xmlns:a16="http://schemas.microsoft.com/office/drawing/2014/main" val="1641562296"/>
                    </a:ext>
                  </a:extLst>
                </a:gridCol>
              </a:tblGrid>
              <a:tr h="636863">
                <a:tc>
                  <a:txBody>
                    <a:bodyPr/>
                    <a:lstStyle/>
                    <a:p>
                      <a:pPr fontAlgn="b"/>
                      <a:r>
                        <a:rPr lang="ru-RU" sz="1200" b="1" dirty="0">
                          <a:effectLst/>
                        </a:rPr>
                        <a:t>Критерий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b="1" dirty="0" err="1">
                          <a:effectLst/>
                        </a:rPr>
                        <a:t>EvalSphere</a:t>
                      </a:r>
                      <a:endParaRPr lang="en-US" sz="1200" b="1" dirty="0">
                        <a:effectLst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b="1">
                          <a:effectLst/>
                        </a:rPr>
                        <a:t>SuccessFactors (SAP)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b="1">
                          <a:effectLst/>
                        </a:rPr>
                        <a:t>Workday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b="1">
                          <a:effectLst/>
                        </a:rPr>
                        <a:t>Cornerstone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55293752"/>
                  </a:ext>
                </a:extLst>
              </a:tr>
              <a:tr h="439990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>
                          <a:effectLst/>
                        </a:rPr>
                        <a:t>Целостный подход к оценке</a:t>
                      </a:r>
                      <a:endParaRPr lang="ru-RU" sz="12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9/10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8/10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7/10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8/10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6713549"/>
                  </a:ext>
                </a:extLst>
              </a:tr>
              <a:tr h="437745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>
                          <a:effectLst/>
                        </a:rPr>
                        <a:t>Персонализация обучения</a:t>
                      </a:r>
                      <a:endParaRPr lang="ru-RU" sz="1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9/10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7/10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6/10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8/10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6388066"/>
                  </a:ext>
                </a:extLst>
              </a:tr>
              <a:tr h="408561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>
                          <a:effectLst/>
                        </a:rPr>
                        <a:t>Аналитика и отчетность</a:t>
                      </a:r>
                      <a:endParaRPr lang="ru-RU" sz="12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8/10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9/10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9/10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7/10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978511"/>
                  </a:ext>
                </a:extLst>
              </a:tr>
              <a:tr h="301558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>
                          <a:effectLst/>
                        </a:rPr>
                        <a:t>Мониторинг активности</a:t>
                      </a:r>
                      <a:endParaRPr lang="ru-RU" sz="1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9/10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5/10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6/10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4/10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8974512"/>
                  </a:ext>
                </a:extLst>
              </a:tr>
              <a:tr h="472688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>
                          <a:effectLst/>
                        </a:rPr>
                        <a:t>Интеграция с другими системами</a:t>
                      </a:r>
                      <a:endParaRPr lang="ru-RU" sz="12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7/10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9/10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9/10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8/10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3452174"/>
                  </a:ext>
                </a:extLst>
              </a:tr>
              <a:tr h="383346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>
                          <a:effectLst/>
                        </a:rPr>
                        <a:t>Рейтинговая система</a:t>
                      </a:r>
                      <a:endParaRPr lang="ru-RU" sz="1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9/10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7/10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7/10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6/10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9260582"/>
                  </a:ext>
                </a:extLst>
              </a:tr>
              <a:tr h="214008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>
                          <a:effectLst/>
                        </a:rPr>
                        <a:t>Удобство использования</a:t>
                      </a:r>
                      <a:endParaRPr lang="ru-RU" sz="1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8/10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6/10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7/10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8/10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6524239"/>
                  </a:ext>
                </a:extLst>
              </a:tr>
              <a:tr h="340468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>
                          <a:effectLst/>
                        </a:rPr>
                        <a:t>Стоимость владения</a:t>
                      </a:r>
                      <a:endParaRPr lang="ru-RU" sz="1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7/10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5/10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4/10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6/10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7424274"/>
                  </a:ext>
                </a:extLst>
              </a:tr>
              <a:tr h="368976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>
                          <a:effectLst/>
                        </a:rPr>
                        <a:t>Общий балл</a:t>
                      </a:r>
                      <a:endParaRPr lang="ru-RU" sz="1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>
                          <a:effectLst/>
                        </a:rPr>
                        <a:t>8.3/10</a:t>
                      </a:r>
                      <a:endParaRPr lang="ru-RU" sz="1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>
                          <a:effectLst/>
                        </a:rPr>
                        <a:t>7.0/10</a:t>
                      </a:r>
                      <a:endParaRPr lang="ru-RU" sz="12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>
                          <a:effectLst/>
                        </a:rPr>
                        <a:t>6.9/10</a:t>
                      </a:r>
                      <a:endParaRPr lang="ru-RU" sz="12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>
                          <a:effectLst/>
                        </a:rPr>
                        <a:t>6.9/10</a:t>
                      </a:r>
                      <a:endParaRPr lang="ru-RU" sz="12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9014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217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288B2-C9B2-5C97-E1FB-ED6D2C26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074579E-417C-B99A-D57E-C6C0DF5E5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DE7340ED-EE28-A1EA-4251-7D2D695C87AA}"/>
              </a:ext>
            </a:extLst>
          </p:cNvPr>
          <p:cNvSpPr/>
          <p:nvPr/>
        </p:nvSpPr>
        <p:spPr>
          <a:xfrm>
            <a:off x="864037" y="4057174"/>
            <a:ext cx="601479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ТЕХНОЛОГИЧЕСКАЯ ПЛАТФОРМА</a:t>
            </a: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02E8479D-40FA-7845-F34F-2E9433CDF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038" y="4661549"/>
            <a:ext cx="617220" cy="617220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701B9C3C-97DE-4353-4626-54339523F004}"/>
              </a:ext>
            </a:extLst>
          </p:cNvPr>
          <p:cNvSpPr/>
          <p:nvPr/>
        </p:nvSpPr>
        <p:spPr>
          <a:xfrm>
            <a:off x="1159038" y="5356292"/>
            <a:ext cx="418461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Ключевые технологические компоненты:</a:t>
            </a:r>
            <a:endParaRPr lang="en-US" sz="215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70F31421-BCC5-63F6-CF03-187A8BA27B42}"/>
              </a:ext>
            </a:extLst>
          </p:cNvPr>
          <p:cNvSpPr/>
          <p:nvPr/>
        </p:nvSpPr>
        <p:spPr>
          <a:xfrm>
            <a:off x="1018331" y="5652793"/>
            <a:ext cx="48474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AI-движок оценки компетенций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Нейросеть прогнозирования карьерного роста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Адаптивный алгоритм персонализации обучения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Блокчейн-система верификации навыков</a:t>
            </a: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D7D4CC"/>
              </a:solidFill>
              <a:latin typeface="Raleway Medium" pitchFamily="34" charset="0"/>
            </a:endParaRPr>
          </a:p>
        </p:txBody>
      </p:sp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DD43B680-5BBA-3084-4C49-99C3C9B30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8085" y="4661549"/>
            <a:ext cx="617220" cy="61722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55E0B304-8D22-3777-BA07-AB41721E9EE1}"/>
              </a:ext>
            </a:extLst>
          </p:cNvPr>
          <p:cNvSpPr/>
          <p:nvPr/>
        </p:nvSpPr>
        <p:spPr>
          <a:xfrm>
            <a:off x="8357384" y="5356292"/>
            <a:ext cx="438848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Технологический стек:</a:t>
            </a:r>
            <a:endParaRPr lang="en-US" sz="215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8C604B44-1DC6-464B-1024-67C64AA88C72}"/>
              </a:ext>
            </a:extLst>
          </p:cNvPr>
          <p:cNvSpPr/>
          <p:nvPr/>
        </p:nvSpPr>
        <p:spPr>
          <a:xfrm>
            <a:off x="8368085" y="5652792"/>
            <a:ext cx="48474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600" dirty="0">
                <a:solidFill>
                  <a:srgbClr val="D7D4CC"/>
                </a:solidFill>
                <a:latin typeface="Raleway Medium" pitchFamily="34" charset="0"/>
              </a:rPr>
              <a:t>- Backend: Python, Django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600" dirty="0">
                <a:solidFill>
                  <a:srgbClr val="D7D4CC"/>
                </a:solidFill>
                <a:latin typeface="Raleway Medium" pitchFamily="34" charset="0"/>
              </a:rPr>
              <a:t>- Frontend: React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600" dirty="0">
                <a:solidFill>
                  <a:srgbClr val="D7D4CC"/>
                </a:solidFill>
                <a:latin typeface="Raleway Medium" pitchFamily="34" charset="0"/>
              </a:rPr>
              <a:t>- AI/ML: TensorFlow, </a:t>
            </a:r>
            <a:r>
              <a:rPr lang="en-US" sz="1600" dirty="0" err="1">
                <a:solidFill>
                  <a:srgbClr val="D7D4CC"/>
                </a:solidFill>
                <a:latin typeface="Raleway Medium" pitchFamily="34" charset="0"/>
              </a:rPr>
              <a:t>PyTorch</a:t>
            </a:r>
            <a:endParaRPr lang="en-US" sz="1600" dirty="0">
              <a:solidFill>
                <a:srgbClr val="D7D4CC"/>
              </a:solidFill>
              <a:latin typeface="Raleway Medium" pitchFamily="34" charset="0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en-US" sz="1600" dirty="0">
                <a:solidFill>
                  <a:srgbClr val="D7D4CC"/>
                </a:solidFill>
                <a:latin typeface="Raleway Medium" pitchFamily="34" charset="0"/>
              </a:rPr>
              <a:t>- </a:t>
            </a: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Базы данных: </a:t>
            </a:r>
            <a:r>
              <a:rPr lang="en-US" sz="1600" dirty="0">
                <a:solidFill>
                  <a:srgbClr val="D7D4CC"/>
                </a:solidFill>
                <a:latin typeface="Raleway Medium" pitchFamily="34" charset="0"/>
              </a:rPr>
              <a:t>PostgreSQL, MongoDB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600" dirty="0">
                <a:solidFill>
                  <a:srgbClr val="D7D4CC"/>
                </a:solidFill>
                <a:latin typeface="Raleway Medium" pitchFamily="34" charset="0"/>
              </a:rPr>
              <a:t>- </a:t>
            </a: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Облачная инфраструктура: Российские провайдеры (Рос</a:t>
            </a:r>
            <a:r>
              <a:rPr lang="en-US" sz="1600" dirty="0">
                <a:solidFill>
                  <a:srgbClr val="D7D4CC"/>
                </a:solidFill>
                <a:latin typeface="Raleway Medium" pitchFamily="34" charset="0"/>
              </a:rPr>
              <a:t>HTML, </a:t>
            </a:r>
            <a:r>
              <a:rPr lang="ru-RU" sz="1600" dirty="0" err="1">
                <a:solidFill>
                  <a:srgbClr val="D7D4CC"/>
                </a:solidFill>
                <a:latin typeface="Raleway Medium" pitchFamily="34" charset="0"/>
              </a:rPr>
              <a:t>Яндекс.Облако</a:t>
            </a: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)</a:t>
            </a: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D7D4CC"/>
              </a:solidFill>
              <a:latin typeface="Raleway Medium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078DE58-AB51-AB84-5C09-758281494B49}"/>
              </a:ext>
            </a:extLst>
          </p:cNvPr>
          <p:cNvSpPr/>
          <p:nvPr/>
        </p:nvSpPr>
        <p:spPr>
          <a:xfrm>
            <a:off x="12411343" y="7626485"/>
            <a:ext cx="2219057" cy="50583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8D659CC-E787-0F4D-0B6E-DBA69EE778E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494" b="25714"/>
          <a:stretch/>
        </p:blipFill>
        <p:spPr>
          <a:xfrm>
            <a:off x="0" y="-90111"/>
            <a:ext cx="14630400" cy="386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73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B188B-2F46-BFF1-91D8-638641540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56DFD9C-7FA9-4B43-FD70-50C0A7350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255"/>
            <a:ext cx="14630400" cy="30861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4AD316BF-AE38-1A7B-3536-A9435D19BBAB}"/>
              </a:ext>
            </a:extLst>
          </p:cNvPr>
          <p:cNvSpPr/>
          <p:nvPr/>
        </p:nvSpPr>
        <p:spPr>
          <a:xfrm>
            <a:off x="864037" y="4057174"/>
            <a:ext cx="601479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МОДУЛЬНАЯ АРХИТЕКТУРА</a:t>
            </a: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F8FCC5E4-4511-15AB-3AA8-5B12AF13E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038" y="4661549"/>
            <a:ext cx="617220" cy="617220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7E14BA16-85C2-4CB1-717E-9613DC3927D7}"/>
              </a:ext>
            </a:extLst>
          </p:cNvPr>
          <p:cNvSpPr/>
          <p:nvPr/>
        </p:nvSpPr>
        <p:spPr>
          <a:xfrm>
            <a:off x="1159038" y="5356292"/>
            <a:ext cx="418461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Модули для корпоративных клиентов:</a:t>
            </a:r>
            <a:endParaRPr lang="en-US" sz="215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2614F55-AFA1-FF27-EFF9-623B1A8DEBC6}"/>
              </a:ext>
            </a:extLst>
          </p:cNvPr>
          <p:cNvSpPr/>
          <p:nvPr/>
        </p:nvSpPr>
        <p:spPr>
          <a:xfrm>
            <a:off x="1159038" y="5652793"/>
            <a:ext cx="48474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Оценка компетенций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Развитие персонала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Аналитика</a:t>
            </a:r>
          </a:p>
        </p:txBody>
      </p:sp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39965E8C-EC29-5988-3261-86C7E5C37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589" y="4739072"/>
            <a:ext cx="617220" cy="61722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1B716607-A24C-7E18-6152-975084D34B44}"/>
              </a:ext>
            </a:extLst>
          </p:cNvPr>
          <p:cNvSpPr/>
          <p:nvPr/>
        </p:nvSpPr>
        <p:spPr>
          <a:xfrm>
            <a:off x="7632589" y="5365332"/>
            <a:ext cx="437778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Модули для индивидуальных пользователей:</a:t>
            </a:r>
            <a:endParaRPr lang="en-US" sz="215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4285D2E-6ADF-7F3E-9D1D-77BAA68EC595}"/>
              </a:ext>
            </a:extLst>
          </p:cNvPr>
          <p:cNvSpPr/>
          <p:nvPr/>
        </p:nvSpPr>
        <p:spPr>
          <a:xfrm>
            <a:off x="7632589" y="5660159"/>
            <a:ext cx="48474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Личный карьерный навигатор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Конструктор профессионального портфолио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Монетизация компетенций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Нетворкинг и </a:t>
            </a:r>
            <a:r>
              <a:rPr lang="ru-RU" sz="1600" dirty="0" err="1">
                <a:solidFill>
                  <a:srgbClr val="D7D4CC"/>
                </a:solidFill>
                <a:latin typeface="Raleway Medium" pitchFamily="34" charset="0"/>
              </a:rPr>
              <a:t>matchmaking</a:t>
            </a:r>
            <a:endParaRPr lang="ru-RU" sz="1900" dirty="0">
              <a:solidFill>
                <a:srgbClr val="D7D4CC"/>
              </a:solidFill>
              <a:latin typeface="Raleway Medium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EF2B721-41F4-859A-8148-331F17E4A04D}"/>
              </a:ext>
            </a:extLst>
          </p:cNvPr>
          <p:cNvSpPr/>
          <p:nvPr/>
        </p:nvSpPr>
        <p:spPr>
          <a:xfrm>
            <a:off x="12411343" y="7626485"/>
            <a:ext cx="2219057" cy="50583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057FD03-B054-360B-D167-21DE673FF58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425" b="34357"/>
          <a:stretch/>
        </p:blipFill>
        <p:spPr>
          <a:xfrm>
            <a:off x="0" y="-12377"/>
            <a:ext cx="14630400" cy="357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15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513CE-82F4-D50F-6354-0039B45C7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66E0D89-527F-DEB1-42DE-4D9B0C7C7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255"/>
            <a:ext cx="14630400" cy="30861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D7D5820F-7408-3C9D-B249-2EE242FA69C3}"/>
              </a:ext>
            </a:extLst>
          </p:cNvPr>
          <p:cNvSpPr/>
          <p:nvPr/>
        </p:nvSpPr>
        <p:spPr>
          <a:xfrm>
            <a:off x="864037" y="4057174"/>
            <a:ext cx="601479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2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МАРКЕТИНГОВАЯ СТРАТЕГИЯ И ИСТОЧНИКИ ФИНАНСИРОВАНИЯ</a:t>
            </a: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E2BAF04F-A759-4CD6-0140-6AFC25FDD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038" y="4661549"/>
            <a:ext cx="617220" cy="617220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0A46970C-6759-4632-2526-50E132E952C2}"/>
              </a:ext>
            </a:extLst>
          </p:cNvPr>
          <p:cNvSpPr/>
          <p:nvPr/>
        </p:nvSpPr>
        <p:spPr>
          <a:xfrm>
            <a:off x="1159038" y="5356292"/>
            <a:ext cx="418461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Каналы привлечения:</a:t>
            </a:r>
            <a:endParaRPr lang="en-US" sz="215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C62A9F04-DB27-6C6A-3B0C-E61E219CDCBB}"/>
              </a:ext>
            </a:extLst>
          </p:cNvPr>
          <p:cNvSpPr/>
          <p:nvPr/>
        </p:nvSpPr>
        <p:spPr>
          <a:xfrm>
            <a:off x="1159038" y="5652793"/>
            <a:ext cx="48474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Контекстная реклама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Профессиональные мероприятия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Контент-маркетинг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Партнерства с вузами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Реферальные программы</a:t>
            </a:r>
          </a:p>
        </p:txBody>
      </p:sp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89F1F9EB-994E-6CAA-6C08-6C45713C0D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589" y="4739072"/>
            <a:ext cx="617220" cy="61722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A0699587-205B-7F38-0E10-D36BE3A4F488}"/>
              </a:ext>
            </a:extLst>
          </p:cNvPr>
          <p:cNvSpPr/>
          <p:nvPr/>
        </p:nvSpPr>
        <p:spPr>
          <a:xfrm>
            <a:off x="7632589" y="5365332"/>
            <a:ext cx="437778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Источники финансирования</a:t>
            </a:r>
            <a:endParaRPr lang="en-US" sz="215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0A26E857-8DB3-F237-BBD4-3A5B6D76BD07}"/>
              </a:ext>
            </a:extLst>
          </p:cNvPr>
          <p:cNvSpPr/>
          <p:nvPr/>
        </p:nvSpPr>
        <p:spPr>
          <a:xfrm>
            <a:off x="7632589" y="5660159"/>
            <a:ext cx="48474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Собственные средства: 5 млн ₽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Грант Фонда содействия инновациям: до 20 млн ₽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Бизнес-ангелы и венчурные инвестиции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- Программы господдержки IT</a:t>
            </a: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D7D4CC"/>
              </a:solidFill>
              <a:latin typeface="Raleway Medium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DEDD908-87E2-A7B6-BD47-EE086A320F9C}"/>
              </a:ext>
            </a:extLst>
          </p:cNvPr>
          <p:cNvSpPr/>
          <p:nvPr/>
        </p:nvSpPr>
        <p:spPr>
          <a:xfrm>
            <a:off x="12411343" y="7626485"/>
            <a:ext cx="2219057" cy="50583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D0B679-C190-EA56-F902-94E1DCC5B1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7" t="35375" r="-127" b="22464"/>
          <a:stretch/>
        </p:blipFill>
        <p:spPr>
          <a:xfrm>
            <a:off x="18356" y="1"/>
            <a:ext cx="14612043" cy="34438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C2B16D-7960-D593-71EE-8A1347B4AA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251" t="28120" r="251" b="21326"/>
          <a:stretch/>
        </p:blipFill>
        <p:spPr>
          <a:xfrm>
            <a:off x="-1" y="-19455"/>
            <a:ext cx="14612042" cy="41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1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4057174"/>
            <a:ext cx="601479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План реализации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37" y="5113258"/>
            <a:ext cx="617220" cy="6172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64037" y="5977295"/>
            <a:ext cx="418461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Проектирование</a:t>
            </a:r>
            <a:r>
              <a:rPr lang="en-US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MVP </a:t>
            </a: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864037" y="646830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</a:rPr>
              <a:t>Бизнес-анализ : 2 недели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</a:rPr>
              <a:t>Архитектура : 2 недели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</a:rPr>
              <a:t>UI </a:t>
            </a:r>
            <a:r>
              <a:rPr lang="ru-RU" sz="1900" dirty="0">
                <a:solidFill>
                  <a:srgbClr val="D7D4CC"/>
                </a:solidFill>
                <a:latin typeface="Raleway Medium" pitchFamily="34" charset="0"/>
              </a:rPr>
              <a:t>дизайн :2 недели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</a:rPr>
              <a:t>Стоимость примерно 1.200.00 р.</a:t>
            </a:r>
            <a:endParaRPr lang="en-US" sz="1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161" y="5113258"/>
            <a:ext cx="617220" cy="6172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88161" y="5977295"/>
            <a:ext cx="376178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Разработка функционала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5288161" y="6468308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</a:rPr>
              <a:t>Версия БД и </a:t>
            </a:r>
            <a:r>
              <a:rPr lang="en-US" sz="1900" dirty="0">
                <a:solidFill>
                  <a:srgbClr val="D7D4CC"/>
                </a:solidFill>
                <a:latin typeface="Raleway Medium" pitchFamily="34" charset="0"/>
              </a:rPr>
              <a:t>API :</a:t>
            </a:r>
            <a:r>
              <a:rPr lang="ru-RU" sz="1900" dirty="0">
                <a:solidFill>
                  <a:srgbClr val="D7D4CC"/>
                </a:solidFill>
                <a:latin typeface="Raleway Medium" pitchFamily="34" charset="0"/>
              </a:rPr>
              <a:t> 1.5 месяца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</a:rPr>
              <a:t>Интерфейс : 1.5 месяца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</a:rPr>
              <a:t>Стоимость примерно 3.600.000 р.</a:t>
            </a:r>
            <a:endParaRPr lang="en-US" sz="1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2404" y="5113258"/>
            <a:ext cx="617220" cy="617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2404" y="5977295"/>
            <a:ext cx="308645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Ключевые модули </a:t>
            </a:r>
            <a:r>
              <a:rPr lang="en-US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MVP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9712404" y="646830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Базовая система оценки: 1 месяц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Упрощенный мониторинг: 1 месяц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Стоимость этапа: ~2,400,000 ₽</a:t>
            </a:r>
            <a:endParaRPr lang="en-US" sz="19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FC008AA-79D5-C0FD-372F-EBD52F8C3073}"/>
              </a:ext>
            </a:extLst>
          </p:cNvPr>
          <p:cNvSpPr/>
          <p:nvPr/>
        </p:nvSpPr>
        <p:spPr>
          <a:xfrm>
            <a:off x="12411343" y="7626485"/>
            <a:ext cx="2219057" cy="50583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28D57-8E66-B7E6-840B-069456548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C8AD8E8-1116-2706-89E6-C8B65B483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24CACFD7-C19F-0F45-E8B9-F37F564C19C2}"/>
              </a:ext>
            </a:extLst>
          </p:cNvPr>
          <p:cNvSpPr/>
          <p:nvPr/>
        </p:nvSpPr>
        <p:spPr>
          <a:xfrm>
            <a:off x="864037" y="4057174"/>
            <a:ext cx="601479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План реализации</a:t>
            </a:r>
            <a:endParaRPr lang="en-US" sz="4300" dirty="0"/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3DE7023E-622F-CEEE-5E5B-A228BB7AD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7523" y="5047682"/>
            <a:ext cx="617220" cy="617220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F87A3FAF-A16F-3685-880D-E60391497726}"/>
              </a:ext>
            </a:extLst>
          </p:cNvPr>
          <p:cNvSpPr/>
          <p:nvPr/>
        </p:nvSpPr>
        <p:spPr>
          <a:xfrm>
            <a:off x="1927523" y="5798160"/>
            <a:ext cx="418461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Тестирование и запуск </a:t>
            </a:r>
            <a:r>
              <a:rPr lang="en-US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</a:t>
            </a: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</a:t>
            </a:r>
            <a:endParaRPr lang="en-US" sz="215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80DB5963-D7CE-CA10-B71C-8E330E656168}"/>
              </a:ext>
            </a:extLst>
          </p:cNvPr>
          <p:cNvSpPr/>
          <p:nvPr/>
        </p:nvSpPr>
        <p:spPr>
          <a:xfrm>
            <a:off x="1945409" y="6431785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Базовое тестирование и отладка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Стоимость этапа: ~600,000 ₽</a:t>
            </a: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D7D4CC"/>
              </a:solidFill>
              <a:latin typeface="Raleway Medium" pitchFamily="34" charset="0"/>
            </a:endParaRPr>
          </a:p>
        </p:txBody>
      </p:sp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08968601-C18F-C3D9-04F2-FAECC1B16C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8085" y="5067067"/>
            <a:ext cx="617220" cy="61722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FD2F35FE-ED7D-114A-1A09-2C5A99E0AC3A}"/>
              </a:ext>
            </a:extLst>
          </p:cNvPr>
          <p:cNvSpPr/>
          <p:nvPr/>
        </p:nvSpPr>
        <p:spPr>
          <a:xfrm>
            <a:off x="8368085" y="5714240"/>
            <a:ext cx="438848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Оптимизированная 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ru-RU" sz="21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инфраструктура </a:t>
            </a:r>
            <a:endParaRPr lang="en-US" sz="215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D02DDC7A-A633-BA56-3BAF-838B9AB36EFC}"/>
              </a:ext>
            </a:extLst>
          </p:cNvPr>
          <p:cNvSpPr/>
          <p:nvPr/>
        </p:nvSpPr>
        <p:spPr>
          <a:xfrm>
            <a:off x="8357384" y="6442892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Российский облачный хостинг: ~40,000 ₽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Минимальный набор лицензий: ~30,000 ₽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rgbClr val="D7D4CC"/>
                </a:solidFill>
                <a:latin typeface="Raleway Medium" pitchFamily="34" charset="0"/>
              </a:rPr>
              <a:t>Базовые сервисы: ~20,000 ₽</a:t>
            </a: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D7D4CC"/>
              </a:solidFill>
              <a:latin typeface="Raleway Medium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200D34B-8733-0EB7-A22D-20DEA670C74F}"/>
              </a:ext>
            </a:extLst>
          </p:cNvPr>
          <p:cNvSpPr/>
          <p:nvPr/>
        </p:nvSpPr>
        <p:spPr>
          <a:xfrm>
            <a:off x="12411343" y="7626485"/>
            <a:ext cx="2219057" cy="50583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21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35405</TotalTime>
  <Words>488</Words>
  <Application>Microsoft Office PowerPoint</Application>
  <PresentationFormat>Произвольный</PresentationFormat>
  <Paragraphs>152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Raleway Medium</vt:lpstr>
      <vt:lpstr>Comfortaa Bold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александра степанова</cp:lastModifiedBy>
  <cp:revision>5</cp:revision>
  <dcterms:created xsi:type="dcterms:W3CDTF">2024-10-20T15:08:07Z</dcterms:created>
  <dcterms:modified xsi:type="dcterms:W3CDTF">2024-12-12T10:04:50Z</dcterms:modified>
</cp:coreProperties>
</file>