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6" r:id="rId19"/>
    <p:sldId id="264" r:id="rId20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 varScale="1">
        <p:scale>
          <a:sx n="77" d="100"/>
          <a:sy n="77" d="100"/>
        </p:scale>
        <p:origin x="978" y="54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3600" dirty="0"/>
            <a:t>Нефтяные компании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3600" dirty="0"/>
            <a:t>Мало функциональность прибора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ScaleY="100098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127" y="-2251128"/>
          <a:ext cx="1331090" cy="6169375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600" kern="1200" dirty="0"/>
            <a:t>Мало функциональность прибора</a:t>
          </a:r>
        </a:p>
      </dsp:txBody>
      <dsp:txXfrm rot="-5400000">
        <a:off x="3474985" y="232992"/>
        <a:ext cx="6104397" cy="1201134"/>
      </dsp:txXfrm>
    </dsp:sp>
    <dsp:sp modelId="{25CE82D9-9946-4501-ADAF-4D9AD60E2680}">
      <dsp:nvSpPr>
        <dsp:cNvPr id="0" name=""/>
        <dsp:cNvSpPr/>
      </dsp:nvSpPr>
      <dsp:spPr>
        <a:xfrm>
          <a:off x="4711" y="812"/>
          <a:ext cx="3470273" cy="1665493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/>
            <a:t>Нефтяные компании</a:t>
          </a:r>
        </a:p>
      </dsp:txBody>
      <dsp:txXfrm>
        <a:off x="86014" y="82115"/>
        <a:ext cx="3307667" cy="15028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079872" y="1905699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lvl="0" algn="ctr">
              <a:buClr>
                <a:srgbClr val="00140A"/>
              </a:buClr>
              <a:buSzPts val="2800"/>
            </a:pPr>
            <a:r>
              <a:rPr lang="ru-RU" sz="2400" b="1" dirty="0">
                <a:solidFill>
                  <a:srgbClr val="00140A"/>
                </a:solidFill>
                <a:latin typeface="+mj-lt"/>
                <a:ea typeface="Arial Black"/>
                <a:cs typeface="Arial Black"/>
                <a:sym typeface="Arial Black"/>
              </a:rPr>
              <a:t>Совершенствование сейсмологической разведки за счёт модернизации сейсмоприёмников</a:t>
            </a:r>
            <a:endParaRPr lang="ru-RU" sz="2400" b="1" dirty="0">
              <a:latin typeface="+mj-lt"/>
            </a:endParaRPr>
          </a:p>
          <a:p>
            <a:pPr algn="ctr"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583928" y="4778867"/>
            <a:ext cx="2883092" cy="1256455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Веселков Даниил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Руководитель проекта 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5616376" y="4778867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Лазарева Анастасия</a:t>
            </a:r>
            <a:endParaRPr lang="ru-RU" sz="1400" b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Помощник руководителя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64" y="843629"/>
            <a:ext cx="3096344" cy="37198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416" y="843629"/>
            <a:ext cx="2448272" cy="37198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812631" y="4304310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0">
              <a:defRPr/>
            </a:pPr>
            <a:r>
              <a:rPr lang="ru-RU" sz="2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Предложить способ модернизации сейсмоприёмника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0466572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98971"/>
            <a:ext cx="10069463" cy="982800"/>
          </a:xfrm>
        </p:spPr>
        <p:txBody>
          <a:bodyPr lIns="720000"/>
          <a:lstStyle/>
          <a:p>
            <a:r>
              <a:rPr lang="ru-RU" sz="3600" dirty="0">
                <a:latin typeface="+mn-lt"/>
              </a:rPr>
              <a:t>О проекте. </a:t>
            </a:r>
            <a:br>
              <a:rPr lang="ru-RU" sz="3600" dirty="0">
                <a:latin typeface="+mn-lt"/>
              </a:rPr>
            </a:br>
            <a:r>
              <a:rPr lang="ru-RU" sz="36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67904" y="1683147"/>
            <a:ext cx="6984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 настоящее время прибор в стадии разработки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latin typeface="+mn-lt"/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latin typeface="+mn-lt"/>
                <a:ea typeface="MS Gothic" pitchFamily="49" charset="-128"/>
              </a:rPr>
            </a:br>
            <a:r>
              <a:rPr lang="ru-RU" sz="2800" dirty="0">
                <a:latin typeface="+mn-lt"/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381472"/>
              </p:ext>
            </p:extLst>
          </p:nvPr>
        </p:nvGraphicFramePr>
        <p:xfrm>
          <a:off x="503808" y="1251099"/>
          <a:ext cx="9217024" cy="3207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Новые производственные технологии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sp>
        <p:nvSpPr>
          <p:cNvPr id="2" name="Умножение 1"/>
          <p:cNvSpPr/>
          <p:nvPr/>
        </p:nvSpPr>
        <p:spPr>
          <a:xfrm flipV="1">
            <a:off x="3312120" y="2619251"/>
            <a:ext cx="216024" cy="144016"/>
          </a:xfrm>
          <a:prstGeom prst="mathMultiply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69050" y="1157624"/>
            <a:ext cx="2955100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cs typeface="Times New Roman" pitchFamily="18" charset="0"/>
              </a:rPr>
              <a:t>Газпром</a:t>
            </a:r>
          </a:p>
          <a:p>
            <a:br>
              <a:rPr lang="ru-RU" sz="16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400" dirty="0"/>
              <a:t>ПАО «Газпром» — глобальная энергетическая компания. Основные направления деятельности — геологоразведка, добыча, транспортировка, хранение, переработка и реализация газа, газового конденсата и нефти, реализация газа в качестве моторного топлива, а также производство и сбыт тепло- и электроэнергии.</a:t>
            </a:r>
          </a:p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dirty="0"/>
              <a:t>добыто 42,9 млн т нефти и 16,3 млн т газового конденсата.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7002" y="1145242"/>
            <a:ext cx="3312368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cs typeface="Times New Roman" pitchFamily="18" charset="0"/>
              </a:rPr>
              <a:t>Роснефть</a:t>
            </a:r>
          </a:p>
          <a:p>
            <a:endParaRPr lang="ru-RU" sz="1400" dirty="0"/>
          </a:p>
          <a:p>
            <a:r>
              <a:rPr lang="ru-RU" sz="1400" dirty="0"/>
              <a:t>ПАО НК «Роснефть» — лидер российской нефтяной отрасли и одна из крупнейших публичных добычных компаний мира. Основными видами деятельности Компании являются:</a:t>
            </a:r>
          </a:p>
          <a:p>
            <a:r>
              <a:rPr lang="ru-RU" sz="1400" dirty="0"/>
              <a:t>1. поиск и разведка месторождений углеводородов</a:t>
            </a:r>
          </a:p>
          <a:p>
            <a:r>
              <a:rPr lang="ru-RU" sz="1400" dirty="0"/>
              <a:t>2. добыча нефти, газа и газового конденсата</a:t>
            </a:r>
          </a:p>
          <a:p>
            <a:r>
              <a:rPr lang="ru-RU" sz="1400" dirty="0"/>
              <a:t>3. нефтепереработка и нефтехимия</a:t>
            </a:r>
          </a:p>
          <a:p>
            <a:r>
              <a:rPr lang="ru-RU" sz="1400" dirty="0"/>
              <a:t>4. реализация нефти, газа и продуктов их переработки на территории России и за её пределами и др.</a:t>
            </a:r>
          </a:p>
          <a:p>
            <a:r>
              <a:rPr lang="ru-RU" sz="1400" dirty="0"/>
              <a:t>ДОБЫЧА УГЛЕВОДОРОДОВ ЗА 2022 Г. до 5,1 млн баррелей нефтяного эквивалента в сутки.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936424" y="1087749"/>
            <a:ext cx="30243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cs typeface="Times New Roman" pitchFamily="18" charset="0"/>
              </a:rPr>
              <a:t>Татнефть</a:t>
            </a:r>
          </a:p>
          <a:p>
            <a:endParaRPr lang="ru-RU" dirty="0"/>
          </a:p>
          <a:p>
            <a:r>
              <a:rPr lang="ru-RU" sz="1400" dirty="0"/>
              <a:t>«Татнефть» - одна из крупнейших российских вертикально-интегрированных компаний, в составе которой динамично развиваются </a:t>
            </a:r>
            <a:r>
              <a:rPr lang="ru-RU" sz="1400" dirty="0" err="1"/>
              <a:t>нефтегазодобыча</a:t>
            </a:r>
            <a:r>
              <a:rPr lang="ru-RU" sz="1400" dirty="0"/>
              <a:t>, нефтепереработка, нефтегазохимия, сеть АЗС, композитный кластер, электроэнергетика, разработка и производство оборудования для нефтегазовой отрасли и блок сервисных структур.</a:t>
            </a:r>
          </a:p>
          <a:p>
            <a:endParaRPr lang="ru-RU" sz="1400" dirty="0"/>
          </a:p>
          <a:p>
            <a:r>
              <a:rPr lang="ru-RU" sz="1400" dirty="0"/>
              <a:t>Добыча нефти до 29,1 </a:t>
            </a:r>
            <a:r>
              <a:rPr lang="ru-RU" sz="1400" b="1" dirty="0"/>
              <a:t>млн тонн</a:t>
            </a:r>
            <a:endParaRPr lang="ru-RU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>
                <a:latin typeface="+mn-lt"/>
              </a:rPr>
              <a:t>Потенциальный объем рынка</a:t>
            </a:r>
            <a:endParaRPr sz="44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0" i="1" dirty="0">
                <a:effectLst/>
                <a:cs typeface="Times New Roman" pitchFamily="18" charset="0"/>
              </a:rPr>
              <a:t>Для расчёта потенциального объёма рынка (</a:t>
            </a:r>
            <a:r>
              <a:rPr lang="en-US" sz="1200" b="0" i="1" dirty="0">
                <a:effectLst/>
                <a:cs typeface="Times New Roman" pitchFamily="18" charset="0"/>
              </a:rPr>
              <a:t>PAM)</a:t>
            </a:r>
            <a:r>
              <a:rPr lang="ru-RU" sz="1200" b="0" i="1" dirty="0">
                <a:effectLst/>
                <a:cs typeface="Times New Roman" pitchFamily="18" charset="0"/>
              </a:rPr>
              <a:t> для разработки и производства сейсмоприёмников мы можем использовать следующие данные: </a:t>
            </a:r>
          </a:p>
          <a:p>
            <a:pPr algn="l"/>
            <a:r>
              <a:rPr lang="ru-RU" sz="1200" i="1" dirty="0">
                <a:cs typeface="Times New Roman" pitchFamily="18" charset="0"/>
              </a:rPr>
              <a:t>По данным Росстата на 2021 год в России существует 336 нефтяных компаний,76 из которых занимаются добычей нефти в промышленных масштабах</a:t>
            </a:r>
            <a:endParaRPr lang="ru-RU" sz="1200" b="0" i="1" dirty="0">
              <a:effectLst/>
              <a:cs typeface="Times New Roman" pitchFamily="18" charset="0"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0" i="1" dirty="0">
                <a:effectLst/>
                <a:cs typeface="Times New Roman" pitchFamily="18" charset="0"/>
              </a:rPr>
              <a:t>По данным Росстата в</a:t>
            </a:r>
            <a:r>
              <a:rPr lang="ru-RU" sz="1200" dirty="0">
                <a:cs typeface="Times New Roman" pitchFamily="18" charset="0"/>
              </a:rPr>
              <a:t> 2021 года доля нефтегазового ВВП в общем объеме ВВП составила 82,6%, а индекс физического объема валовой добавленной стоимости нефтегазового ВВП – 104,2%.</a:t>
            </a:r>
            <a:r>
              <a:rPr lang="ru-RU" sz="1200" b="0" i="1" dirty="0">
                <a:effectLst/>
                <a:cs typeface="Times New Roman" pitchFamily="18" charset="0"/>
              </a:rPr>
              <a:t>  Исходя из этого, можно  предположить, что потенциальными  покупателями могут быть малые предприятия и компании промышленного  масштаба.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i="1" dirty="0">
                <a:effectLst/>
              </a:rPr>
              <a:t>SAM- </a:t>
            </a:r>
            <a:r>
              <a:rPr lang="ru-RU" sz="1200" i="1" dirty="0"/>
              <a:t>на данный момент наш продукт находится на стадии разработки и никакими компаниями не используется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algn="l"/>
            <a:endParaRPr lang="ru-RU" sz="120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i="1" dirty="0">
                <a:effectLst/>
              </a:rPr>
              <a:t>SOM–Предположительно этим проектом могут заинтересоваться</a:t>
            </a:r>
          </a:p>
          <a:p>
            <a:pPr algn="l"/>
            <a:r>
              <a:rPr lang="ru-RU" sz="1200" i="1" dirty="0">
                <a:effectLst/>
              </a:rPr>
              <a:t> 100 % нефтяных </a:t>
            </a:r>
            <a:r>
              <a:rPr lang="ru-RU" sz="1200" i="1" dirty="0" err="1">
                <a:effectLst/>
              </a:rPr>
              <a:t>компаний,а</a:t>
            </a:r>
            <a:r>
              <a:rPr lang="ru-RU" sz="1200" i="1" dirty="0">
                <a:effectLst/>
              </a:rPr>
              <a:t> стоимость проекта равна 500 тыс. руб., исходя из этого 336*500 тыс. руб.=168 млн. </a:t>
            </a:r>
            <a:r>
              <a:rPr lang="ru-RU" sz="1200" i="1" dirty="0" err="1">
                <a:effectLst/>
              </a:rPr>
              <a:t>руб</a:t>
            </a:r>
            <a:r>
              <a:rPr lang="ru-RU" sz="1200" i="1" dirty="0">
                <a:effectLst/>
              </a:rPr>
              <a:t> </a:t>
            </a:r>
          </a:p>
          <a:p>
            <a:endParaRPr lang="ru-RU" sz="1200" dirty="0">
              <a:cs typeface="Times New Roman" panose="02020603050405020304" pitchFamily="18" charset="0"/>
            </a:endParaRPr>
          </a:p>
          <a:p>
            <a:r>
              <a:rPr lang="ru-RU" sz="1200" dirty="0">
                <a:cs typeface="Times New Roman" panose="02020603050405020304" pitchFamily="18" charset="0"/>
              </a:rPr>
              <a:t>Потенциальный объем рынка для проекта по совершенствованию сейсмологической  разведки за счёт модернизации сейсмоприёмника в России может составлять около 168 млн.руб. </a:t>
            </a:r>
            <a:endParaRPr lang="ru-RU" sz="1200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574392-4353-46DD-8814-82F58E341A02}"/>
              </a:ext>
            </a:extLst>
          </p:cNvPr>
          <p:cNvSpPr txBox="1"/>
          <p:nvPr/>
        </p:nvSpPr>
        <p:spPr>
          <a:xfrm>
            <a:off x="495846" y="2187203"/>
            <a:ext cx="9267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настоящее время конкуренты </a:t>
            </a:r>
            <a:r>
              <a:rPr lang="ru-RU" sz="2400" dirty="0">
                <a:effectLst/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ООО "ИЖНЕФТЕПЛАСТ", ООО </a:t>
            </a:r>
            <a:r>
              <a:rPr lang="ru-RU" sz="2400" dirty="0" err="1">
                <a:effectLst/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Химмаш</a:t>
            </a:r>
            <a:r>
              <a:rPr lang="ru-RU" sz="2400" dirty="0">
                <a:effectLst/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Пермь, ООО </a:t>
            </a:r>
            <a:r>
              <a:rPr lang="ru-RU" sz="2400" dirty="0" err="1">
                <a:effectLst/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Химмаш</a:t>
            </a:r>
            <a:r>
              <a:rPr lang="ru-RU" sz="2400" dirty="0">
                <a:effectLst/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Ижевск, ООО </a:t>
            </a:r>
            <a:r>
              <a:rPr lang="ru-RU" sz="2400" dirty="0" err="1">
                <a:effectLst/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Химмаш</a:t>
            </a:r>
            <a:r>
              <a:rPr lang="ru-RU" sz="2400" dirty="0">
                <a:effectLst/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effectLst/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Екатеринбург,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ОАО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 "УРАЛ-ОЦМ"</a:t>
            </a:r>
            <a:r>
              <a:rPr lang="ru-RU" sz="2400" dirty="0">
                <a:effectLst/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Екатеринбург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81648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/>
              <a:t>Нишевой</a:t>
            </a:r>
            <a:r>
              <a:rPr lang="ru-RU" sz="1400" i="1" dirty="0"/>
              <a:t> 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Производительность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Дизайн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Сокращение расходов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Снижение рисков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/>
              <a:t>Прямые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/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/>
              <a:t>Автоматизированное 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215662"/>
            <a:ext cx="5040314" cy="1077218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Регулярные доходы от продажи проекта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Продажа продукта</a:t>
            </a:r>
          </a:p>
          <a:p>
            <a:pPr marL="15875" indent="-15875"/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4465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/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/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/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111354" y="1620829"/>
            <a:ext cx="1978912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/>
              <a:t>Разрешение проблем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</a:p>
          <a:p>
            <a:pPr indent="7938"/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Работа напрямую с компаниями и предприятиями-заказчиками без посредников.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96777" y="4371019"/>
            <a:ext cx="5040314" cy="21544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Издержек нет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8680" y="2013696"/>
            <a:ext cx="86409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/>
              <a:t>Используя интернет, WI-FI или </a:t>
            </a:r>
            <a:r>
              <a:rPr lang="ru-RU" sz="2800" dirty="0" err="1"/>
              <a:t>Bluetooth</a:t>
            </a:r>
            <a:r>
              <a:rPr lang="ru-RU" sz="2800" dirty="0"/>
              <a:t> мы можем отфильтровать данные и отправить на </a:t>
            </a:r>
            <a:r>
              <a:rPr lang="ru-RU" sz="2800" dirty="0" err="1"/>
              <a:t>сейсморазведовательную</a:t>
            </a:r>
            <a:r>
              <a:rPr lang="ru-RU" sz="2800" dirty="0"/>
              <a:t> станцию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/>
              <a:t>Отказавшись от проводов, используя беспроводные технологии, мы облегчаем работу сотрудникам.</a:t>
            </a: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8977" y="819051"/>
            <a:ext cx="857256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</a:rPr>
              <a:t>  </a:t>
            </a:r>
            <a:r>
              <a:rPr lang="en-US" sz="2000" dirty="0" err="1">
                <a:solidFill>
                  <a:srgbClr val="FF0000"/>
                </a:solidFill>
              </a:rPr>
              <a:t>S</a:t>
            </a:r>
            <a:r>
              <a:rPr lang="en-US" sz="2000" dirty="0" err="1"/>
              <a:t>pecifik</a:t>
            </a:r>
            <a:r>
              <a:rPr lang="ru-RU" sz="2000" dirty="0"/>
              <a:t>(Конкретность)- Нам необходимо предложить способ модернизации сейсмоприёмников.  </a:t>
            </a:r>
          </a:p>
          <a:p>
            <a:r>
              <a:rPr lang="ru-RU" sz="2000" dirty="0">
                <a:solidFill>
                  <a:srgbClr val="FF0000"/>
                </a:solidFill>
              </a:rPr>
              <a:t>  </a:t>
            </a:r>
            <a:r>
              <a:rPr lang="en-US" sz="2000" dirty="0">
                <a:solidFill>
                  <a:srgbClr val="FF0000"/>
                </a:solidFill>
              </a:rPr>
              <a:t>M</a:t>
            </a:r>
            <a:r>
              <a:rPr lang="en-US" sz="2000" dirty="0"/>
              <a:t>easurable</a:t>
            </a:r>
            <a:r>
              <a:rPr lang="ru-RU" sz="2000" dirty="0"/>
              <a:t>(Измеримость) - Результат будет измеряться в количестве продаж данного проекта.</a:t>
            </a:r>
          </a:p>
          <a:p>
            <a:r>
              <a:rPr lang="ru-RU" sz="2000" dirty="0">
                <a:solidFill>
                  <a:srgbClr val="FF0000"/>
                </a:solidFill>
              </a:rPr>
              <a:t>  </a:t>
            </a:r>
            <a:r>
              <a:rPr lang="en-US" sz="2000" dirty="0">
                <a:solidFill>
                  <a:srgbClr val="FF0000"/>
                </a:solidFill>
              </a:rPr>
              <a:t>A</a:t>
            </a:r>
            <a:r>
              <a:rPr lang="en-US" sz="2000" dirty="0"/>
              <a:t>ttainable(</a:t>
            </a:r>
            <a:r>
              <a:rPr lang="ru-RU" sz="2000" dirty="0"/>
              <a:t>Достижимость)- </a:t>
            </a:r>
            <a:r>
              <a:rPr lang="ru-RU" sz="2000" dirty="0">
                <a:cs typeface="Times New Roman" panose="02020603050405020304" pitchFamily="18" charset="0"/>
              </a:rPr>
              <a:t>Разработать новые маркетинговые стратегии и провести рекламную кампанию, чтобы привлечь больше клиентов.  </a:t>
            </a:r>
          </a:p>
          <a:p>
            <a:r>
              <a:rPr lang="ru-RU" sz="2000" dirty="0">
                <a:cs typeface="Times New Roman" panose="02020603050405020304" pitchFamily="18" charset="0"/>
              </a:rPr>
              <a:t>  </a:t>
            </a:r>
            <a:r>
              <a:rPr lang="en-US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R</a:t>
            </a:r>
            <a:r>
              <a:rPr lang="en-US" sz="2000" dirty="0">
                <a:cs typeface="Times New Roman" panose="02020603050405020304" pitchFamily="18" charset="0"/>
              </a:rPr>
              <a:t>elevant</a:t>
            </a:r>
            <a:r>
              <a:rPr lang="ru-RU" sz="2000" dirty="0">
                <a:cs typeface="Times New Roman" panose="02020603050405020304" pitchFamily="18" charset="0"/>
              </a:rPr>
              <a:t>(Актуальность)- </a:t>
            </a:r>
            <a:r>
              <a:rPr lang="ru-RU" sz="2000" dirty="0"/>
              <a:t>Отказавшись от проводов, используя беспроводные технологии, мы облегчаем работу сотрудникам нефтяных компаний.</a:t>
            </a:r>
          </a:p>
          <a:p>
            <a:r>
              <a:rPr lang="ru-RU" sz="2000" dirty="0"/>
              <a:t>  </a:t>
            </a:r>
            <a:r>
              <a:rPr lang="en-US" sz="2000" dirty="0">
                <a:solidFill>
                  <a:srgbClr val="FF0000"/>
                </a:solidFill>
              </a:rPr>
              <a:t>T</a:t>
            </a:r>
            <a:r>
              <a:rPr lang="en-US" sz="2000" dirty="0"/>
              <a:t>ime-bound</a:t>
            </a:r>
            <a:r>
              <a:rPr lang="ru-RU" sz="2000" dirty="0"/>
              <a:t>(Ограниченность по времени)- Цель должна быть достигнута в течении 7 месяцев. (1 сентября 2023 – 1 марта 2024 годов)</a:t>
            </a:r>
          </a:p>
          <a:p>
            <a:r>
              <a:rPr lang="ru-RU" sz="2000" dirty="0">
                <a:cs typeface="Times New Roman" panose="02020603050405020304" pitchFamily="18" charset="0"/>
              </a:rPr>
              <a:t>Таким образом, цель является SMART, так как она конкретна, измерима, достижима, актуальна и ограничена по времени.</a:t>
            </a:r>
          </a:p>
          <a:p>
            <a:r>
              <a:rPr lang="ru-RU" dirty="0"/>
              <a:t>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44264" y="-294226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739548"/>
              </p:ext>
            </p:extLst>
          </p:nvPr>
        </p:nvGraphicFramePr>
        <p:xfrm>
          <a:off x="0" y="531019"/>
          <a:ext cx="10080624" cy="485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208">
                  <a:extLst>
                    <a:ext uri="{9D8B030D-6E8A-4147-A177-3AD203B41FA5}">
                      <a16:colId xmlns:a16="http://schemas.microsoft.com/office/drawing/2014/main" val="2742038893"/>
                    </a:ext>
                  </a:extLst>
                </a:gridCol>
                <a:gridCol w="3360208">
                  <a:extLst>
                    <a:ext uri="{9D8B030D-6E8A-4147-A177-3AD203B41FA5}">
                      <a16:colId xmlns:a16="http://schemas.microsoft.com/office/drawing/2014/main" val="2479945027"/>
                    </a:ext>
                  </a:extLst>
                </a:gridCol>
                <a:gridCol w="3360208">
                  <a:extLst>
                    <a:ext uri="{9D8B030D-6E8A-4147-A177-3AD203B41FA5}">
                      <a16:colId xmlns:a16="http://schemas.microsoft.com/office/drawing/2014/main" val="3938737802"/>
                    </a:ext>
                  </a:extLst>
                </a:gridCol>
              </a:tblGrid>
              <a:tr h="843157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Статья затрат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Сумма, руб.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Источник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883982"/>
                  </a:ext>
                </a:extLst>
              </a:tr>
              <a:tr h="156586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Аккумулятор свинцово-кислотный</a:t>
                      </a:r>
                      <a:endParaRPr lang="en-US" sz="1200" b="0" i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200/</a:t>
                      </a:r>
                      <a:r>
                        <a:rPr lang="ru-RU" sz="1200" dirty="0" err="1"/>
                        <a:t>шт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Собственные</a:t>
                      </a:r>
                      <a:r>
                        <a:rPr lang="ru-RU" sz="1200" baseline="0" dirty="0"/>
                        <a:t> средства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829361"/>
                  </a:ext>
                </a:extLst>
              </a:tr>
              <a:tr h="488496">
                <a:tc>
                  <a:txBody>
                    <a:bodyPr/>
                    <a:lstStyle/>
                    <a:p>
                      <a:r>
                        <a:rPr lang="ru-RU" sz="1200" dirty="0"/>
                        <a:t>Усилитель сигнала </a:t>
                      </a:r>
                      <a:r>
                        <a:rPr lang="en-US" sz="1200" dirty="0"/>
                        <a:t>LM358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150/</a:t>
                      </a:r>
                      <a:r>
                        <a:rPr lang="ru-RU" sz="1200" dirty="0" err="1"/>
                        <a:t>шт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277328319"/>
                  </a:ext>
                </a:extLst>
              </a:tr>
              <a:tr h="488496">
                <a:tc>
                  <a:txBody>
                    <a:bodyPr/>
                    <a:lstStyle/>
                    <a:p>
                      <a:r>
                        <a:rPr lang="en-US" sz="1200" dirty="0"/>
                        <a:t>WI-FI </a:t>
                      </a:r>
                      <a:r>
                        <a:rPr lang="ru-RU" sz="1200" dirty="0"/>
                        <a:t>модуль </a:t>
                      </a:r>
                      <a:r>
                        <a:rPr lang="en-US" sz="1200" dirty="0"/>
                        <a:t>ESP8266 (ESP-01)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100/</a:t>
                      </a:r>
                      <a:r>
                        <a:rPr lang="ru-RU" sz="1200" dirty="0" err="1"/>
                        <a:t>шт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478137433"/>
                  </a:ext>
                </a:extLst>
              </a:tr>
              <a:tr h="488496">
                <a:tc>
                  <a:txBody>
                    <a:bodyPr/>
                    <a:lstStyle/>
                    <a:p>
                      <a:r>
                        <a:rPr lang="en-US" sz="1200" dirty="0"/>
                        <a:t>ARDUINO NANO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500/</a:t>
                      </a:r>
                      <a:r>
                        <a:rPr lang="ru-RU" sz="1200" dirty="0" err="1"/>
                        <a:t>шт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Собственные</a:t>
                      </a:r>
                      <a:r>
                        <a:rPr lang="ru-RU" sz="1200" baseline="0" dirty="0"/>
                        <a:t> средства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4113723835"/>
                  </a:ext>
                </a:extLst>
              </a:tr>
              <a:tr h="488496">
                <a:tc>
                  <a:txBody>
                    <a:bodyPr/>
                    <a:lstStyle/>
                    <a:p>
                      <a:r>
                        <a:rPr lang="ru-RU" sz="1200" dirty="0"/>
                        <a:t>Сейсмоприемник единичный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17</a:t>
                      </a:r>
                      <a:r>
                        <a:rPr lang="ru-RU" sz="1200" baseline="0" dirty="0"/>
                        <a:t>874/</a:t>
                      </a:r>
                      <a:r>
                        <a:rPr lang="ru-RU" sz="1200" baseline="0" dirty="0" err="1"/>
                        <a:t>шт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Собственные средства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241306"/>
                  </a:ext>
                </a:extLst>
              </a:tr>
              <a:tr h="488496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ИТОГО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17924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158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647824" y="1611139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000" dirty="0">
                <a:ea typeface="MS Gothic" pitchFamily="49" charset="-128"/>
              </a:rPr>
              <a:t>Организационно-правовая форма – самозанятые. </a:t>
            </a:r>
          </a:p>
          <a:p>
            <a:pPr>
              <a:buFont typeface="Times New Roman" pitchFamily="18" charset="0"/>
              <a:buNone/>
            </a:pPr>
            <a:r>
              <a:rPr lang="ru-RU" sz="3000" dirty="0">
                <a:ea typeface="MS Gothic" pitchFamily="49" charset="-128"/>
              </a:rPr>
              <a:t>Мы выбрали систему </a:t>
            </a:r>
            <a:r>
              <a:rPr lang="ru-RU" sz="3000" dirty="0" err="1">
                <a:ea typeface="MS Gothic" pitchFamily="49" charset="-128"/>
              </a:rPr>
              <a:t>налогооблажения</a:t>
            </a:r>
            <a:r>
              <a:rPr lang="ru-RU" sz="3000" dirty="0">
                <a:ea typeface="MS Gothic" pitchFamily="49" charset="-128"/>
              </a:rPr>
              <a:t> по ставка 4% с физическими лицами и 6% с юридическими лицами</a:t>
            </a: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60288" y="-333077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676999"/>
              </p:ext>
            </p:extLst>
          </p:nvPr>
        </p:nvGraphicFramePr>
        <p:xfrm>
          <a:off x="7559" y="459011"/>
          <a:ext cx="10073067" cy="508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330">
                  <a:extLst>
                    <a:ext uri="{9D8B030D-6E8A-4147-A177-3AD203B41FA5}">
                      <a16:colId xmlns:a16="http://schemas.microsoft.com/office/drawing/2014/main" val="2820404078"/>
                    </a:ext>
                  </a:extLst>
                </a:gridCol>
                <a:gridCol w="2076716">
                  <a:extLst>
                    <a:ext uri="{9D8B030D-6E8A-4147-A177-3AD203B41FA5}">
                      <a16:colId xmlns:a16="http://schemas.microsoft.com/office/drawing/2014/main" val="3281850901"/>
                    </a:ext>
                  </a:extLst>
                </a:gridCol>
                <a:gridCol w="623014">
                  <a:extLst>
                    <a:ext uri="{9D8B030D-6E8A-4147-A177-3AD203B41FA5}">
                      <a16:colId xmlns:a16="http://schemas.microsoft.com/office/drawing/2014/main" val="3791925704"/>
                    </a:ext>
                  </a:extLst>
                </a:gridCol>
                <a:gridCol w="484567">
                  <a:extLst>
                    <a:ext uri="{9D8B030D-6E8A-4147-A177-3AD203B41FA5}">
                      <a16:colId xmlns:a16="http://schemas.microsoft.com/office/drawing/2014/main" val="1194680208"/>
                    </a:ext>
                  </a:extLst>
                </a:gridCol>
                <a:gridCol w="415343">
                  <a:extLst>
                    <a:ext uri="{9D8B030D-6E8A-4147-A177-3AD203B41FA5}">
                      <a16:colId xmlns:a16="http://schemas.microsoft.com/office/drawing/2014/main" val="3471911779"/>
                    </a:ext>
                  </a:extLst>
                </a:gridCol>
                <a:gridCol w="1187377">
                  <a:extLst>
                    <a:ext uri="{9D8B030D-6E8A-4147-A177-3AD203B41FA5}">
                      <a16:colId xmlns:a16="http://schemas.microsoft.com/office/drawing/2014/main" val="149851032"/>
                    </a:ext>
                  </a:extLst>
                </a:gridCol>
                <a:gridCol w="404772">
                  <a:extLst>
                    <a:ext uri="{9D8B030D-6E8A-4147-A177-3AD203B41FA5}">
                      <a16:colId xmlns:a16="http://schemas.microsoft.com/office/drawing/2014/main" val="1699536680"/>
                    </a:ext>
                  </a:extLst>
                </a:gridCol>
                <a:gridCol w="415343">
                  <a:extLst>
                    <a:ext uri="{9D8B030D-6E8A-4147-A177-3AD203B41FA5}">
                      <a16:colId xmlns:a16="http://schemas.microsoft.com/office/drawing/2014/main" val="423493040"/>
                    </a:ext>
                  </a:extLst>
                </a:gridCol>
                <a:gridCol w="415343">
                  <a:extLst>
                    <a:ext uri="{9D8B030D-6E8A-4147-A177-3AD203B41FA5}">
                      <a16:colId xmlns:a16="http://schemas.microsoft.com/office/drawing/2014/main" val="3725444353"/>
                    </a:ext>
                  </a:extLst>
                </a:gridCol>
                <a:gridCol w="1628089">
                  <a:extLst>
                    <a:ext uri="{9D8B030D-6E8A-4147-A177-3AD203B41FA5}">
                      <a16:colId xmlns:a16="http://schemas.microsoft.com/office/drawing/2014/main" val="3834904223"/>
                    </a:ext>
                  </a:extLst>
                </a:gridCol>
                <a:gridCol w="1938173">
                  <a:extLst>
                    <a:ext uri="{9D8B030D-6E8A-4147-A177-3AD203B41FA5}">
                      <a16:colId xmlns:a16="http://schemas.microsoft.com/office/drawing/2014/main" val="1938722914"/>
                    </a:ext>
                  </a:extLst>
                </a:gridCol>
              </a:tblGrid>
              <a:tr h="441045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2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59876"/>
                  </a:ext>
                </a:extLst>
              </a:tr>
              <a:tr h="441045">
                <a:tc gridSpan="3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412188"/>
                  </a:ext>
                </a:extLst>
              </a:tr>
              <a:tr h="441045">
                <a:tc gridSpan="1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144752"/>
                  </a:ext>
                </a:extLst>
              </a:tr>
              <a:tr h="44104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Доходы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500 тыс.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500 тыс.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212570"/>
                  </a:ext>
                </a:extLst>
              </a:tr>
              <a:tr h="44104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17 874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17 874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504353"/>
                  </a:ext>
                </a:extLst>
              </a:tr>
              <a:tr h="44104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Материалы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17 874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17 874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11649"/>
                  </a:ext>
                </a:extLst>
              </a:tr>
              <a:tr h="44104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Прибыль до налогообложения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Руб.</a:t>
                      </a:r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500 тыс.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915328"/>
                  </a:ext>
                </a:extLst>
              </a:tr>
              <a:tr h="44104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Налог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Руб.</a:t>
                      </a:r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30 тыс.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240168"/>
                  </a:ext>
                </a:extLst>
              </a:tr>
              <a:tr h="44104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Чистая прибыль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Руб.</a:t>
                      </a:r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470 тыс.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694587"/>
                  </a:ext>
                </a:extLst>
              </a:tr>
              <a:tr h="441045">
                <a:tc gridSpan="1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62692"/>
                  </a:ext>
                </a:extLst>
              </a:tr>
              <a:tr h="44104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Руб.</a:t>
                      </a:r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17 874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17 874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08873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043068"/>
              </p:ext>
            </p:extLst>
          </p:nvPr>
        </p:nvGraphicFramePr>
        <p:xfrm>
          <a:off x="215776" y="1395115"/>
          <a:ext cx="9577064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22574443"/>
                    </a:ext>
                  </a:extLst>
                </a:gridCol>
                <a:gridCol w="4284476">
                  <a:extLst>
                    <a:ext uri="{9D8B030D-6E8A-4147-A177-3AD203B41FA5}">
                      <a16:colId xmlns:a16="http://schemas.microsoft.com/office/drawing/2014/main" val="157668731"/>
                    </a:ext>
                  </a:extLst>
                </a:gridCol>
                <a:gridCol w="2394266">
                  <a:extLst>
                    <a:ext uri="{9D8B030D-6E8A-4147-A177-3AD203B41FA5}">
                      <a16:colId xmlns:a16="http://schemas.microsoft.com/office/drawing/2014/main" val="1645735622"/>
                    </a:ext>
                  </a:extLst>
                </a:gridCol>
                <a:gridCol w="2394266">
                  <a:extLst>
                    <a:ext uri="{9D8B030D-6E8A-4147-A177-3AD203B41FA5}">
                      <a16:colId xmlns:a16="http://schemas.microsoft.com/office/drawing/2014/main" val="3975768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 тыс.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83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17 874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132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470</a:t>
                      </a:r>
                      <a:r>
                        <a:rPr lang="ru-RU" sz="2000" baseline="0" dirty="0"/>
                        <a:t> тыс.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41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859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17 874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0463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56" y="819051"/>
            <a:ext cx="3096344" cy="3719837"/>
          </a:xfrm>
          <a:prstGeom prst="rect">
            <a:avLst/>
          </a:prstGeom>
        </p:spPr>
      </p:pic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223888" y="4635475"/>
            <a:ext cx="2883092" cy="1256455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i="1" dirty="0"/>
              <a:t>Веселков Даниил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i="1" dirty="0"/>
              <a:t>Руководитель проекта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i="1" dirty="0"/>
              <a:t>89124574252 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400" y="843629"/>
            <a:ext cx="2592288" cy="3719838"/>
          </a:xfrm>
          <a:prstGeom prst="rect">
            <a:avLst/>
          </a:prstGeom>
        </p:spPr>
      </p:pic>
      <p:sp>
        <p:nvSpPr>
          <p:cNvPr id="14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5616376" y="4649237"/>
            <a:ext cx="2883092" cy="677480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i="1" dirty="0"/>
              <a:t>Лазарева Анастасия</a:t>
            </a:r>
            <a:endParaRPr lang="ru-RU" b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i="1" dirty="0"/>
              <a:t>Помощник руководителя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89048392259</a:t>
            </a:r>
            <a:r>
              <a:rPr lang="ru-RU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8424</TotalTime>
  <Words>955</Words>
  <Application>Microsoft Office PowerPoint</Application>
  <PresentationFormat>Произвольный</PresentationFormat>
  <Paragraphs>242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MS Gothic</vt:lpstr>
      <vt:lpstr>Arial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Пользователь</cp:lastModifiedBy>
  <cp:revision>73</cp:revision>
  <dcterms:created xsi:type="dcterms:W3CDTF">2022-10-14T10:42:52Z</dcterms:created>
  <dcterms:modified xsi:type="dcterms:W3CDTF">2023-07-05T12:44:37Z</dcterms:modified>
  <dc:language>ru-RU</dc:language>
</cp:coreProperties>
</file>