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</p:sldMasterIdLst>
  <p:notesMasterIdLst>
    <p:notesMasterId r:id="rId20"/>
  </p:notesMasterIdLst>
  <p:sldIdLst>
    <p:sldId id="256" r:id="rId4"/>
    <p:sldId id="273" r:id="rId5"/>
    <p:sldId id="274" r:id="rId6"/>
    <p:sldId id="259" r:id="rId7"/>
    <p:sldId id="260" r:id="rId8"/>
    <p:sldId id="275" r:id="rId9"/>
    <p:sldId id="276" r:id="rId10"/>
    <p:sldId id="262" r:id="rId11"/>
    <p:sldId id="277" r:id="rId12"/>
    <p:sldId id="264" r:id="rId13"/>
    <p:sldId id="265" r:id="rId14"/>
    <p:sldId id="266" r:id="rId15"/>
    <p:sldId id="267" r:id="rId16"/>
    <p:sldId id="268" r:id="rId17"/>
    <p:sldId id="269" r:id="rId18"/>
    <p:sldId id="278" r:id="rId19"/>
  </p:sldIdLst>
  <p:sldSz cx="9144000" cy="6858000" type="screen4x3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367">
          <p15:clr>
            <a:srgbClr val="000000"/>
          </p15:clr>
        </p15:guide>
        <p15:guide id="2" pos="2381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7C80"/>
    <a:srgbClr val="FF99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6E165723-9B71-44CD-8918-F556A4EFDC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34" autoAdjust="0"/>
  </p:normalViewPr>
  <p:slideViewPr>
    <p:cSldViewPr snapToGrid="0">
      <p:cViewPr varScale="1">
        <p:scale>
          <a:sx n="63" d="100"/>
          <a:sy n="63" d="100"/>
        </p:scale>
        <p:origin x="-11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367"/>
        <p:guide pos="238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53259662073490788"/>
          <c:y val="0.16065625000000003"/>
          <c:w val="0.45073671259842513"/>
          <c:h val="0.6761050688976377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7C80"/>
            </a:solidFill>
          </c:spPr>
          <c:dPt>
            <c:idx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84-4ED4-A1DF-FB5F8050908E}"/>
              </c:ext>
            </c:extLst>
          </c:dPt>
          <c:dPt>
            <c:idx val="1"/>
            <c:spPr>
              <a:solidFill>
                <a:srgbClr val="FF7C8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84-4ED4-A1DF-FB5F8050908E}"/>
              </c:ext>
            </c:extLst>
          </c:dPt>
          <c:dPt>
            <c:idx val="2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584-4ED4-A1DF-FB5F8050908E}"/>
              </c:ext>
            </c:extLst>
          </c:dPt>
          <c:dPt>
            <c:idx val="3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584-4ED4-A1DF-FB5F8050908E}"/>
              </c:ext>
            </c:extLst>
          </c:dPt>
          <c:cat>
            <c:strRef>
              <c:f>Лист1!$A$2:$A$5</c:f>
              <c:strCache>
                <c:ptCount val="4"/>
                <c:pt idx="0">
                  <c:v>Товар</c:v>
                </c:pt>
                <c:pt idx="1">
                  <c:v>Цена</c:v>
                </c:pt>
                <c:pt idx="2">
                  <c:v>Место</c:v>
                </c:pt>
                <c:pt idx="3">
                  <c:v>Продвижение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584-4ED4-A1DF-FB5F8050908E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6228034776902882"/>
          <c:y val="0.83676131889763761"/>
          <c:w val="0.52752263779527553"/>
          <c:h val="0.10698868110236216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6EF6FC-C172-45C5-975A-88624DB118C7}" type="doc">
      <dgm:prSet loTypeId="urn:microsoft.com/office/officeart/2005/8/layout/hProcess11" loCatId="process" qsTypeId="urn:microsoft.com/office/officeart/2005/8/quickstyle/simple1" qsCatId="simple" csTypeId="urn:microsoft.com/office/officeart/2005/8/colors/accent5_2" csCatId="accent5" phldr="1"/>
      <dgm:spPr/>
    </dgm:pt>
    <dgm:pt modelId="{7F7C0276-B60E-45D5-AE6A-D4E8777B053B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25000"/>
                </a:schemeClr>
              </a:solidFill>
            </a:rPr>
            <a:t>2015</a:t>
          </a:r>
          <a:endParaRPr lang="ru-RU" dirty="0">
            <a:solidFill>
              <a:schemeClr val="bg2">
                <a:lumMod val="25000"/>
              </a:schemeClr>
            </a:solidFill>
          </a:endParaRPr>
        </a:p>
      </dgm:t>
    </dgm:pt>
    <dgm:pt modelId="{0A2CD2A2-4579-4F7F-9DDA-0F868DE2D4AD}" type="parTrans" cxnId="{BF42413F-C504-4D03-8BF1-2B0BB9558731}">
      <dgm:prSet/>
      <dgm:spPr/>
      <dgm:t>
        <a:bodyPr/>
        <a:lstStyle/>
        <a:p>
          <a:endParaRPr lang="ru-RU"/>
        </a:p>
      </dgm:t>
    </dgm:pt>
    <dgm:pt modelId="{D1161BC7-4E46-40FE-9DC0-0F2CCFCEAC05}" type="sibTrans" cxnId="{BF42413F-C504-4D03-8BF1-2B0BB9558731}">
      <dgm:prSet/>
      <dgm:spPr/>
      <dgm:t>
        <a:bodyPr/>
        <a:lstStyle/>
        <a:p>
          <a:endParaRPr lang="ru-RU"/>
        </a:p>
      </dgm:t>
    </dgm:pt>
    <dgm:pt modelId="{97DD1BB5-5D1A-4987-86D1-FA92FCC0E324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25000"/>
                </a:schemeClr>
              </a:solidFill>
            </a:rPr>
            <a:t>2016</a:t>
          </a:r>
          <a:endParaRPr lang="ru-RU" dirty="0">
            <a:solidFill>
              <a:schemeClr val="bg2">
                <a:lumMod val="25000"/>
              </a:schemeClr>
            </a:solidFill>
          </a:endParaRPr>
        </a:p>
      </dgm:t>
    </dgm:pt>
    <dgm:pt modelId="{505F7FCA-0A76-4DAD-A2F7-BC94018FE6AA}" type="parTrans" cxnId="{EFF73678-7F48-4DF6-9532-7F69A17E6A99}">
      <dgm:prSet/>
      <dgm:spPr/>
      <dgm:t>
        <a:bodyPr/>
        <a:lstStyle/>
        <a:p>
          <a:endParaRPr lang="ru-RU"/>
        </a:p>
      </dgm:t>
    </dgm:pt>
    <dgm:pt modelId="{D19D2489-2FA6-4480-BF24-5488BF276B75}" type="sibTrans" cxnId="{EFF73678-7F48-4DF6-9532-7F69A17E6A99}">
      <dgm:prSet/>
      <dgm:spPr/>
      <dgm:t>
        <a:bodyPr/>
        <a:lstStyle/>
        <a:p>
          <a:endParaRPr lang="ru-RU"/>
        </a:p>
      </dgm:t>
    </dgm:pt>
    <dgm:pt modelId="{685C02CA-103D-4ACA-95DA-2D59C9CC8F50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25000"/>
                </a:schemeClr>
              </a:solidFill>
            </a:rPr>
            <a:t>2017</a:t>
          </a:r>
          <a:endParaRPr lang="ru-RU" dirty="0">
            <a:solidFill>
              <a:schemeClr val="bg2">
                <a:lumMod val="25000"/>
              </a:schemeClr>
            </a:solidFill>
          </a:endParaRPr>
        </a:p>
      </dgm:t>
    </dgm:pt>
    <dgm:pt modelId="{6B36C0DC-6A59-43F8-959C-0305D8309004}" type="parTrans" cxnId="{13BC6452-CD1D-4BAE-8A3E-433A7F5C9092}">
      <dgm:prSet/>
      <dgm:spPr/>
      <dgm:t>
        <a:bodyPr/>
        <a:lstStyle/>
        <a:p>
          <a:endParaRPr lang="ru-RU"/>
        </a:p>
      </dgm:t>
    </dgm:pt>
    <dgm:pt modelId="{045DA853-BDC8-41E0-9F47-197ACB8CE54A}" type="sibTrans" cxnId="{13BC6452-CD1D-4BAE-8A3E-433A7F5C9092}">
      <dgm:prSet/>
      <dgm:spPr/>
      <dgm:t>
        <a:bodyPr/>
        <a:lstStyle/>
        <a:p>
          <a:endParaRPr lang="ru-RU"/>
        </a:p>
      </dgm:t>
    </dgm:pt>
    <dgm:pt modelId="{AC285019-F8E7-487B-81B3-3195D5F5E430}" type="pres">
      <dgm:prSet presAssocID="{026EF6FC-C172-45C5-975A-88624DB118C7}" presName="Name0" presStyleCnt="0">
        <dgm:presLayoutVars>
          <dgm:dir/>
          <dgm:resizeHandles val="exact"/>
        </dgm:presLayoutVars>
      </dgm:prSet>
      <dgm:spPr/>
    </dgm:pt>
    <dgm:pt modelId="{479D4EA4-C6A4-4B9A-8A9E-8821DE14C866}" type="pres">
      <dgm:prSet presAssocID="{026EF6FC-C172-45C5-975A-88624DB118C7}" presName="arrow" presStyleLbl="bgShp" presStyleIdx="0" presStyleCnt="1" custLinFactNeighborX="-1513"/>
      <dgm:spPr/>
    </dgm:pt>
    <dgm:pt modelId="{79AF715B-17EC-4536-A945-D00DCF49F88A}" type="pres">
      <dgm:prSet presAssocID="{026EF6FC-C172-45C5-975A-88624DB118C7}" presName="points" presStyleCnt="0"/>
      <dgm:spPr/>
    </dgm:pt>
    <dgm:pt modelId="{3AB86E5F-F64A-4A04-9A4A-81EF6B4AB5CE}" type="pres">
      <dgm:prSet presAssocID="{7F7C0276-B60E-45D5-AE6A-D4E8777B053B}" presName="compositeA" presStyleCnt="0"/>
      <dgm:spPr/>
    </dgm:pt>
    <dgm:pt modelId="{10B8CDC7-B866-4583-8008-B49969B8E637}" type="pres">
      <dgm:prSet presAssocID="{7F7C0276-B60E-45D5-AE6A-D4E8777B053B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D709F3-2CF4-43B0-B06C-FF12DCAAD75A}" type="pres">
      <dgm:prSet presAssocID="{7F7C0276-B60E-45D5-AE6A-D4E8777B053B}" presName="circleA" presStyleLbl="node1" presStyleIdx="0" presStyleCnt="3"/>
      <dgm:spPr/>
    </dgm:pt>
    <dgm:pt modelId="{C38CE491-873E-460E-89BC-CD8F04C7045D}" type="pres">
      <dgm:prSet presAssocID="{7F7C0276-B60E-45D5-AE6A-D4E8777B053B}" presName="spaceA" presStyleCnt="0"/>
      <dgm:spPr/>
    </dgm:pt>
    <dgm:pt modelId="{1A21E4AE-B0FE-472F-AF0B-17F6F6012E5E}" type="pres">
      <dgm:prSet presAssocID="{D1161BC7-4E46-40FE-9DC0-0F2CCFCEAC05}" presName="space" presStyleCnt="0"/>
      <dgm:spPr/>
    </dgm:pt>
    <dgm:pt modelId="{DB6EE5FE-2674-4565-86B1-E8E728C5C150}" type="pres">
      <dgm:prSet presAssocID="{97DD1BB5-5D1A-4987-86D1-FA92FCC0E324}" presName="compositeB" presStyleCnt="0"/>
      <dgm:spPr/>
    </dgm:pt>
    <dgm:pt modelId="{0EDFB537-26F1-4232-BCF6-FCE612005BBD}" type="pres">
      <dgm:prSet presAssocID="{97DD1BB5-5D1A-4987-86D1-FA92FCC0E324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82643F-8361-4E77-9C3C-ADF2D1BAA73E}" type="pres">
      <dgm:prSet presAssocID="{97DD1BB5-5D1A-4987-86D1-FA92FCC0E324}" presName="circleB" presStyleLbl="node1" presStyleIdx="1" presStyleCnt="3"/>
      <dgm:spPr/>
    </dgm:pt>
    <dgm:pt modelId="{C5EC6896-99EC-4B07-B1C8-6212C1793CD3}" type="pres">
      <dgm:prSet presAssocID="{97DD1BB5-5D1A-4987-86D1-FA92FCC0E324}" presName="spaceB" presStyleCnt="0"/>
      <dgm:spPr/>
    </dgm:pt>
    <dgm:pt modelId="{7B0C5D0B-B011-4FD8-8030-57936D53C04F}" type="pres">
      <dgm:prSet presAssocID="{D19D2489-2FA6-4480-BF24-5488BF276B75}" presName="space" presStyleCnt="0"/>
      <dgm:spPr/>
    </dgm:pt>
    <dgm:pt modelId="{C5B89558-12FE-4914-BB32-52BDEAE44E24}" type="pres">
      <dgm:prSet presAssocID="{685C02CA-103D-4ACA-95DA-2D59C9CC8F50}" presName="compositeA" presStyleCnt="0"/>
      <dgm:spPr/>
    </dgm:pt>
    <dgm:pt modelId="{00F4F673-3449-4551-89B0-6FC1C86A6C6F}" type="pres">
      <dgm:prSet presAssocID="{685C02CA-103D-4ACA-95DA-2D59C9CC8F50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7F7A02-5B1B-42FD-B20B-78BADA9B306D}" type="pres">
      <dgm:prSet presAssocID="{685C02CA-103D-4ACA-95DA-2D59C9CC8F50}" presName="circleA" presStyleLbl="node1" presStyleIdx="2" presStyleCnt="3"/>
      <dgm:spPr/>
    </dgm:pt>
    <dgm:pt modelId="{78C5578E-B1B2-49D0-B22B-E8175F9C7FB0}" type="pres">
      <dgm:prSet presAssocID="{685C02CA-103D-4ACA-95DA-2D59C9CC8F50}" presName="spaceA" presStyleCnt="0"/>
      <dgm:spPr/>
    </dgm:pt>
  </dgm:ptLst>
  <dgm:cxnLst>
    <dgm:cxn modelId="{2F32AF53-087F-4B03-8B56-326D22291F8E}" type="presOf" srcId="{685C02CA-103D-4ACA-95DA-2D59C9CC8F50}" destId="{00F4F673-3449-4551-89B0-6FC1C86A6C6F}" srcOrd="0" destOrd="0" presId="urn:microsoft.com/office/officeart/2005/8/layout/hProcess11"/>
    <dgm:cxn modelId="{F7AF9381-8F41-4B59-A359-E78BEF95596D}" type="presOf" srcId="{026EF6FC-C172-45C5-975A-88624DB118C7}" destId="{AC285019-F8E7-487B-81B3-3195D5F5E430}" srcOrd="0" destOrd="0" presId="urn:microsoft.com/office/officeart/2005/8/layout/hProcess11"/>
    <dgm:cxn modelId="{BF42413F-C504-4D03-8BF1-2B0BB9558731}" srcId="{026EF6FC-C172-45C5-975A-88624DB118C7}" destId="{7F7C0276-B60E-45D5-AE6A-D4E8777B053B}" srcOrd="0" destOrd="0" parTransId="{0A2CD2A2-4579-4F7F-9DDA-0F868DE2D4AD}" sibTransId="{D1161BC7-4E46-40FE-9DC0-0F2CCFCEAC05}"/>
    <dgm:cxn modelId="{13BC6452-CD1D-4BAE-8A3E-433A7F5C9092}" srcId="{026EF6FC-C172-45C5-975A-88624DB118C7}" destId="{685C02CA-103D-4ACA-95DA-2D59C9CC8F50}" srcOrd="2" destOrd="0" parTransId="{6B36C0DC-6A59-43F8-959C-0305D8309004}" sibTransId="{045DA853-BDC8-41E0-9F47-197ACB8CE54A}"/>
    <dgm:cxn modelId="{EFF73678-7F48-4DF6-9532-7F69A17E6A99}" srcId="{026EF6FC-C172-45C5-975A-88624DB118C7}" destId="{97DD1BB5-5D1A-4987-86D1-FA92FCC0E324}" srcOrd="1" destOrd="0" parTransId="{505F7FCA-0A76-4DAD-A2F7-BC94018FE6AA}" sibTransId="{D19D2489-2FA6-4480-BF24-5488BF276B75}"/>
    <dgm:cxn modelId="{795A0AE6-57D8-4D9C-99EC-0EF99A70CFFC}" type="presOf" srcId="{97DD1BB5-5D1A-4987-86D1-FA92FCC0E324}" destId="{0EDFB537-26F1-4232-BCF6-FCE612005BBD}" srcOrd="0" destOrd="0" presId="urn:microsoft.com/office/officeart/2005/8/layout/hProcess11"/>
    <dgm:cxn modelId="{B02A0A4F-AC67-459F-9E40-BF05A8DE7D9C}" type="presOf" srcId="{7F7C0276-B60E-45D5-AE6A-D4E8777B053B}" destId="{10B8CDC7-B866-4583-8008-B49969B8E637}" srcOrd="0" destOrd="0" presId="urn:microsoft.com/office/officeart/2005/8/layout/hProcess11"/>
    <dgm:cxn modelId="{85B35F5F-BD1B-4005-81E6-499D8F1A3E5C}" type="presParOf" srcId="{AC285019-F8E7-487B-81B3-3195D5F5E430}" destId="{479D4EA4-C6A4-4B9A-8A9E-8821DE14C866}" srcOrd="0" destOrd="0" presId="urn:microsoft.com/office/officeart/2005/8/layout/hProcess11"/>
    <dgm:cxn modelId="{5274158B-183B-4FA9-A1CA-38B96D1363D2}" type="presParOf" srcId="{AC285019-F8E7-487B-81B3-3195D5F5E430}" destId="{79AF715B-17EC-4536-A945-D00DCF49F88A}" srcOrd="1" destOrd="0" presId="urn:microsoft.com/office/officeart/2005/8/layout/hProcess11"/>
    <dgm:cxn modelId="{A5726874-3B16-472D-ADCC-94B0401947E9}" type="presParOf" srcId="{79AF715B-17EC-4536-A945-D00DCF49F88A}" destId="{3AB86E5F-F64A-4A04-9A4A-81EF6B4AB5CE}" srcOrd="0" destOrd="0" presId="urn:microsoft.com/office/officeart/2005/8/layout/hProcess11"/>
    <dgm:cxn modelId="{694EA9E0-0115-423A-8D5B-E8EBF7ACC001}" type="presParOf" srcId="{3AB86E5F-F64A-4A04-9A4A-81EF6B4AB5CE}" destId="{10B8CDC7-B866-4583-8008-B49969B8E637}" srcOrd="0" destOrd="0" presId="urn:microsoft.com/office/officeart/2005/8/layout/hProcess11"/>
    <dgm:cxn modelId="{2E72F814-A889-4A2B-BB1C-A9B813A26491}" type="presParOf" srcId="{3AB86E5F-F64A-4A04-9A4A-81EF6B4AB5CE}" destId="{83D709F3-2CF4-43B0-B06C-FF12DCAAD75A}" srcOrd="1" destOrd="0" presId="urn:microsoft.com/office/officeart/2005/8/layout/hProcess11"/>
    <dgm:cxn modelId="{B01E390E-406D-4E68-8468-80EDEB3B84B6}" type="presParOf" srcId="{3AB86E5F-F64A-4A04-9A4A-81EF6B4AB5CE}" destId="{C38CE491-873E-460E-89BC-CD8F04C7045D}" srcOrd="2" destOrd="0" presId="urn:microsoft.com/office/officeart/2005/8/layout/hProcess11"/>
    <dgm:cxn modelId="{2D5B4774-7EDD-4242-A998-C6904AAC0323}" type="presParOf" srcId="{79AF715B-17EC-4536-A945-D00DCF49F88A}" destId="{1A21E4AE-B0FE-472F-AF0B-17F6F6012E5E}" srcOrd="1" destOrd="0" presId="urn:microsoft.com/office/officeart/2005/8/layout/hProcess11"/>
    <dgm:cxn modelId="{8F412F81-5572-4ED4-901C-2CBB439A5E71}" type="presParOf" srcId="{79AF715B-17EC-4536-A945-D00DCF49F88A}" destId="{DB6EE5FE-2674-4565-86B1-E8E728C5C150}" srcOrd="2" destOrd="0" presId="urn:microsoft.com/office/officeart/2005/8/layout/hProcess11"/>
    <dgm:cxn modelId="{7E07C85D-7DDA-4570-8A50-F5269BCE3321}" type="presParOf" srcId="{DB6EE5FE-2674-4565-86B1-E8E728C5C150}" destId="{0EDFB537-26F1-4232-BCF6-FCE612005BBD}" srcOrd="0" destOrd="0" presId="urn:microsoft.com/office/officeart/2005/8/layout/hProcess11"/>
    <dgm:cxn modelId="{56E80728-6148-49E0-A0FB-EEC7CD43746A}" type="presParOf" srcId="{DB6EE5FE-2674-4565-86B1-E8E728C5C150}" destId="{5882643F-8361-4E77-9C3C-ADF2D1BAA73E}" srcOrd="1" destOrd="0" presId="urn:microsoft.com/office/officeart/2005/8/layout/hProcess11"/>
    <dgm:cxn modelId="{BB96FEEA-EEAE-4F96-9358-9EA12793D269}" type="presParOf" srcId="{DB6EE5FE-2674-4565-86B1-E8E728C5C150}" destId="{C5EC6896-99EC-4B07-B1C8-6212C1793CD3}" srcOrd="2" destOrd="0" presId="urn:microsoft.com/office/officeart/2005/8/layout/hProcess11"/>
    <dgm:cxn modelId="{2BE07B30-7E51-4E75-8102-87B43903E9FF}" type="presParOf" srcId="{79AF715B-17EC-4536-A945-D00DCF49F88A}" destId="{7B0C5D0B-B011-4FD8-8030-57936D53C04F}" srcOrd="3" destOrd="0" presId="urn:microsoft.com/office/officeart/2005/8/layout/hProcess11"/>
    <dgm:cxn modelId="{79D57B39-8BE3-4BC9-8049-0FF91DC460D0}" type="presParOf" srcId="{79AF715B-17EC-4536-A945-D00DCF49F88A}" destId="{C5B89558-12FE-4914-BB32-52BDEAE44E24}" srcOrd="4" destOrd="0" presId="urn:microsoft.com/office/officeart/2005/8/layout/hProcess11"/>
    <dgm:cxn modelId="{C59DC0C5-1BB9-4394-AAF9-009B11F58A83}" type="presParOf" srcId="{C5B89558-12FE-4914-BB32-52BDEAE44E24}" destId="{00F4F673-3449-4551-89B0-6FC1C86A6C6F}" srcOrd="0" destOrd="0" presId="urn:microsoft.com/office/officeart/2005/8/layout/hProcess11"/>
    <dgm:cxn modelId="{CA20FD9C-8BC6-4DB4-99F5-4A129923A2C5}" type="presParOf" srcId="{C5B89558-12FE-4914-BB32-52BDEAE44E24}" destId="{507F7A02-5B1B-42FD-B20B-78BADA9B306D}" srcOrd="1" destOrd="0" presId="urn:microsoft.com/office/officeart/2005/8/layout/hProcess11"/>
    <dgm:cxn modelId="{2D33D107-6818-470A-8966-B8C931BE0FD2}" type="presParOf" srcId="{C5B89558-12FE-4914-BB32-52BDEAE44E24}" destId="{78C5578E-B1B2-49D0-B22B-E8175F9C7FB0}" srcOrd="2" destOrd="0" presId="urn:microsoft.com/office/officeart/2005/8/layout/hProcess11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9D4EA4-C6A4-4B9A-8A9E-8821DE14C866}">
      <dsp:nvSpPr>
        <dsp:cNvPr id="0" name=""/>
        <dsp:cNvSpPr/>
      </dsp:nvSpPr>
      <dsp:spPr>
        <a:xfrm>
          <a:off x="0" y="619724"/>
          <a:ext cx="4387500" cy="826300"/>
        </a:xfrm>
        <a:prstGeom prst="notched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8CDC7-B866-4583-8008-B49969B8E637}">
      <dsp:nvSpPr>
        <dsp:cNvPr id="0" name=""/>
        <dsp:cNvSpPr/>
      </dsp:nvSpPr>
      <dsp:spPr>
        <a:xfrm>
          <a:off x="1928" y="0"/>
          <a:ext cx="1272546" cy="826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b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bg2">
                  <a:lumMod val="25000"/>
                </a:schemeClr>
              </a:solidFill>
            </a:rPr>
            <a:t>2015</a:t>
          </a:r>
          <a:endParaRPr lang="ru-RU" sz="29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928" y="0"/>
        <a:ext cx="1272546" cy="826300"/>
      </dsp:txXfrm>
    </dsp:sp>
    <dsp:sp modelId="{83D709F3-2CF4-43B0-B06C-FF12DCAAD75A}">
      <dsp:nvSpPr>
        <dsp:cNvPr id="0" name=""/>
        <dsp:cNvSpPr/>
      </dsp:nvSpPr>
      <dsp:spPr>
        <a:xfrm>
          <a:off x="534913" y="929587"/>
          <a:ext cx="206575" cy="20657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DFB537-26F1-4232-BCF6-FCE612005BBD}">
      <dsp:nvSpPr>
        <dsp:cNvPr id="0" name=""/>
        <dsp:cNvSpPr/>
      </dsp:nvSpPr>
      <dsp:spPr>
        <a:xfrm>
          <a:off x="1338101" y="1239449"/>
          <a:ext cx="1272546" cy="826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bg2">
                  <a:lumMod val="25000"/>
                </a:schemeClr>
              </a:solidFill>
            </a:rPr>
            <a:t>2016</a:t>
          </a:r>
          <a:endParaRPr lang="ru-RU" sz="29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338101" y="1239449"/>
        <a:ext cx="1272546" cy="826300"/>
      </dsp:txXfrm>
    </dsp:sp>
    <dsp:sp modelId="{5882643F-8361-4E77-9C3C-ADF2D1BAA73E}">
      <dsp:nvSpPr>
        <dsp:cNvPr id="0" name=""/>
        <dsp:cNvSpPr/>
      </dsp:nvSpPr>
      <dsp:spPr>
        <a:xfrm>
          <a:off x="1871087" y="929587"/>
          <a:ext cx="206575" cy="20657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F4F673-3449-4551-89B0-6FC1C86A6C6F}">
      <dsp:nvSpPr>
        <dsp:cNvPr id="0" name=""/>
        <dsp:cNvSpPr/>
      </dsp:nvSpPr>
      <dsp:spPr>
        <a:xfrm>
          <a:off x="2674275" y="0"/>
          <a:ext cx="1272546" cy="826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b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bg2">
                  <a:lumMod val="25000"/>
                </a:schemeClr>
              </a:solidFill>
            </a:rPr>
            <a:t>2017</a:t>
          </a:r>
          <a:endParaRPr lang="ru-RU" sz="29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674275" y="0"/>
        <a:ext cx="1272546" cy="826300"/>
      </dsp:txXfrm>
    </dsp:sp>
    <dsp:sp modelId="{507F7A02-5B1B-42FD-B20B-78BADA9B306D}">
      <dsp:nvSpPr>
        <dsp:cNvPr id="0" name=""/>
        <dsp:cNvSpPr/>
      </dsp:nvSpPr>
      <dsp:spPr>
        <a:xfrm>
          <a:off x="3207261" y="929587"/>
          <a:ext cx="206575" cy="20657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/>
        </p:nvSpPr>
        <p:spPr>
          <a:xfrm>
            <a:off x="0" y="0"/>
            <a:ext cx="7559700" cy="10691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7559675" cy="10691813"/>
          </a:xfrm>
          <a:custGeom>
            <a:avLst/>
            <a:gdLst/>
            <a:ahLst/>
            <a:cxnLst/>
            <a:rect l="l" t="t" r="r" b="b"/>
            <a:pathLst>
              <a:path w="7559675" h="10691813" extrusionOk="0">
                <a:moveTo>
                  <a:pt x="1400" y="0"/>
                </a:moveTo>
                <a:lnTo>
                  <a:pt x="1400" y="0"/>
                </a:lnTo>
                <a:cubicBezTo>
                  <a:pt x="1216" y="0"/>
                  <a:pt x="1034" y="36"/>
                  <a:pt x="864" y="106"/>
                </a:cubicBezTo>
                <a:cubicBezTo>
                  <a:pt x="694" y="176"/>
                  <a:pt x="540" y="280"/>
                  <a:pt x="410" y="410"/>
                </a:cubicBezTo>
                <a:cubicBezTo>
                  <a:pt x="280" y="540"/>
                  <a:pt x="176" y="694"/>
                  <a:pt x="106" y="864"/>
                </a:cubicBezTo>
                <a:cubicBezTo>
                  <a:pt x="36" y="1034"/>
                  <a:pt x="0" y="1216"/>
                  <a:pt x="0" y="1400"/>
                </a:cubicBezTo>
                <a:lnTo>
                  <a:pt x="0" y="10690413"/>
                </a:lnTo>
                <a:lnTo>
                  <a:pt x="0" y="10690413"/>
                </a:lnTo>
                <a:cubicBezTo>
                  <a:pt x="0" y="10690596"/>
                  <a:pt x="36" y="10690778"/>
                  <a:pt x="106" y="10690948"/>
                </a:cubicBezTo>
                <a:cubicBezTo>
                  <a:pt x="176" y="10691118"/>
                  <a:pt x="280" y="10691272"/>
                  <a:pt x="410" y="10691402"/>
                </a:cubicBezTo>
                <a:cubicBezTo>
                  <a:pt x="540" y="10691532"/>
                  <a:pt x="694" y="10691636"/>
                  <a:pt x="864" y="10691706"/>
                </a:cubicBezTo>
                <a:cubicBezTo>
                  <a:pt x="1034" y="10691776"/>
                  <a:pt x="1216" y="10691813"/>
                  <a:pt x="1400" y="10691813"/>
                </a:cubicBezTo>
                <a:lnTo>
                  <a:pt x="7558275" y="10691813"/>
                </a:lnTo>
                <a:lnTo>
                  <a:pt x="7558275" y="10691813"/>
                </a:lnTo>
                <a:cubicBezTo>
                  <a:pt x="7558458" y="10691813"/>
                  <a:pt x="7558640" y="10691776"/>
                  <a:pt x="7558810" y="10691706"/>
                </a:cubicBezTo>
                <a:cubicBezTo>
                  <a:pt x="7558980" y="10691636"/>
                  <a:pt x="7559134" y="10691532"/>
                  <a:pt x="7559264" y="10691402"/>
                </a:cubicBezTo>
                <a:cubicBezTo>
                  <a:pt x="7559394" y="10691272"/>
                  <a:pt x="7559498" y="10691118"/>
                  <a:pt x="7559568" y="10690948"/>
                </a:cubicBezTo>
                <a:cubicBezTo>
                  <a:pt x="7559638" y="10690778"/>
                  <a:pt x="7559675" y="10690596"/>
                  <a:pt x="7559675" y="10690413"/>
                </a:cubicBezTo>
                <a:lnTo>
                  <a:pt x="7559675" y="1400"/>
                </a:lnTo>
                <a:lnTo>
                  <a:pt x="7559675" y="1400"/>
                </a:lnTo>
                <a:cubicBezTo>
                  <a:pt x="7559675" y="1216"/>
                  <a:pt x="7559638" y="1034"/>
                  <a:pt x="7559568" y="864"/>
                </a:cubicBezTo>
                <a:cubicBezTo>
                  <a:pt x="7559498" y="694"/>
                  <a:pt x="7559394" y="540"/>
                  <a:pt x="7559264" y="410"/>
                </a:cubicBezTo>
                <a:cubicBezTo>
                  <a:pt x="7559134" y="280"/>
                  <a:pt x="7558980" y="176"/>
                  <a:pt x="7558810" y="106"/>
                </a:cubicBezTo>
                <a:cubicBezTo>
                  <a:pt x="7558640" y="36"/>
                  <a:pt x="7558458" y="0"/>
                  <a:pt x="755827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0000" tIns="46775" rIns="90000" bIns="46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2"/>
          </p:nvPr>
        </p:nvSpPr>
        <p:spPr>
          <a:xfrm>
            <a:off x="1106487" y="812800"/>
            <a:ext cx="5341800" cy="40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dt" idx="10"/>
          </p:nvPr>
        </p:nvSpPr>
        <p:spPr>
          <a:xfrm>
            <a:off x="4278312" y="0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n"/>
          <p:cNvSpPr txBox="1">
            <a:spLocks noGrp="1"/>
          </p:cNvSpPr>
          <p:nvPr>
            <p:ph type="ftr" idx="11"/>
          </p:nvPr>
        </p:nvSpPr>
        <p:spPr>
          <a:xfrm>
            <a:off x="0" y="10156825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n"/>
          <p:cNvSpPr txBox="1">
            <a:spLocks noGrp="1"/>
          </p:cNvSpPr>
          <p:nvPr>
            <p:ph type="sldNum" idx="12"/>
          </p:nvPr>
        </p:nvSpPr>
        <p:spPr>
          <a:xfrm>
            <a:off x="4278312" y="10156825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ru-RU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Times New Roman"/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2659671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292533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990312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037824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509177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949679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983436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816469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267054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939200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1937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534912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685443" y="2129985"/>
            <a:ext cx="7773000" cy="14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1372313" y="3885532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rgbClr val="898989"/>
                </a:solidFill>
              </a:defRPr>
            </a:lvl1pPr>
            <a:lvl2pPr lvl="1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lvl="2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lvl="4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lvl="5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lvl="6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lvl="7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lvl="8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1357290" y="142852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428596" y="1071546"/>
            <a:ext cx="8253300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2300"/>
              <a:buChar char="–"/>
              <a:defRPr/>
            </a:lvl2pPr>
            <a:lvl3pPr marL="137160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900"/>
              <a:buChar char="•"/>
              <a:defRPr/>
            </a:lvl3pPr>
            <a:lvl4pPr marL="182880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600"/>
              <a:buChar char="–"/>
              <a:defRPr/>
            </a:lvl4pPr>
            <a:lvl5pPr marL="228600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6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5D11648-4836-43F0-B12C-B87DD70B1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E030-762E-4D8B-A7A9-E0312157F48A}" type="datetimeFigureOut">
              <a:rPr lang="ru-RU" smtClean="0"/>
              <a:pPr/>
              <a:t>17.07.2023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A9A503C2-A5F3-44DD-8BEB-81ABA8289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3566A0D-1C66-4037-8ECB-FFC99FE3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8048-4F0C-45A2-B566-5DCB110C7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3392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 rot="5400000">
            <a:off x="4725061" y="2174125"/>
            <a:ext cx="5857200" cy="20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 rot="5400000">
            <a:off x="543291" y="186925"/>
            <a:ext cx="5857200" cy="60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2300"/>
              <a:buChar char="–"/>
              <a:defRPr/>
            </a:lvl2pPr>
            <a:lvl3pPr marL="137160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900"/>
              <a:buChar char="•"/>
              <a:defRPr/>
            </a:lvl3pPr>
            <a:lvl4pPr marL="182880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600"/>
              <a:buChar char="–"/>
              <a:defRPr/>
            </a:lvl4pPr>
            <a:lvl5pPr marL="228600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6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 rot="5400000">
            <a:off x="2305837" y="-245225"/>
            <a:ext cx="4527600" cy="82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2300"/>
              <a:buChar char="–"/>
              <a:defRPr/>
            </a:lvl2pPr>
            <a:lvl3pPr marL="137160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900"/>
              <a:buChar char="•"/>
              <a:defRPr/>
            </a:lvl3pPr>
            <a:lvl4pPr marL="182880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600"/>
              <a:buChar char="–"/>
              <a:defRPr/>
            </a:lvl4pPr>
            <a:lvl5pPr marL="228600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6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792800" y="4800023"/>
            <a:ext cx="5486400" cy="5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 b="1"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1792800" y="612062"/>
            <a:ext cx="5486400" cy="41160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792800" y="5367445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marL="914400" lvl="1" indent="-3429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457922" y="273625"/>
            <a:ext cx="30081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 b="1"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>
            <a:off x="3575514" y="273625"/>
            <a:ext cx="5112000" cy="5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2300"/>
              <a:buChar char="–"/>
              <a:defRPr/>
            </a:lvl2pPr>
            <a:lvl3pPr marL="137160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900"/>
              <a:buChar char="•"/>
              <a:defRPr/>
            </a:lvl3pPr>
            <a:lvl4pPr marL="182880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600"/>
              <a:buChar char="–"/>
              <a:defRPr/>
            </a:lvl4pPr>
            <a:lvl5pPr marL="228600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6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457922" y="1434391"/>
            <a:ext cx="3008100" cy="46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marL="914400" lvl="1" indent="-3429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title"/>
          </p:nvPr>
        </p:nvSpPr>
        <p:spPr>
          <a:xfrm>
            <a:off x="1285852" y="273050"/>
            <a:ext cx="78582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457913" y="275069"/>
            <a:ext cx="8229600" cy="11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>
            <a:off x="457913" y="1535195"/>
            <a:ext cx="4039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b" anchorCtr="0">
            <a:noAutofit/>
          </a:bodyPr>
          <a:lstStyle>
            <a:lvl1pPr marL="45720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 b="1"/>
            </a:lvl1pPr>
            <a:lvl2pPr marL="914400" lvl="1" indent="-3429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2"/>
          </p:nvPr>
        </p:nvSpPr>
        <p:spPr>
          <a:xfrm>
            <a:off x="457913" y="2174635"/>
            <a:ext cx="4039200" cy="39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492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 sz="1900"/>
            </a:lvl1pPr>
            <a:lvl2pPr marL="914400" lvl="1" indent="-3302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600"/>
              <a:buChar char="–"/>
              <a:defRPr sz="1600"/>
            </a:lvl2pPr>
            <a:lvl3pPr marL="1371600" lvl="2" indent="-3238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500"/>
              <a:buChar char="•"/>
              <a:defRPr sz="1500"/>
            </a:lvl3pPr>
            <a:lvl4pPr marL="1828800" lvl="3" indent="-31115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300"/>
              <a:buChar char="–"/>
              <a:defRPr sz="1300"/>
            </a:lvl4pPr>
            <a:lvl5pPr marL="2286000" lvl="4" indent="-31115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300"/>
              <a:buChar char="»"/>
              <a:defRPr sz="1300"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3"/>
          </p:nvPr>
        </p:nvSpPr>
        <p:spPr>
          <a:xfrm>
            <a:off x="4645435" y="1535195"/>
            <a:ext cx="40422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b" anchorCtr="0">
            <a:noAutofit/>
          </a:bodyPr>
          <a:lstStyle>
            <a:lvl1pPr marL="45720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 b="1"/>
            </a:lvl1pPr>
            <a:lvl2pPr marL="914400" lvl="1" indent="-3429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body" idx="4"/>
          </p:nvPr>
        </p:nvSpPr>
        <p:spPr>
          <a:xfrm>
            <a:off x="4645435" y="2174635"/>
            <a:ext cx="4042200" cy="39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492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 sz="1900"/>
            </a:lvl1pPr>
            <a:lvl2pPr marL="914400" lvl="1" indent="-3302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600"/>
              <a:buChar char="–"/>
              <a:defRPr sz="1600"/>
            </a:lvl2pPr>
            <a:lvl3pPr marL="1371600" lvl="2" indent="-3238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500"/>
              <a:buChar char="•"/>
              <a:defRPr sz="1500"/>
            </a:lvl3pPr>
            <a:lvl4pPr marL="1828800" lvl="3" indent="-31115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300"/>
              <a:buChar char="–"/>
              <a:defRPr sz="1300"/>
            </a:lvl4pPr>
            <a:lvl5pPr marL="2286000" lvl="4" indent="-31115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300"/>
              <a:buChar char="»"/>
              <a:defRPr sz="1300"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body" idx="1"/>
          </p:nvPr>
        </p:nvSpPr>
        <p:spPr>
          <a:xfrm>
            <a:off x="456477" y="1604333"/>
            <a:ext cx="4043400" cy="4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746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  <a:defRPr sz="2300"/>
            </a:lvl1pPr>
            <a:lvl2pPr marL="914400" lvl="1" indent="-3492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900"/>
              <a:buChar char="–"/>
              <a:defRPr sz="1900"/>
            </a:lvl2pPr>
            <a:lvl3pPr marL="1371600" lvl="2" indent="-3302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2385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500"/>
              <a:buChar char="–"/>
              <a:defRPr sz="1500"/>
            </a:lvl4pPr>
            <a:lvl5pPr marL="2286000" lvl="4" indent="-32385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500"/>
              <a:buChar char="»"/>
              <a:defRPr sz="1500"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2"/>
          </p:nvPr>
        </p:nvSpPr>
        <p:spPr>
          <a:xfrm>
            <a:off x="4638239" y="1604333"/>
            <a:ext cx="4043400" cy="4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lvl="0" indent="-3746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  <a:defRPr sz="2300"/>
            </a:lvl1pPr>
            <a:lvl2pPr marL="914400" lvl="1" indent="-3492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900"/>
              <a:buChar char="–"/>
              <a:defRPr sz="1900"/>
            </a:lvl2pPr>
            <a:lvl3pPr marL="1371600" lvl="2" indent="-3302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2385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500"/>
              <a:buChar char="–"/>
              <a:defRPr sz="1500"/>
            </a:lvl4pPr>
            <a:lvl5pPr marL="2286000" lvl="4" indent="-32385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500"/>
              <a:buChar char="»"/>
              <a:defRPr sz="1500"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>
            <a:off x="722878" y="4406859"/>
            <a:ext cx="7771800" cy="13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 sz="3200" b="1" cap="none"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>
            <a:off x="722878" y="2906219"/>
            <a:ext cx="7771800" cy="15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b" anchorCtr="0">
            <a:noAutofit/>
          </a:bodyPr>
          <a:lstStyle>
            <a:lvl1pPr marL="45720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98989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L="914400" lvl="1" indent="-34290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13" name="Google Shape;13;p1"/>
          <p:cNvSpPr txBox="1"/>
          <p:nvPr/>
        </p:nvSpPr>
        <p:spPr>
          <a:xfrm>
            <a:off x="0" y="6583362"/>
            <a:ext cx="48579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R="0"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R="0"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R="0"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R="0"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R="0"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R="0"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4800" cy="4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marR="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•"/>
              <a:defRPr sz="2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L="914400" marR="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 New Roman"/>
              <a:buChar char="–"/>
              <a:defRPr sz="23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L="1371600" marR="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•"/>
              <a:defRPr sz="19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L="1828800" marR="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L="2286000" marR="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L="2743200" marR="0" lvl="5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1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27" name="Google Shape;27;p3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R="0"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R="0"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R="0"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R="0"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R="0"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R="0"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4800" cy="4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marR="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•"/>
              <a:defRPr sz="2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L="914400" marR="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 New Roman"/>
              <a:buChar char="–"/>
              <a:defRPr sz="23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L="1371600" marR="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•"/>
              <a:defRPr sz="19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L="1828800" marR="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L="2286000" marR="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L="2743200" marR="0" lvl="5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R="0"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R="0"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R="0"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R="0"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R="0"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R="0"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4800" cy="4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>
            <a:lvl1pPr marL="457200" marR="0" lvl="0" indent="-3937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•"/>
              <a:defRPr sz="2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1pPr>
            <a:lvl2pPr marL="914400" marR="0" lvl="1" indent="-374650" algn="l" rtl="0">
              <a:lnSpc>
                <a:spcPct val="93000"/>
              </a:lnSpc>
              <a:spcBef>
                <a:spcPts val="115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 New Roman"/>
              <a:buChar char="–"/>
              <a:defRPr sz="23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2pPr>
            <a:lvl3pPr marL="1371600" marR="0" lvl="2" indent="-349250" algn="l" rtl="0">
              <a:lnSpc>
                <a:spcPct val="93000"/>
              </a:lnSpc>
              <a:spcBef>
                <a:spcPts val="92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•"/>
              <a:defRPr sz="19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3pPr>
            <a:lvl4pPr marL="1828800" marR="0" lvl="3" indent="-330200" algn="l" rtl="0">
              <a:lnSpc>
                <a:spcPct val="93000"/>
              </a:lnSpc>
              <a:spcBef>
                <a:spcPts val="6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4pPr>
            <a:lvl5pPr marL="2286000" marR="0" lvl="4" indent="-330200" algn="l" rtl="0">
              <a:lnSpc>
                <a:spcPct val="93000"/>
              </a:lnSpc>
              <a:spcBef>
                <a:spcPts val="463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defRPr>
            </a:lvl5pPr>
            <a:lvl6pPr marL="2743200" marR="0" lvl="5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93000"/>
              </a:lnSpc>
              <a:spcBef>
                <a:spcPts val="2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93000"/>
              </a:lnSpc>
              <a:spcBef>
                <a:spcPts val="225"/>
              </a:spcBef>
              <a:spcAft>
                <a:spcPts val="225"/>
              </a:spcAft>
              <a:buClr>
                <a:srgbClr val="000000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455612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7375" y="6246812"/>
            <a:ext cx="28956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556375" y="6246812"/>
            <a:ext cx="2127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  <a:def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5"/>
          <p:cNvSpPr txBox="1"/>
          <p:nvPr/>
        </p:nvSpPr>
        <p:spPr>
          <a:xfrm>
            <a:off x="5357812" y="6611937"/>
            <a:ext cx="37863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T Sans Caption"/>
              <a:buNone/>
            </a:pPr>
            <a:r>
              <a:rPr lang="ru-RU" sz="1000" b="1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Овчинникова А.В., д.э.н., зав. кафедрой ЭТиП, 02.02.2019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https://yandex.ru/search/?text=%D0%98%D1%81%D1%81%D0%BB%D0%B5%D0%B4%D0%BE%D0%B2%D0%B0%D0%BD%D0%B8%D0%B5:+%D0%BF%D0%BE%D1%87%D1%82%D0%B8+40%25+%D1%80%D0%BE%D1%81%D1%81%D0%B8%D1%8F%D0%BD+%D0%B7%D0%B0%D0%BD%D0%B8%D0%BC%D0%B0%D1%8E%D1%82%D1%81%D1%8F+%D0%B7%D0%B8%D0%BC%D0%BD%D0%B8%D0%BC%D0%B8+%D0%B2%D0%B8%D0%B4%D0%B0%D0%BC%D0%B8+%D1%81%D0%BF%D0%BE%D1%80%D1%82%D0%B0%0d%0awww.championat.com&amp;clid=2355925&amp;banerid=0702004871:SW-6356771b3ad9&amp;win=549&amp;lr=4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/>
        </p:nvSpPr>
        <p:spPr>
          <a:xfrm>
            <a:off x="254977" y="4733066"/>
            <a:ext cx="3068515" cy="1272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ИФКиС</a:t>
            </a:r>
            <a:endParaRPr lang="ru-RU" sz="18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Группа ОБ-49.03.01.04-11</a:t>
            </a:r>
          </a:p>
          <a:p>
            <a:r>
              <a:rPr lang="ru-RU" sz="1800" dirty="0" smtClean="0"/>
              <a:t>Медведева Виктория</a:t>
            </a:r>
            <a:endParaRPr lang="ru-RU" sz="1800" dirty="0"/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Сергеева Екатерина</a:t>
            </a:r>
            <a:endParaRPr sz="18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 txBox="1">
            <a:spLocks noGrp="1"/>
          </p:cNvSpPr>
          <p:nvPr>
            <p:ph type="ctrTitle"/>
          </p:nvPr>
        </p:nvSpPr>
        <p:spPr>
          <a:xfrm>
            <a:off x="2574369" y="2921849"/>
            <a:ext cx="3710353" cy="67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>
              <a:buNone/>
            </a:pPr>
            <a:r>
              <a:rPr lang="ru-RU" sz="8000" cap="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lang="ru-RU" sz="8000" cap="all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н</a:t>
            </a:r>
            <a:r>
              <a:rPr lang="ru-RU" sz="8000" cap="all" dirty="0" err="1" smtClean="0"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х</a:t>
            </a:r>
            <a:r>
              <a:rPr lang="ru-RU" sz="8000" cap="all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lang="ru-RU" cap="all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cap="all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3600" b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3600" b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109" name="Google Shape;109;p15"/>
          <p:cNvSpPr txBox="1">
            <a:spLocks noGrp="1"/>
          </p:cNvSpPr>
          <p:nvPr>
            <p:ph type="subTitle" idx="1"/>
          </p:nvPr>
        </p:nvSpPr>
        <p:spPr>
          <a:xfrm>
            <a:off x="1380392" y="3325218"/>
            <a:ext cx="5926015" cy="686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1">
            <a:noAutofit/>
          </a:bodyPr>
          <a:lstStyle/>
          <a:p>
            <a:pPr marL="0" indent="0">
              <a:buSzPts val="4800"/>
            </a:pPr>
            <a:r>
              <a:rPr lang="ru-RU"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Платформа для продажи лыжного инвентаря</a:t>
            </a:r>
          </a:p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9778" b="97778" l="9486" r="89328">
                        <a14:foregroundMark x1="50198" y1="61778" x2="46640" y2="55556"/>
                        <a14:foregroundMark x1="40316" y1="49333" x2="36364" y2="71556"/>
                        <a14:foregroundMark x1="42688" y1="69778" x2="59684" y2="68889"/>
                        <a14:foregroundMark x1="47431" y1="74222" x2="51383" y2="73778"/>
                        <a14:foregroundMark x1="53755" y1="50667" x2="59684" y2="68000"/>
                        <a14:foregroundMark x1="55336" y1="53778" x2="65217" y2="57333"/>
                        <a14:foregroundMark x1="50198" y1="47111" x2="31225" y2="67556"/>
                        <a14:foregroundMark x1="76285" y1="44000" x2="69960" y2="52000"/>
                        <a14:foregroundMark x1="76680" y1="51556" x2="69170" y2="83111"/>
                        <a14:foregroundMark x1="23715" y1="60444" x2="23715" y2="74667"/>
                        <a14:foregroundMark x1="23715" y1="74667" x2="35178" y2="87556"/>
                        <a14:foregroundMark x1="35178" y1="87556" x2="43874" y2="87556"/>
                        <a14:foregroundMark x1="64032" y1="14222" x2="64032" y2="14222"/>
                        <a14:foregroundMark x1="68379" y1="24000" x2="68379" y2="24000"/>
                        <a14:foregroundMark x1="68379" y1="24000" x2="68379" y2="24000"/>
                        <a14:foregroundMark x1="20553" y1="41333" x2="20553" y2="41333"/>
                        <a14:foregroundMark x1="20553" y1="41333" x2="20553" y2="41333"/>
                        <a14:foregroundMark x1="20553" y1="41333" x2="20553" y2="41333"/>
                        <a14:foregroundMark x1="20553" y1="41333" x2="19368" y2="38222"/>
                        <a14:foregroundMark x1="23715" y1="77778" x2="34783" y2="86222"/>
                        <a14:foregroundMark x1="34783" y1="86222" x2="39526" y2="83111"/>
                        <a14:foregroundMark x1="32016" y1="76444" x2="28063" y2="77778"/>
                        <a14:foregroundMark x1="23715" y1="76444" x2="30830" y2="7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443" y="3532729"/>
            <a:ext cx="2392444" cy="21276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5209269" y="1424612"/>
            <a:ext cx="970581" cy="8775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7" name="Овал 6"/>
          <p:cNvSpPr/>
          <p:nvPr/>
        </p:nvSpPr>
        <p:spPr>
          <a:xfrm>
            <a:off x="214294" y="4714225"/>
            <a:ext cx="881424" cy="859103"/>
          </a:xfrm>
          <a:prstGeom prst="ellipse">
            <a:avLst/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Овал 5"/>
          <p:cNvSpPr/>
          <p:nvPr/>
        </p:nvSpPr>
        <p:spPr>
          <a:xfrm>
            <a:off x="3831171" y="4606412"/>
            <a:ext cx="712013" cy="615584"/>
          </a:xfrm>
          <a:prstGeom prst="ellipse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E6804120-613E-4532-8662-2094018468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80" y="2118237"/>
            <a:ext cx="2008105" cy="3025540"/>
          </a:xfrm>
          <a:custGeom>
            <a:avLst/>
            <a:gdLst>
              <a:gd name="connsiteX0" fmla="*/ 0 w 2700000"/>
              <a:gd name="connsiteY0" fmla="*/ 0 h 3600000"/>
              <a:gd name="connsiteX1" fmla="*/ 2700000 w 2700000"/>
              <a:gd name="connsiteY1" fmla="*/ 0 h 3600000"/>
              <a:gd name="connsiteX2" fmla="*/ 2700000 w 2700000"/>
              <a:gd name="connsiteY2" fmla="*/ 3600000 h 3600000"/>
              <a:gd name="connsiteX3" fmla="*/ 0 w 2700000"/>
              <a:gd name="connsiteY3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0000" h="3600000">
                <a:moveTo>
                  <a:pt x="0" y="0"/>
                </a:moveTo>
                <a:lnTo>
                  <a:pt x="2700000" y="0"/>
                </a:lnTo>
                <a:lnTo>
                  <a:pt x="2700000" y="3600000"/>
                </a:lnTo>
                <a:lnTo>
                  <a:pt x="0" y="3600000"/>
                </a:lnTo>
                <a:close/>
              </a:path>
            </a:pathLst>
          </a:cu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A5BFC230-4CF1-40BD-AF8E-BB5DEF24E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88" y="2147207"/>
            <a:ext cx="1980571" cy="3038357"/>
          </a:xfrm>
          <a:custGeom>
            <a:avLst/>
            <a:gdLst>
              <a:gd name="connsiteX0" fmla="*/ 0 w 2700000"/>
              <a:gd name="connsiteY0" fmla="*/ 0 h 3600000"/>
              <a:gd name="connsiteX1" fmla="*/ 2700000 w 2700000"/>
              <a:gd name="connsiteY1" fmla="*/ 0 h 3600000"/>
              <a:gd name="connsiteX2" fmla="*/ 2700000 w 2700000"/>
              <a:gd name="connsiteY2" fmla="*/ 3600000 h 3600000"/>
              <a:gd name="connsiteX3" fmla="*/ 0 w 2700000"/>
              <a:gd name="connsiteY3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0000" h="3600000">
                <a:moveTo>
                  <a:pt x="0" y="0"/>
                </a:moveTo>
                <a:lnTo>
                  <a:pt x="2700000" y="0"/>
                </a:lnTo>
                <a:lnTo>
                  <a:pt x="2700000" y="3600000"/>
                </a:lnTo>
                <a:lnTo>
                  <a:pt x="0" y="3600000"/>
                </a:lnTo>
                <a:close/>
              </a:path>
            </a:pathLst>
          </a:custGeom>
        </p:spPr>
      </p:pic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44AAB19D-477A-4107-A23B-D715A4A434CB}"/>
              </a:ext>
            </a:extLst>
          </p:cNvPr>
          <p:cNvSpPr/>
          <p:nvPr/>
        </p:nvSpPr>
        <p:spPr>
          <a:xfrm>
            <a:off x="1018679" y="4771685"/>
            <a:ext cx="2008349" cy="66195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rgbClr val="7030A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64E68909-083B-4951-89E4-6B29C7753EDD}"/>
              </a:ext>
            </a:extLst>
          </p:cNvPr>
          <p:cNvSpPr txBox="1"/>
          <p:nvPr/>
        </p:nvSpPr>
        <p:spPr>
          <a:xfrm>
            <a:off x="802257" y="4829083"/>
            <a:ext cx="2431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Сергеева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Екатерина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21F632E3-39BC-4CAF-9087-BE19D3B0571E}"/>
              </a:ext>
            </a:extLst>
          </p:cNvPr>
          <p:cNvSpPr txBox="1"/>
          <p:nvPr/>
        </p:nvSpPr>
        <p:spPr>
          <a:xfrm>
            <a:off x="1018679" y="5488988"/>
            <a:ext cx="231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 </a:t>
            </a:r>
            <a:r>
              <a:rPr lang="ru-RU" sz="1600" b="1" dirty="0" smtClean="0">
                <a:solidFill>
                  <a:srgbClr val="FF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проекта, контент менеджер</a:t>
            </a:r>
            <a:endParaRPr lang="ru-RU" sz="1600" b="1" dirty="0">
              <a:solidFill>
                <a:srgbClr val="FFC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4B8B4D6A-ABD5-4DFA-9EA7-14554C052E56}"/>
              </a:ext>
            </a:extLst>
          </p:cNvPr>
          <p:cNvSpPr/>
          <p:nvPr/>
        </p:nvSpPr>
        <p:spPr>
          <a:xfrm>
            <a:off x="5347328" y="4735626"/>
            <a:ext cx="2004892" cy="67823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748C980C-C096-4601-9249-F2AB94E16F10}"/>
              </a:ext>
            </a:extLst>
          </p:cNvPr>
          <p:cNvSpPr txBox="1"/>
          <p:nvPr/>
        </p:nvSpPr>
        <p:spPr>
          <a:xfrm>
            <a:off x="5426077" y="4791376"/>
            <a:ext cx="187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Медведева Виктория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5F83039C-8666-4CC8-9B71-DA0FD7EE66ED}"/>
              </a:ext>
            </a:extLst>
          </p:cNvPr>
          <p:cNvSpPr txBox="1"/>
          <p:nvPr/>
        </p:nvSpPr>
        <p:spPr>
          <a:xfrm>
            <a:off x="159423" y="1147781"/>
            <a:ext cx="462658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5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НАША</a:t>
            </a:r>
            <a:r>
              <a:rPr lang="ru-RU" sz="4050" b="1" dirty="0">
                <a:latin typeface="Arial" panose="020B0604020202020204" pitchFamily="34" charset="0"/>
                <a:cs typeface="Arial" panose="020B0604020202020204" pitchFamily="34" charset="0"/>
              </a:rPr>
              <a:t> КОМАНДА</a:t>
            </a: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="" xmlns:a16="http://schemas.microsoft.com/office/drawing/2014/main" id="{3DC358CB-1391-438B-91D6-17AC690853EA}"/>
              </a:ext>
            </a:extLst>
          </p:cNvPr>
          <p:cNvCxnSpPr/>
          <p:nvPr/>
        </p:nvCxnSpPr>
        <p:spPr>
          <a:xfrm>
            <a:off x="214987" y="1990799"/>
            <a:ext cx="1187321" cy="0"/>
          </a:xfrm>
          <a:prstGeom prst="line">
            <a:avLst/>
          </a:prstGeom>
          <a:ln w="50800">
            <a:solidFill>
              <a:srgbClr val="FFC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500" y="885518"/>
            <a:ext cx="1417500" cy="12616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71132" y="5488988"/>
            <a:ext cx="2085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CC66"/>
                </a:solidFill>
              </a:rPr>
              <a:t>Инженер проекта</a:t>
            </a:r>
          </a:p>
        </p:txBody>
      </p:sp>
    </p:spTree>
    <p:extLst>
      <p:ext uri="{BB962C8B-B14F-4D97-AF65-F5344CB8AC3E}">
        <p14:creationId xmlns="" xmlns:p14="http://schemas.microsoft.com/office/powerpoint/2010/main" val="273223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3704313" y="5319000"/>
            <a:ext cx="753715" cy="669587"/>
          </a:xfrm>
          <a:prstGeom prst="ellipse">
            <a:avLst/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3" name="Овал 12"/>
          <p:cNvSpPr/>
          <p:nvPr/>
        </p:nvSpPr>
        <p:spPr>
          <a:xfrm>
            <a:off x="3603064" y="931500"/>
            <a:ext cx="732686" cy="776250"/>
          </a:xfrm>
          <a:prstGeom prst="ellipse">
            <a:avLst/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2" name="Овал 11"/>
          <p:cNvSpPr/>
          <p:nvPr/>
        </p:nvSpPr>
        <p:spPr>
          <a:xfrm>
            <a:off x="4458029" y="2600704"/>
            <a:ext cx="430443" cy="33479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Овал 10"/>
          <p:cNvSpPr/>
          <p:nvPr/>
        </p:nvSpPr>
        <p:spPr>
          <a:xfrm>
            <a:off x="3670564" y="4013846"/>
            <a:ext cx="506250" cy="438750"/>
          </a:xfrm>
          <a:prstGeom prst="ellipse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06999" y="2880873"/>
            <a:ext cx="4100625" cy="3107714"/>
          </a:xfrm>
          <a:prstGeom prst="roundRect">
            <a:avLst/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0070C0"/>
                </a:solidFill>
              </a:rPr>
              <a:t>Для людей живущих в деревнях, </a:t>
            </a:r>
            <a:r>
              <a:rPr lang="ru-RU" sz="2000" dirty="0" smtClean="0">
                <a:solidFill>
                  <a:srgbClr val="0070C0"/>
                </a:solidFill>
              </a:rPr>
              <a:t>городах</a:t>
            </a:r>
            <a:r>
              <a:rPr lang="ru-RU" sz="2000" dirty="0">
                <a:solidFill>
                  <a:srgbClr val="0070C0"/>
                </a:solidFill>
              </a:rPr>
              <a:t>, желающих заниматься лыжным</a:t>
            </a:r>
          </a:p>
          <a:p>
            <a:r>
              <a:rPr lang="ru-RU" sz="2000" dirty="0">
                <a:solidFill>
                  <a:srgbClr val="0070C0"/>
                </a:solidFill>
              </a:rPr>
              <a:t> спортом, не знающих</a:t>
            </a:r>
          </a:p>
          <a:p>
            <a:r>
              <a:rPr lang="ru-RU" sz="2000" dirty="0">
                <a:solidFill>
                  <a:srgbClr val="0070C0"/>
                </a:solidFill>
              </a:rPr>
              <a:t>с чего начинать и желающих </a:t>
            </a:r>
          </a:p>
          <a:p>
            <a:r>
              <a:rPr lang="ru-RU" sz="2000" dirty="0">
                <a:solidFill>
                  <a:srgbClr val="0070C0"/>
                </a:solidFill>
              </a:rPr>
              <a:t>получить консультацию и </a:t>
            </a:r>
            <a:r>
              <a:rPr lang="ru-RU" sz="2000" dirty="0" smtClean="0">
                <a:solidFill>
                  <a:srgbClr val="0070C0"/>
                </a:solidFill>
              </a:rPr>
              <a:t>инвентарь по </a:t>
            </a:r>
            <a:r>
              <a:rPr lang="ru-RU" sz="2000" dirty="0">
                <a:solidFill>
                  <a:srgbClr val="0070C0"/>
                </a:solidFill>
              </a:rPr>
              <a:t>доступной цене.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07000" y="1285806"/>
            <a:ext cx="3915000" cy="1147500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70C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Проблема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921" r="5511"/>
          <a:stretch/>
        </p:blipFill>
        <p:spPr>
          <a:xfrm>
            <a:off x="17896" y="978537"/>
            <a:ext cx="3973259" cy="52200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7" y="931500"/>
            <a:ext cx="1064857" cy="947808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8782313" y="857250"/>
            <a:ext cx="556875" cy="540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6" name="Овал 15"/>
          <p:cNvSpPr/>
          <p:nvPr/>
        </p:nvSpPr>
        <p:spPr>
          <a:xfrm>
            <a:off x="8807625" y="3133766"/>
            <a:ext cx="531563" cy="607500"/>
          </a:xfrm>
          <a:prstGeom prst="ellipse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</p:spTree>
    <p:extLst>
      <p:ext uri="{BB962C8B-B14F-4D97-AF65-F5344CB8AC3E}">
        <p14:creationId xmlns="" xmlns:p14="http://schemas.microsoft.com/office/powerpoint/2010/main" val="114384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4307" y="1343270"/>
            <a:ext cx="4594786" cy="1222130"/>
          </a:xfrm>
          <a:prstGeom prst="rect">
            <a:avLst/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7C80"/>
              </a:solidFill>
            </a:endParaRPr>
          </a:p>
        </p:txBody>
      </p:sp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1357312" y="142875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Суть проекта (элеватор-питч)</a:t>
            </a:r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body" idx="1"/>
          </p:nvPr>
        </p:nvSpPr>
        <p:spPr>
          <a:xfrm>
            <a:off x="144462" y="2565400"/>
            <a:ext cx="8964600" cy="30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276225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 b="0" i="0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  <a:p>
            <a:pPr marL="276225" marR="0" lvl="0" indent="-111125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 b="0" i="0" u="none" dirty="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4307" y="1426087"/>
            <a:ext cx="45947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Для поддержки стабильности основной деятельности наша платформа планирует предложить</a:t>
            </a:r>
          </a:p>
          <a:p>
            <a:r>
              <a:rPr lang="ru-RU" sz="1800" b="1" dirty="0" smtClean="0"/>
              <a:t>Клиентам следующее: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продажа лыжного инвентаря (</a:t>
            </a:r>
            <a:r>
              <a:rPr lang="ru-RU" sz="1800" dirty="0"/>
              <a:t>лыжи и палки, лыжные ботинки, лыжное защитное </a:t>
            </a:r>
            <a:r>
              <a:rPr lang="ru-RU" sz="1800" dirty="0" smtClean="0"/>
              <a:t>снаряжение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и аксессуары</a:t>
            </a:r>
            <a:r>
              <a:rPr lang="ru-RU" sz="18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Доставка лыжного инвентаря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Предоставление консультации квалифицированного специалиста по вопросам о лыжном инвентаре</a:t>
            </a:r>
            <a:endParaRPr lang="ru-RU" sz="1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E9C6DF8-138A-4737-925D-A48024C7C3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494" y="975946"/>
            <a:ext cx="3691506" cy="5257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25224"/>
            <a:ext cx="1417500" cy="126168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385519" y="81206"/>
            <a:ext cx="8229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Цель проекта</a:t>
            </a:r>
            <a:endParaRPr dirty="0"/>
          </a:p>
        </p:txBody>
      </p:sp>
      <p:sp>
        <p:nvSpPr>
          <p:cNvPr id="139" name="Google Shape;139;p19"/>
          <p:cNvSpPr txBox="1">
            <a:spLocks noGrp="1"/>
          </p:cNvSpPr>
          <p:nvPr>
            <p:ph type="body" idx="1"/>
          </p:nvPr>
        </p:nvSpPr>
        <p:spPr>
          <a:xfrm>
            <a:off x="0" y="1413608"/>
            <a:ext cx="9144000" cy="31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22225" algn="ctr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r>
              <a:rPr lang="ru-RU" sz="4000" dirty="0" smtClean="0">
                <a:latin typeface="Arial Black" panose="020B0A04020102020204" pitchFamily="34" charset="0"/>
                <a:cs typeface="Myanmar Text" panose="020B0502040204020203" pitchFamily="34" charset="0"/>
              </a:rPr>
              <a:t>Создание платформы для удобного доступа клиентов к лыжному инвентарю и к консультациям</a:t>
            </a:r>
            <a:endParaRPr sz="4000" u="none" dirty="0">
              <a:solidFill>
                <a:srgbClr val="000000"/>
              </a:solidFill>
              <a:latin typeface="Arial Black" panose="020B0A04020102020204" pitchFamily="34" charset="0"/>
              <a:cs typeface="Myanmar Text" panose="020B0502040204020203" pitchFamily="34" charset="0"/>
              <a:sym typeface="PT Sans Captio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847" y="4666211"/>
            <a:ext cx="1417500" cy="1261689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-506900" y="3525716"/>
            <a:ext cx="1784838" cy="1652953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8615119" y="1019908"/>
            <a:ext cx="1082796" cy="1055077"/>
          </a:xfrm>
          <a:prstGeom prst="ellipse">
            <a:avLst/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-498810" y="2656118"/>
            <a:ext cx="1965179" cy="199125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" name="Овал 3"/>
          <p:cNvSpPr/>
          <p:nvPr/>
        </p:nvSpPr>
        <p:spPr>
          <a:xfrm>
            <a:off x="-794250" y="54000"/>
            <a:ext cx="3341250" cy="3094875"/>
          </a:xfrm>
          <a:prstGeom prst="ellipse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ln>
                <a:solidFill>
                  <a:srgbClr val="FFCC66"/>
                </a:solidFill>
              </a:ln>
              <a:solidFill>
                <a:srgbClr val="FFCC66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00" y="2547153"/>
            <a:ext cx="3130125" cy="3267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2126" y="857250"/>
            <a:ext cx="1594934" cy="1419620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2057625" y="620062"/>
            <a:ext cx="1704375" cy="1447592"/>
          </a:xfrm>
          <a:prstGeom prst="ellipse">
            <a:avLst/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" name="TextBox 1"/>
          <p:cNvSpPr txBox="1"/>
          <p:nvPr/>
        </p:nvSpPr>
        <p:spPr>
          <a:xfrm>
            <a:off x="585000" y="1127534"/>
            <a:ext cx="54045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Образ типичного клиента:</a:t>
            </a:r>
          </a:p>
          <a:p>
            <a:r>
              <a:rPr lang="ru-RU" sz="2000" dirty="0" smtClean="0"/>
              <a:t>Марина, 23 </a:t>
            </a:r>
            <a:r>
              <a:rPr lang="ru-RU" sz="2000" dirty="0"/>
              <a:t>года.</a:t>
            </a:r>
          </a:p>
          <a:p>
            <a:r>
              <a:rPr lang="ru-RU" sz="2000" dirty="0"/>
              <a:t>• Место проживания: Ижевск</a:t>
            </a:r>
          </a:p>
          <a:p>
            <a:r>
              <a:rPr lang="ru-RU" sz="2000" dirty="0"/>
              <a:t>• Семейное положение, количество детей: замужем, 1 ребенок</a:t>
            </a:r>
          </a:p>
          <a:p>
            <a:r>
              <a:rPr lang="ru-RU" sz="2000" dirty="0"/>
              <a:t>• Сфера занятости и уровень зарплаты: менеджер, 40 тысяч рублей. Получает высшее образование экономиста заочно.</a:t>
            </a:r>
          </a:p>
          <a:p>
            <a:r>
              <a:rPr lang="ru-RU" sz="2000" dirty="0"/>
              <a:t>• Должность, связанные с ней проблемы: менеджер по работе с клиентами, низкая занятость.</a:t>
            </a:r>
          </a:p>
          <a:p>
            <a:r>
              <a:rPr lang="ru-RU" sz="2000" dirty="0"/>
              <a:t>• Потребности, желания, фобии: Марине хочется начать заниматься спортом ( лыжным). Не знает с чего начать и у неё нет нужного снаряжения.</a:t>
            </a:r>
          </a:p>
        </p:txBody>
      </p:sp>
      <p:sp>
        <p:nvSpPr>
          <p:cNvPr id="9" name="Овал 8"/>
          <p:cNvSpPr/>
          <p:nvPr/>
        </p:nvSpPr>
        <p:spPr>
          <a:xfrm>
            <a:off x="4909500" y="324000"/>
            <a:ext cx="1755000" cy="1828967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0" name="Овал 9"/>
          <p:cNvSpPr/>
          <p:nvPr/>
        </p:nvSpPr>
        <p:spPr>
          <a:xfrm>
            <a:off x="4155874" y="579032"/>
            <a:ext cx="1162583" cy="1097003"/>
          </a:xfrm>
          <a:prstGeom prst="ellipse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</p:spTree>
    <p:extLst>
      <p:ext uri="{BB962C8B-B14F-4D97-AF65-F5344CB8AC3E}">
        <p14:creationId xmlns="" xmlns:p14="http://schemas.microsoft.com/office/powerpoint/2010/main" val="47425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3543465" y="2834934"/>
            <a:ext cx="1383750" cy="14175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90634" y="956965"/>
            <a:ext cx="3338983" cy="677479"/>
          </a:xfrm>
          <a:prstGeom prst="ellipse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8" name="Овал 7"/>
          <p:cNvSpPr/>
          <p:nvPr/>
        </p:nvSpPr>
        <p:spPr>
          <a:xfrm>
            <a:off x="35204" y="2020418"/>
            <a:ext cx="2041875" cy="1923750"/>
          </a:xfrm>
          <a:prstGeom prst="ellipse">
            <a:avLst/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657" r="10499"/>
          <a:stretch/>
        </p:blipFill>
        <p:spPr>
          <a:xfrm>
            <a:off x="4554000" y="967014"/>
            <a:ext cx="4590000" cy="52489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0366" y="1062442"/>
            <a:ext cx="3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Целевая аудитория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982" y="2214000"/>
            <a:ext cx="39656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Число занимающихся лыжным спортом с каждым годом растет.</a:t>
            </a:r>
          </a:p>
          <a:p>
            <a:r>
              <a:rPr lang="ru-RU" dirty="0"/>
              <a:t>Лыжным спортом в России занимаются почти 40 % населения. </a:t>
            </a:r>
          </a:p>
          <a:p>
            <a:r>
              <a:rPr lang="ru-RU" b="1" dirty="0"/>
              <a:t>Потребители: </a:t>
            </a:r>
            <a:r>
              <a:rPr lang="ru-RU" dirty="0"/>
              <a:t>любители и профессионалы лыжного спорта </a:t>
            </a:r>
          </a:p>
          <a:p>
            <a:r>
              <a:rPr lang="ru-RU" b="1" dirty="0"/>
              <a:t>Покупатели: </a:t>
            </a:r>
            <a:r>
              <a:rPr lang="ru-RU" dirty="0"/>
              <a:t>мужчины и девушки от 18 до 35 лет.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3250" y="1606500"/>
            <a:ext cx="3813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Мужчины и девушки от 18 до 35 лет 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="" xmlns:p14="http://schemas.microsoft.com/office/powerpoint/2010/main" val="745574743"/>
              </p:ext>
            </p:extLst>
          </p:nvPr>
        </p:nvGraphicFramePr>
        <p:xfrm>
          <a:off x="66375" y="3821667"/>
          <a:ext cx="4387500" cy="206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45133" y="4559625"/>
            <a:ext cx="11497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973 017 чел.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58181" y="4559625"/>
            <a:ext cx="11049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979 668 чел.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02466" y="4559625"/>
            <a:ext cx="12487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1 027 600 чел.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44841" y="5191832"/>
            <a:ext cx="1064857" cy="9478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2708" y="5734003"/>
            <a:ext cx="3648773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>
                <a:hlinkClick r:id="rId9"/>
              </a:rPr>
              <a:t>https://yandex.ru/search/?text=</a:t>
            </a:r>
            <a:r>
              <a:rPr lang="ru-RU" sz="675" dirty="0">
                <a:hlinkClick r:id="rId9"/>
              </a:rPr>
              <a:t>Исследование%3</a:t>
            </a:r>
            <a:r>
              <a:rPr lang="en-US" sz="675" dirty="0">
                <a:hlinkClick r:id="rId9"/>
              </a:rPr>
              <a:t>A+</a:t>
            </a:r>
            <a:r>
              <a:rPr lang="ru-RU" sz="675" dirty="0">
                <a:hlinkClick r:id="rId9"/>
              </a:rPr>
              <a:t>почти+40%25+россиян+занимаются+зимними+видами+спорта%0</a:t>
            </a:r>
            <a:r>
              <a:rPr lang="en-US" sz="675" dirty="0">
                <a:hlinkClick r:id="rId9"/>
              </a:rPr>
              <a:t>D%0Awww.championat.com&amp;clid=2355925&amp;banerid=0702004871%3ASW-6356771b3ad9&amp;win=549&amp;lr=44</a:t>
            </a:r>
            <a:endParaRPr lang="ru-RU" sz="675" dirty="0"/>
          </a:p>
        </p:txBody>
      </p:sp>
    </p:spTree>
    <p:extLst>
      <p:ext uri="{BB962C8B-B14F-4D97-AF65-F5344CB8AC3E}">
        <p14:creationId xmlns="" xmlns:p14="http://schemas.microsoft.com/office/powerpoint/2010/main" val="230367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>
            <a:spLocks noGrp="1"/>
          </p:cNvSpPr>
          <p:nvPr>
            <p:ph type="title"/>
          </p:nvPr>
        </p:nvSpPr>
        <p:spPr>
          <a:xfrm>
            <a:off x="1022350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Процесс производства товара (оказания услуги)</a:t>
            </a:r>
            <a:endParaRPr/>
          </a:p>
        </p:txBody>
      </p:sp>
      <p:pic>
        <p:nvPicPr>
          <p:cNvPr id="158" name="Google Shape;158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3096" y="1584326"/>
            <a:ext cx="8242200" cy="45483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850782" y="1918434"/>
            <a:ext cx="150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Закупка </a:t>
            </a:r>
            <a:r>
              <a:rPr lang="ru-RU" dirty="0">
                <a:solidFill>
                  <a:schemeClr val="bg1"/>
                </a:solidFill>
              </a:rPr>
              <a:t>т</a:t>
            </a:r>
            <a:r>
              <a:rPr lang="ru-RU" dirty="0" smtClean="0">
                <a:solidFill>
                  <a:schemeClr val="bg1"/>
                </a:solidFill>
              </a:rPr>
              <a:t>овара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784065" y="5347846"/>
            <a:ext cx="1558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Консультация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8613" y="3227586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Доставка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47008" y="3219603"/>
            <a:ext cx="1225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Обновление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платформы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70678" y="5394067"/>
            <a:ext cx="1152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Реклама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734" y="4870891"/>
            <a:ext cx="1417500" cy="126168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5314500" y="2821500"/>
            <a:ext cx="1721250" cy="1620000"/>
          </a:xfrm>
          <a:prstGeom prst="ellipse">
            <a:avLst/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Овал 5"/>
          <p:cNvSpPr/>
          <p:nvPr/>
        </p:nvSpPr>
        <p:spPr>
          <a:xfrm>
            <a:off x="5970566" y="965250"/>
            <a:ext cx="2430000" cy="2261250"/>
          </a:xfrm>
          <a:prstGeom prst="ellipse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" name="TextBox 1"/>
          <p:cNvSpPr txBox="1"/>
          <p:nvPr/>
        </p:nvSpPr>
        <p:spPr>
          <a:xfrm>
            <a:off x="4268008" y="1371600"/>
            <a:ext cx="390004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</a:rPr>
              <a:t>Сегмент </a:t>
            </a:r>
            <a:r>
              <a:rPr lang="en-US" sz="1600" b="1" dirty="0">
                <a:solidFill>
                  <a:srgbClr val="7030A0"/>
                </a:solidFill>
              </a:rPr>
              <a:t>b2c- </a:t>
            </a:r>
            <a:r>
              <a:rPr lang="ru-RU" sz="1600" dirty="0"/>
              <a:t>потребительский бизнес. Так как потребителям будет проще всего, зайти на </a:t>
            </a:r>
            <a:r>
              <a:rPr lang="ru-RU" sz="1600" dirty="0" smtClean="0"/>
              <a:t>сайт </a:t>
            </a:r>
            <a:r>
              <a:rPr lang="ru-RU" sz="1600" dirty="0"/>
              <a:t>и подобрать подходящий инвентарь конкретно для себя.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7356" y="2856540"/>
            <a:ext cx="3645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</a:rPr>
              <a:t>Сегментация ЦА</a:t>
            </a:r>
            <a:r>
              <a:rPr lang="ru-RU" sz="1600" b="1" dirty="0"/>
              <a:t>:</a:t>
            </a:r>
          </a:p>
          <a:p>
            <a:r>
              <a:rPr lang="ru-RU" sz="1600" b="1" dirty="0"/>
              <a:t>Что? </a:t>
            </a:r>
            <a:r>
              <a:rPr lang="ru-RU" sz="1600" dirty="0"/>
              <a:t>Лыжный инвентарь</a:t>
            </a:r>
          </a:p>
          <a:p>
            <a:r>
              <a:rPr lang="ru-RU" sz="1600" b="1" dirty="0"/>
              <a:t>Кто? </a:t>
            </a:r>
            <a:r>
              <a:rPr lang="ru-RU" sz="1600" dirty="0"/>
              <a:t>Любители, профессионалы и желающие заниматься лыжным спортом</a:t>
            </a:r>
          </a:p>
          <a:p>
            <a:r>
              <a:rPr lang="ru-RU" sz="1600" b="1" dirty="0"/>
              <a:t>Почему? </a:t>
            </a:r>
            <a:r>
              <a:rPr lang="ru-RU" sz="1600" dirty="0"/>
              <a:t>Есть мотивация, но нет понимания, что конкретно нужно купить(Наша консультация в этом поможет)</a:t>
            </a:r>
          </a:p>
          <a:p>
            <a:r>
              <a:rPr lang="ru-RU" sz="1600" b="1" dirty="0"/>
              <a:t>Когда? </a:t>
            </a:r>
            <a:r>
              <a:rPr lang="ru-RU" sz="1600" dirty="0"/>
              <a:t>Перед  зимним сезоном или во время него</a:t>
            </a:r>
          </a:p>
          <a:p>
            <a:r>
              <a:rPr lang="ru-RU" sz="1600" b="1" dirty="0"/>
              <a:t>Где? </a:t>
            </a:r>
            <a:r>
              <a:rPr lang="ru-RU" sz="1600" dirty="0"/>
              <a:t>На потрясающей платформе</a:t>
            </a:r>
            <a:r>
              <a:rPr lang="ru-RU" sz="16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cap="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lang="ru-RU" sz="1600" cap="all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н</a:t>
            </a:r>
            <a:r>
              <a:rPr lang="ru-RU" sz="1600" cap="all" dirty="0" err="1"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х</a:t>
            </a:r>
            <a:r>
              <a:rPr lang="ru-RU" sz="1600" cap="all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000" y="1167750"/>
            <a:ext cx="5143500" cy="514350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3009964" y="729000"/>
            <a:ext cx="1282500" cy="1086750"/>
          </a:xfrm>
          <a:prstGeom prst="ellipse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8" name="Овал 7"/>
          <p:cNvSpPr/>
          <p:nvPr/>
        </p:nvSpPr>
        <p:spPr>
          <a:xfrm>
            <a:off x="7826816" y="5492588"/>
            <a:ext cx="1147500" cy="708750"/>
          </a:xfrm>
          <a:prstGeom prst="ellipse">
            <a:avLst/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34" y="951854"/>
            <a:ext cx="1064857" cy="9478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809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879475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Маркетинговый план </a:t>
            </a:r>
            <a:br>
              <a:rPr lang="ru-RU" sz="36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</a:br>
            <a:r>
              <a:rPr lang="ru-RU" sz="3600" b="0" i="0" u="none" dirty="0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(Комплекс маркетинга 4P)</a:t>
            </a:r>
            <a:endParaRPr dirty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500" indent="0">
              <a:buNone/>
            </a:pPr>
            <a:r>
              <a:rPr lang="ru-RU" dirty="0" smtClean="0">
                <a:latin typeface="Arial Black" panose="020B0A04020102020204" pitchFamily="34" charset="0"/>
              </a:rPr>
              <a:t>Товар: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Black" panose="020B0A04020102020204" pitchFamily="34" charset="0"/>
              </a:rPr>
              <a:t>Ассортимент. С повышением прибыли ассортимент продукции будет расти.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Black" panose="020B0A04020102020204" pitchFamily="34" charset="0"/>
              </a:rPr>
              <a:t>Качество. Продукт имеет высокое качество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Black" panose="020B0A04020102020204" pitchFamily="34" charset="0"/>
              </a:rPr>
              <a:t>Дизайн.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Black" panose="020B0A04020102020204" pitchFamily="34" charset="0"/>
              </a:rPr>
              <a:t>Срок реализации. Один год</a:t>
            </a:r>
          </a:p>
          <a:p>
            <a:pPr marL="63500" indent="0">
              <a:buNone/>
            </a:pPr>
            <a:endParaRPr lang="ru-RU" sz="2400" dirty="0" smtClean="0">
              <a:latin typeface="Arial Black" panose="020B0A04020102020204" pitchFamily="34" charset="0"/>
            </a:endParaRPr>
          </a:p>
          <a:p>
            <a:pPr marL="63500" indent="0">
              <a:buNone/>
            </a:pPr>
            <a:r>
              <a:rPr lang="ru-RU" sz="2400" dirty="0" smtClean="0">
                <a:latin typeface="Arial Black" panose="020B0A04020102020204" pitchFamily="34" charset="0"/>
              </a:rPr>
              <a:t>Цена: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Black" panose="020B0A04020102020204" pitchFamily="34" charset="0"/>
              </a:rPr>
              <a:t>Средняя цена по Удмуртии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Black" panose="020B0A04020102020204" pitchFamily="34" charset="0"/>
              </a:rPr>
              <a:t>Скидки предусмотрены</a:t>
            </a:r>
          </a:p>
          <a:p>
            <a:pPr marL="63500" indent="0">
              <a:buNone/>
            </a:pPr>
            <a:endParaRPr lang="ru-RU" sz="2400" dirty="0" smtClean="0">
              <a:latin typeface="Arial Black" panose="020B0A04020102020204" pitchFamily="34" charset="0"/>
            </a:endParaRPr>
          </a:p>
          <a:p>
            <a:pPr marL="63500" indent="0">
              <a:buNone/>
            </a:pPr>
            <a:r>
              <a:rPr lang="ru-RU" sz="2400" dirty="0" smtClean="0">
                <a:latin typeface="Arial Black" panose="020B0A04020102020204" pitchFamily="34" charset="0"/>
              </a:rPr>
              <a:t>Место: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Black" panose="020B0A04020102020204" pitchFamily="34" charset="0"/>
              </a:rPr>
              <a:t>Доставка или самовывоз</a:t>
            </a:r>
          </a:p>
          <a:p>
            <a:pPr marL="63500" indent="0">
              <a:buNone/>
            </a:pPr>
            <a:endParaRPr lang="ru-RU" sz="2400" dirty="0" smtClean="0">
              <a:latin typeface="Arial Black" panose="020B0A04020102020204" pitchFamily="34" charset="0"/>
            </a:endParaRPr>
          </a:p>
          <a:p>
            <a:pPr marL="63500" indent="0">
              <a:buNone/>
            </a:pPr>
            <a:r>
              <a:rPr lang="ru-RU" sz="2400" dirty="0" smtClean="0">
                <a:latin typeface="Arial Black" panose="020B0A04020102020204" pitchFamily="34" charset="0"/>
              </a:rPr>
              <a:t>Продвижение: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Arial Black" panose="020B0A04020102020204" pitchFamily="34" charset="0"/>
              </a:rPr>
              <a:t>Продвижение в сетях интернета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="" xmlns:p14="http://schemas.microsoft.com/office/powerpoint/2010/main" val="2571487868"/>
              </p:ext>
            </p:extLst>
          </p:nvPr>
        </p:nvGraphicFramePr>
        <p:xfrm>
          <a:off x="1524000" y="1396999"/>
          <a:ext cx="7157896" cy="4449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971550" y="-26987"/>
            <a:ext cx="8229600" cy="8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План реализации проекта</a:t>
            </a:r>
            <a:endParaRPr/>
          </a:p>
        </p:txBody>
      </p:sp>
      <p:sp>
        <p:nvSpPr>
          <p:cNvPr id="176" name="Google Shape;176;p24"/>
          <p:cNvSpPr txBox="1">
            <a:spLocks noGrp="1"/>
          </p:cNvSpPr>
          <p:nvPr>
            <p:ph type="body" idx="1"/>
          </p:nvPr>
        </p:nvSpPr>
        <p:spPr>
          <a:xfrm>
            <a:off x="0" y="1052512"/>
            <a:ext cx="9144000" cy="59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1111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graphicFrame>
        <p:nvGraphicFramePr>
          <p:cNvPr id="177" name="Google Shape;177;p24"/>
          <p:cNvGraphicFramePr/>
          <p:nvPr>
            <p:extLst>
              <p:ext uri="{D42A27DB-BD31-4B8C-83A1-F6EECF244321}">
                <p14:modId xmlns="" xmlns:p14="http://schemas.microsoft.com/office/powerpoint/2010/main" val="3655186670"/>
              </p:ext>
            </p:extLst>
          </p:nvPr>
        </p:nvGraphicFramePr>
        <p:xfrm>
          <a:off x="1" y="984739"/>
          <a:ext cx="9144000" cy="5780241"/>
        </p:xfrm>
        <a:graphic>
          <a:graphicData uri="http://schemas.openxmlformats.org/drawingml/2006/table">
            <a:tbl>
              <a:tblPr>
                <a:noFill/>
                <a:tableStyleId>{6E165723-9B71-44CD-8918-F556A4EFDC8A}</a:tableStyleId>
              </a:tblPr>
              <a:tblGrid>
                <a:gridCol w="23553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9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257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8317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8017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2788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Задача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Действие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Срок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Ресурс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22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Ответственный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00381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mtClean="0"/>
                        <a:t>Создание</a:t>
                      </a:r>
                      <a:r>
                        <a:rPr lang="ru-RU" baseline="0" smtClean="0"/>
                        <a:t> платформы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mtClean="0"/>
                        <a:t>Изучение</a:t>
                      </a:r>
                      <a:r>
                        <a:rPr lang="ru-RU" baseline="0" smtClean="0"/>
                        <a:t> Интернет сайтов.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mtClean="0"/>
                        <a:t>01.06.23-01.07.23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Домашний компьютер</a:t>
                      </a:r>
                      <a:endParaRPr sz="1400"/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Интернет </a:t>
                      </a:r>
                      <a:endParaRPr sz="1400"/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Вконтакте </a:t>
                      </a:r>
                      <a:endParaRPr sz="1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 smtClean="0"/>
                        <a:t>Сергеева</a:t>
                      </a:r>
                      <a:r>
                        <a:rPr lang="ru-RU" baseline="0" dirty="0" smtClean="0"/>
                        <a:t> Е.В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5708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mtClean="0"/>
                        <a:t>Анализ</a:t>
                      </a:r>
                      <a:r>
                        <a:rPr lang="ru-RU" baseline="0" smtClean="0"/>
                        <a:t> рынка на конкуренцию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 smtClean="0"/>
                        <a:t>Создать</a:t>
                      </a:r>
                      <a:r>
                        <a:rPr lang="ru-RU" baseline="0" dirty="0" smtClean="0"/>
                        <a:t> онлайн тест.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baseline="0" smtClean="0"/>
                        <a:t>Провести опрос.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mtClean="0"/>
                        <a:t>01.06.23-15.06.23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Домашний компьютер</a:t>
                      </a:r>
                      <a:endParaRPr sz="1400"/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Интернет</a:t>
                      </a:r>
                      <a:endParaRPr sz="1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 smtClean="0"/>
                        <a:t>Медведева</a:t>
                      </a:r>
                      <a:r>
                        <a:rPr lang="ru-RU" baseline="0" dirty="0" smtClean="0"/>
                        <a:t> В.В.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4744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mtClean="0"/>
                        <a:t>Покупка</a:t>
                      </a:r>
                      <a:r>
                        <a:rPr lang="ru-RU" baseline="0" smtClean="0"/>
                        <a:t> инвентаря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mtClean="0"/>
                        <a:t>Найти </a:t>
                      </a:r>
                      <a:r>
                        <a:rPr lang="ru-RU" baseline="0" smtClean="0"/>
                        <a:t>инвестора и поставщика.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mtClean="0"/>
                        <a:t>01.06.23-15.07.23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b="0" i="0" u="none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Домашний компьютер</a:t>
                      </a:r>
                      <a:endParaRPr lang="ru-RU" smtClean="0"/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Интернет</a:t>
                      </a:r>
                      <a:endParaRPr lang="ru-RU" dirty="0" smtClean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Сергеева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 Е.В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4744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dirty="0" smtClean="0"/>
                        <a:t>Аренда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mtClean="0"/>
                        <a:t>Найти арендуемое помещение.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mtClean="0"/>
                        <a:t>15.06.23-15.07.23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b="0" i="0" u="none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Домашний компьютер</a:t>
                      </a:r>
                      <a:endParaRPr lang="ru-RU" smtClean="0"/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Calibri"/>
                        <a:buNone/>
                      </a:pPr>
                      <a:r>
                        <a:rPr lang="ru-RU" sz="14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Интернет</a:t>
                      </a:r>
                      <a:endParaRPr lang="ru-RU" dirty="0" smtClean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Медведева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 В.В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>
            <a:spLocks noGrp="1"/>
          </p:cNvSpPr>
          <p:nvPr>
            <p:ph type="title"/>
          </p:nvPr>
        </p:nvSpPr>
        <p:spPr>
          <a:xfrm>
            <a:off x="1357312" y="142875"/>
            <a:ext cx="75723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ru-RU" sz="44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Стартовые инвестиции</a:t>
            </a:r>
            <a:endParaRPr/>
          </a:p>
        </p:txBody>
      </p:sp>
      <p:graphicFrame>
        <p:nvGraphicFramePr>
          <p:cNvPr id="183" name="Google Shape;183;p25"/>
          <p:cNvGraphicFramePr/>
          <p:nvPr>
            <p:extLst>
              <p:ext uri="{D42A27DB-BD31-4B8C-83A1-F6EECF244321}">
                <p14:modId xmlns="" xmlns:p14="http://schemas.microsoft.com/office/powerpoint/2010/main" val="3815204665"/>
              </p:ext>
            </p:extLst>
          </p:nvPr>
        </p:nvGraphicFramePr>
        <p:xfrm>
          <a:off x="457200" y="1600200"/>
          <a:ext cx="8229600" cy="3963370"/>
        </p:xfrm>
        <a:graphic>
          <a:graphicData uri="http://schemas.openxmlformats.org/drawingml/2006/table">
            <a:tbl>
              <a:tblPr>
                <a:noFill/>
                <a:tableStyleId>{6E165723-9B71-44CD-8918-F556A4EFDC8A}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Сумма, 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источник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mtClean="0"/>
                        <a:t>Аренда</a:t>
                      </a:r>
                      <a:r>
                        <a:rPr lang="ru-RU" baseline="0" smtClean="0"/>
                        <a:t> склада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b="0" i="0" u="none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70.000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b="0" i="0" u="none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Собственные средства</a:t>
                      </a:r>
                      <a:endParaRPr sz="2800" b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44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mtClean="0"/>
                        <a:t>Покупка</a:t>
                      </a:r>
                      <a:r>
                        <a:rPr lang="ru-RU" baseline="0" smtClean="0"/>
                        <a:t> инвентаря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400" smtClean="0"/>
                        <a:t>1.300.500</a:t>
                      </a:r>
                      <a:endParaRPr sz="2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smtClean="0"/>
                        <a:t>грант</a:t>
                      </a:r>
                      <a:endParaRPr sz="2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dirty="0" err="1" smtClean="0"/>
                        <a:t>Найм</a:t>
                      </a:r>
                      <a:r>
                        <a:rPr lang="ru-RU" dirty="0" smtClean="0"/>
                        <a:t> работников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/>
                        <a:t>75.000</a:t>
                      </a:r>
                      <a:endParaRPr sz="20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 smtClean="0"/>
                        <a:t>грант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dirty="0" smtClean="0"/>
                        <a:t>Реклама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/>
                        <a:t>200.000</a:t>
                      </a:r>
                      <a:endParaRPr sz="20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Собственные средства</a:t>
                      </a:r>
                      <a:endParaRPr sz="24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>
            <a:spLocks noGrp="1"/>
          </p:cNvSpPr>
          <p:nvPr>
            <p:ph type="title"/>
          </p:nvPr>
        </p:nvSpPr>
        <p:spPr>
          <a:xfrm>
            <a:off x="663575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Система налогообложения</a:t>
            </a:r>
            <a:endParaRPr/>
          </a:p>
        </p:txBody>
      </p:sp>
      <p:sp>
        <p:nvSpPr>
          <p:cNvPr id="189" name="Google Shape;189;p26"/>
          <p:cNvSpPr txBox="1">
            <a:spLocks noGrp="1"/>
          </p:cNvSpPr>
          <p:nvPr>
            <p:ph type="body" idx="1"/>
          </p:nvPr>
        </p:nvSpPr>
        <p:spPr>
          <a:xfrm>
            <a:off x="411040" y="1407380"/>
            <a:ext cx="8253300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lvl="0" indent="-276225" algn="ctr">
              <a:buSzPts val="4000"/>
              <a:buNone/>
            </a:pPr>
            <a:r>
              <a:rPr lang="ru-RU" b="1" dirty="0" smtClean="0">
                <a:latin typeface="+mj-lt"/>
              </a:rPr>
              <a:t>Система налогообложения –УСН </a:t>
            </a:r>
            <a:r>
              <a:rPr lang="ru-RU" dirty="0" smtClean="0">
                <a:latin typeface="+mj-lt"/>
              </a:rPr>
              <a:t>. </a:t>
            </a:r>
          </a:p>
          <a:p>
            <a:pPr marL="276225" lvl="0" indent="-276225" algn="ctr">
              <a:buSzPts val="4000"/>
              <a:buNone/>
            </a:pPr>
            <a:r>
              <a:rPr lang="ru-RU" dirty="0" smtClean="0">
                <a:latin typeface="+mj-lt"/>
              </a:rPr>
              <a:t>Самая </a:t>
            </a:r>
            <a:r>
              <a:rPr lang="ru-RU" dirty="0">
                <a:latin typeface="+mj-lt"/>
              </a:rPr>
              <a:t>популярная в малом бизнесе, требуется носить декларацию раз в год и платить ежеквартальные страховые </a:t>
            </a:r>
            <a:r>
              <a:rPr lang="ru-RU" dirty="0" smtClean="0">
                <a:latin typeface="+mj-lt"/>
              </a:rPr>
              <a:t>взносы. При </a:t>
            </a:r>
            <a:r>
              <a:rPr lang="ru-RU" dirty="0">
                <a:latin typeface="+mj-lt"/>
              </a:rPr>
              <a:t>этом не нужно вести бухгалтерскую отчетность. Именно поэтому большинство предпринимателей выбирает “упрощенку”. Упрощенная система налогообложения имеет два варианта: 6% от доходов и 15% от разницы “доходы минус расходы</a:t>
            </a:r>
            <a:r>
              <a:rPr lang="ru-RU" dirty="0" smtClean="0">
                <a:latin typeface="+mj-lt"/>
              </a:rPr>
              <a:t>”</a:t>
            </a:r>
            <a:endParaRPr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5224"/>
            <a:ext cx="1417500" cy="126168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>
            <a:spLocks noGrp="1"/>
          </p:cNvSpPr>
          <p:nvPr>
            <p:ph type="title"/>
          </p:nvPr>
        </p:nvSpPr>
        <p:spPr>
          <a:xfrm>
            <a:off x="323850" y="-171450"/>
            <a:ext cx="82296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Финансовый план</a:t>
            </a:r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body" idx="1"/>
          </p:nvPr>
        </p:nvSpPr>
        <p:spPr>
          <a:xfrm>
            <a:off x="428625" y="1071562"/>
            <a:ext cx="8253300" cy="50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276225" marR="0" lvl="0" indent="-11112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endParaRPr sz="2600">
              <a:solidFill>
                <a:srgbClr val="000000"/>
              </a:solidFill>
              <a:latin typeface="PT Sans Caption"/>
              <a:ea typeface="PT Sans Caption"/>
              <a:cs typeface="PT Sans Caption"/>
              <a:sym typeface="PT Sans Caption"/>
            </a:endParaRPr>
          </a:p>
        </p:txBody>
      </p:sp>
      <p:graphicFrame>
        <p:nvGraphicFramePr>
          <p:cNvPr id="196" name="Google Shape;196;p27"/>
          <p:cNvGraphicFramePr/>
          <p:nvPr>
            <p:extLst>
              <p:ext uri="{D42A27DB-BD31-4B8C-83A1-F6EECF244321}">
                <p14:modId xmlns="" xmlns:p14="http://schemas.microsoft.com/office/powerpoint/2010/main" val="1875912277"/>
              </p:ext>
            </p:extLst>
          </p:nvPr>
        </p:nvGraphicFramePr>
        <p:xfrm>
          <a:off x="1" y="782553"/>
          <a:ext cx="9144000" cy="5963489"/>
        </p:xfrm>
        <a:graphic>
          <a:graphicData uri="http://schemas.openxmlformats.org/drawingml/2006/table">
            <a:tbl>
              <a:tblPr>
                <a:noFill/>
                <a:tableStyleId>{6E165723-9B71-44CD-8918-F556A4EFDC8A}</a:tableStyleId>
              </a:tblPr>
              <a:tblGrid>
                <a:gridCol w="4774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694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53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898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5574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2640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1238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6813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7228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8811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3828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940421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450691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Ед. изм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янв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фев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354">
                <a:tc gridSpan="1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 ОПЕРАЦИОННОЙ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096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ДОХОДЫ ОТ ОПЕРАЦИОННОЙ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750000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700000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800000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9600000</a:t>
                      </a:r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096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РАСХОДЫ НА ОПЕРАЦИОННУЮ ДЕЯТЕЛЬНОСТЬ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150000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150000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170000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1800000</a:t>
                      </a:r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06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Постоянные расходы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06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Аренда …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70000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mtClean="0"/>
                        <a:t>70000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70000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mtClean="0"/>
                        <a:t>840000</a:t>
                      </a:r>
                      <a:endParaRPr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06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Переменные расходы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06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0" i="0" u="none" smtClean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Инвентарь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150000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150000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15000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1800000</a:t>
                      </a:r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06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Налог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570000</a:t>
                      </a:r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177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35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ПРИБЫЛЬ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380000</a:t>
                      </a:r>
                      <a:endParaRPr lang="ru-RU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330000</a:t>
                      </a:r>
                      <a:endParaRPr lang="ru-RU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430000</a:t>
                      </a:r>
                      <a:endParaRPr lang="ru-RU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4100000</a:t>
                      </a:r>
                      <a:endParaRPr lang="ru-RU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0354">
                <a:tc gridSpan="1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 ИНВЕСТИЦИОННОЙ ДЕЯТЕЛЬНОСТИ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5069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Стартовые инвестиции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1500000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572001" y="1907931"/>
            <a:ext cx="4114800" cy="1992859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1015" y="1846385"/>
            <a:ext cx="4018086" cy="2039815"/>
          </a:xfrm>
          <a:prstGeom prst="roundRect">
            <a:avLst/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Google Shape;201;p28"/>
          <p:cNvSpPr txBox="1"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3600" b="0" i="0" u="none">
                <a:solidFill>
                  <a:schemeClr val="lt1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Финансовые результаты</a:t>
            </a:r>
            <a:endParaRPr/>
          </a:p>
        </p:txBody>
      </p:sp>
      <p:sp>
        <p:nvSpPr>
          <p:cNvPr id="202" name="Google Shape;202;p28"/>
          <p:cNvSpPr txBox="1">
            <a:spLocks noGrp="1"/>
          </p:cNvSpPr>
          <p:nvPr>
            <p:ph type="body" idx="1"/>
          </p:nvPr>
        </p:nvSpPr>
        <p:spPr>
          <a:xfrm>
            <a:off x="457200" y="2344465"/>
            <a:ext cx="3879606" cy="1423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725" rIns="0" bIns="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None/>
            </a:pPr>
            <a:r>
              <a:rPr lang="ru-RU" sz="2600" b="0" i="0" u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Точка безубыточности </a:t>
            </a:r>
            <a:r>
              <a:rPr lang="ru-RU" sz="2600" b="0" i="0" u="none" dirty="0" smtClean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- 30 </a:t>
            </a:r>
            <a:r>
              <a:rPr lang="ru-RU" sz="2600" b="0" i="0" u="none" dirty="0">
                <a:solidFill>
                  <a:srgbClr val="000000"/>
                </a:solidFill>
                <a:latin typeface="PT Sans Caption"/>
                <a:ea typeface="PT Sans Caption"/>
                <a:cs typeface="PT Sans Caption"/>
                <a:sym typeface="PT Sans Caption"/>
              </a:rPr>
              <a:t>единиц товара (услуги) </a:t>
            </a: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5224"/>
            <a:ext cx="1417500" cy="12616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56640" y="2344465"/>
            <a:ext cx="37894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>
                <a:latin typeface="PT Sans Caption"/>
                <a:ea typeface="PT Sans Caption"/>
                <a:cs typeface="PT Sans Caption"/>
                <a:sym typeface="PT Sans Caption"/>
              </a:rPr>
              <a:t>Прибыль за 20</a:t>
            </a:r>
            <a:r>
              <a:rPr lang="ru-RU" sz="2800" dirty="0"/>
              <a:t>24</a:t>
            </a:r>
            <a:r>
              <a:rPr lang="ru-RU" sz="2800" dirty="0">
                <a:latin typeface="PT Sans Caption"/>
                <a:ea typeface="PT Sans Caption"/>
                <a:cs typeface="PT Sans Caption"/>
                <a:sym typeface="PT Sans Caption"/>
              </a:rPr>
              <a:t> год – 4100000 рублей.</a:t>
            </a:r>
            <a:endParaRPr lang="ru-RU" sz="2800" dirty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4317091" y="1463374"/>
            <a:ext cx="970581" cy="8775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7" name="Овал 6"/>
          <p:cNvSpPr/>
          <p:nvPr/>
        </p:nvSpPr>
        <p:spPr>
          <a:xfrm>
            <a:off x="165608" y="4615222"/>
            <a:ext cx="881424" cy="859103"/>
          </a:xfrm>
          <a:prstGeom prst="ellipse">
            <a:avLst/>
          </a:prstGeom>
          <a:solidFill>
            <a:srgbClr val="FF9999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Овал 5"/>
          <p:cNvSpPr/>
          <p:nvPr/>
        </p:nvSpPr>
        <p:spPr>
          <a:xfrm>
            <a:off x="3171444" y="3929405"/>
            <a:ext cx="712013" cy="615584"/>
          </a:xfrm>
          <a:prstGeom prst="ellipse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E6804120-613E-4532-8662-2094018468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09" y="1219978"/>
            <a:ext cx="2533914" cy="3817758"/>
          </a:xfrm>
          <a:custGeom>
            <a:avLst/>
            <a:gdLst>
              <a:gd name="connsiteX0" fmla="*/ 0 w 2700000"/>
              <a:gd name="connsiteY0" fmla="*/ 0 h 3600000"/>
              <a:gd name="connsiteX1" fmla="*/ 2700000 w 2700000"/>
              <a:gd name="connsiteY1" fmla="*/ 0 h 3600000"/>
              <a:gd name="connsiteX2" fmla="*/ 2700000 w 2700000"/>
              <a:gd name="connsiteY2" fmla="*/ 3600000 h 3600000"/>
              <a:gd name="connsiteX3" fmla="*/ 0 w 2700000"/>
              <a:gd name="connsiteY3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0000" h="3600000">
                <a:moveTo>
                  <a:pt x="0" y="0"/>
                </a:moveTo>
                <a:lnTo>
                  <a:pt x="2700000" y="0"/>
                </a:lnTo>
                <a:lnTo>
                  <a:pt x="2700000" y="3600000"/>
                </a:lnTo>
                <a:lnTo>
                  <a:pt x="0" y="3600000"/>
                </a:lnTo>
                <a:close/>
              </a:path>
            </a:pathLst>
          </a:cu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A5BFC230-4CF1-40BD-AF8E-BB5DEF24E1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31"/>
          <a:stretch/>
        </p:blipFill>
        <p:spPr>
          <a:xfrm>
            <a:off x="5076305" y="1204545"/>
            <a:ext cx="2586914" cy="3903785"/>
          </a:xfrm>
          <a:custGeom>
            <a:avLst/>
            <a:gdLst>
              <a:gd name="connsiteX0" fmla="*/ 0 w 2700000"/>
              <a:gd name="connsiteY0" fmla="*/ 0 h 3600000"/>
              <a:gd name="connsiteX1" fmla="*/ 2700000 w 2700000"/>
              <a:gd name="connsiteY1" fmla="*/ 0 h 3600000"/>
              <a:gd name="connsiteX2" fmla="*/ 2700000 w 2700000"/>
              <a:gd name="connsiteY2" fmla="*/ 3600000 h 3600000"/>
              <a:gd name="connsiteX3" fmla="*/ 0 w 2700000"/>
              <a:gd name="connsiteY3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0000" h="3600000">
                <a:moveTo>
                  <a:pt x="0" y="0"/>
                </a:moveTo>
                <a:lnTo>
                  <a:pt x="2700000" y="0"/>
                </a:lnTo>
                <a:lnTo>
                  <a:pt x="2700000" y="3600000"/>
                </a:lnTo>
                <a:lnTo>
                  <a:pt x="0" y="3600000"/>
                </a:lnTo>
                <a:close/>
              </a:path>
            </a:pathLst>
          </a:cu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500" y="885518"/>
            <a:ext cx="1417500" cy="12616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72762" y="281354"/>
            <a:ext cx="6189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Координаторы проекта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709" y="5231424"/>
            <a:ext cx="2929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Сергеева Екатерина</a:t>
            </a:r>
          </a:p>
          <a:p>
            <a:r>
              <a:rPr lang="ru-RU" dirty="0" smtClean="0"/>
              <a:t>89828383217</a:t>
            </a:r>
          </a:p>
          <a:p>
            <a:r>
              <a:rPr lang="en-US" dirty="0" smtClean="0"/>
              <a:t>sergeevaekaterine807@gmail</a:t>
            </a:r>
            <a:r>
              <a:rPr lang="ru-RU" dirty="0" smtClean="0"/>
              <a:t>.</a:t>
            </a:r>
            <a:r>
              <a:rPr lang="en-US" dirty="0" smtClean="0"/>
              <a:t>com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76305" y="5363308"/>
            <a:ext cx="29862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Медведева Виктория</a:t>
            </a:r>
            <a:endParaRPr lang="en-US" dirty="0" smtClean="0"/>
          </a:p>
          <a:p>
            <a:r>
              <a:rPr lang="en-US" dirty="0" smtClean="0"/>
              <a:t>79501617542</a:t>
            </a:r>
            <a:endParaRPr lang="ru-RU" dirty="0" smtClean="0"/>
          </a:p>
          <a:p>
            <a:r>
              <a:rPr lang="en-US" dirty="0" smtClean="0"/>
              <a:t>Medvedevaviktoria184@gmail</a:t>
            </a:r>
            <a:r>
              <a:rPr lang="ru-RU" dirty="0" smtClean="0"/>
              <a:t>.</a:t>
            </a:r>
            <a:r>
              <a:rPr lang="en-US" dirty="0" smtClean="0"/>
              <a:t>com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5432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доклад ректора_30.08.18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доклад ректора_30.08.18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доклад ректора_30.08.18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666</Words>
  <Application>Microsoft Office PowerPoint</Application>
  <PresentationFormat>Экран (4:3)</PresentationFormat>
  <Paragraphs>184</Paragraphs>
  <Slides>16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1_доклад ректора_30.08.18</vt:lpstr>
      <vt:lpstr>2_доклад ректора_30.08.18</vt:lpstr>
      <vt:lpstr>доклад ректора_30.08.18</vt:lpstr>
      <vt:lpstr>АнхА  </vt:lpstr>
      <vt:lpstr>Слайд 2</vt:lpstr>
      <vt:lpstr>Слайд 3</vt:lpstr>
      <vt:lpstr>Суть проекта (элеватор-питч)</vt:lpstr>
      <vt:lpstr>Цель проекта</vt:lpstr>
      <vt:lpstr>Слайд 6</vt:lpstr>
      <vt:lpstr>Слайд 7</vt:lpstr>
      <vt:lpstr>Процесс производства товара (оказания услуги)</vt:lpstr>
      <vt:lpstr>Слайд 9</vt:lpstr>
      <vt:lpstr>Маркетинговый план  (Комплекс маркетинга 4P)</vt:lpstr>
      <vt:lpstr>План реализации проекта</vt:lpstr>
      <vt:lpstr>Стартовые инвестиции</vt:lpstr>
      <vt:lpstr>Система налогообложения</vt:lpstr>
      <vt:lpstr>Финансовый план</vt:lpstr>
      <vt:lpstr>Финансовые результаты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Пользователь</dc:creator>
  <cp:lastModifiedBy>Acer Swift</cp:lastModifiedBy>
  <cp:revision>29</cp:revision>
  <dcterms:modified xsi:type="dcterms:W3CDTF">2023-07-16T22:48:22Z</dcterms:modified>
</cp:coreProperties>
</file>