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theme/theme5.xml" ContentType="application/vnd.openxmlformats-officedocument.theme+xml"/>
  <Override PartName="/ppt/slideLayouts/slideLayout7.xml" ContentType="application/vnd.openxmlformats-officedocument.presentationml.slideLayout+xml"/>
  <Override PartName="/ppt/theme/theme6.xml" ContentType="application/vnd.openxmlformats-officedocument.theme+xml"/>
  <Override PartName="/ppt/slideLayouts/slideLayout8.xml" ContentType="application/vnd.openxmlformats-officedocument.presentationml.slideLayout+xml"/>
  <Override PartName="/ppt/theme/theme7.xml" ContentType="application/vnd.openxmlformats-officedocument.theme+xml"/>
  <Override PartName="/ppt/slideLayouts/slideLayout9.xml" ContentType="application/vnd.openxmlformats-officedocument.presentationml.slideLayout+xml"/>
  <Override PartName="/ppt/theme/theme8.xml" ContentType="application/vnd.openxmlformats-officedocument.theme+xml"/>
  <Override PartName="/ppt/slideLayouts/slideLayout10.xml" ContentType="application/vnd.openxmlformats-officedocument.presentationml.slideLayout+xml"/>
  <Override PartName="/ppt/theme/theme9.xml" ContentType="application/vnd.openxmlformats-officedocument.theme+xml"/>
  <Override PartName="/ppt/slideLayouts/slideLayout11.xml" ContentType="application/vnd.openxmlformats-officedocument.presentationml.slideLayout+xml"/>
  <Override PartName="/ppt/theme/theme10.xml" ContentType="application/vnd.openxmlformats-officedocument.theme+xml"/>
  <Override PartName="/ppt/slideLayouts/slideLayout12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  <p:sldMasterId id="2147483658" r:id="rId6"/>
    <p:sldMasterId id="2147483660" r:id="rId7"/>
    <p:sldMasterId id="2147483662" r:id="rId8"/>
    <p:sldMasterId id="2147483664" r:id="rId9"/>
    <p:sldMasterId id="2147483666" r:id="rId10"/>
    <p:sldMasterId id="2147483668" r:id="rId11"/>
  </p:sldMasterIdLst>
  <p:notesMasterIdLst>
    <p:notesMasterId r:id="rId20"/>
  </p:notesMasterIdLst>
  <p:sldIdLst>
    <p:sldId id="256" r:id="rId12"/>
    <p:sldId id="257" r:id="rId13"/>
    <p:sldId id="258" r:id="rId14"/>
    <p:sldId id="259" r:id="rId15"/>
    <p:sldId id="264" r:id="rId16"/>
    <p:sldId id="260" r:id="rId17"/>
    <p:sldId id="261" r:id="rId18"/>
    <p:sldId id="262" r:id="rId19"/>
  </p:sldIdLst>
  <p:sldSz cx="12192000" cy="68580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031" autoAdjust="0"/>
  </p:normalViewPr>
  <p:slideViewPr>
    <p:cSldViewPr>
      <p:cViewPr varScale="1">
        <p:scale>
          <a:sx n="56" d="100"/>
          <a:sy n="56" d="100"/>
        </p:scale>
        <p:origin x="1044" y="6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2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4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27C9FE8-DD52-0E91-7F07-F9584F5BB5F6}" type="slidenum">
              <a:rPr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467FDA7-CDED-0D8D-C8AC-8DCC886DA0B8}" type="slidenum">
              <a:rPr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93723ED-78F7-8F5C-4815-896917AEEC01}" type="slidenum">
              <a:rPr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3B93013-8290-9F1C-858D-3E6C40E12421}" type="slidenum">
              <a:rPr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58BC9D1-8792-8F04-D910-70CDCD9F7AC6}" type="slidenum">
              <a:rPr/>
              <a:t>6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79EA4F8-0EA7-AFBF-3ACE-D550325B0472}" type="slidenum">
              <a:rPr/>
              <a:t>7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1C54386-2ADB-313B-8A95-8C7E2C9191A0}" type="slidenum">
              <a:rPr/>
              <a:t>8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 bwMode="auto"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  <a:defRPr/>
            </a:pPr>
            <a:endParaRPr lang="ru-RU" sz="1800" b="0" u="none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 bwMode="auto"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  <a:defRPr/>
            </a:pPr>
            <a:endParaRPr lang="en-GB" sz="3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 bwMode="auto"/>
        <p:txBody>
          <a:bodyPr/>
          <a:lstStyle/>
          <a:p>
            <a:pPr>
              <a:defRPr/>
            </a:pPr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3"/>
          </p:nvPr>
        </p:nvSpPr>
        <p:spPr bwMode="auto"/>
        <p:txBody>
          <a:bodyPr/>
          <a:lstStyle/>
          <a:p>
            <a:pPr>
              <a:defRPr/>
            </a:pPr>
            <a:fld id="{34041208-DDBF-41F2-A36F-81DCBD38786D}" type="slidenum">
              <a:rPr/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D63DCD-F02C-CF44-87ED-92F383FF56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DB0F195-DBFE-C649-B4CE-CB4105EBAA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B7B0BF6-58BD-BB4E-9281-38930CDC6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07.12.2024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F92DFF8-7CE8-C048-83FB-10BEB80D2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90C4B92-E9B4-5744-8966-8C80788D3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9815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 bwMode="auto"/>
        <p:txBody>
          <a:bodyPr/>
          <a:lstStyle/>
          <a:p>
            <a:pPr>
              <a:defRPr/>
            </a:pPr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 bwMode="auto"/>
        <p:txBody>
          <a:bodyPr/>
          <a:lstStyle/>
          <a:p>
            <a:pPr>
              <a:defRPr/>
            </a:pPr>
            <a:fld id="{25498314-B53E-4000-866B-460A859CFECE}" type="slidenum">
              <a:r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 bwMode="auto"/>
        <p:txBody>
          <a:bodyPr/>
          <a:lstStyle/>
          <a:p>
            <a:pPr>
              <a:defRPr/>
            </a:pPr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 bwMode="auto"/>
        <p:txBody>
          <a:bodyPr/>
          <a:lstStyle/>
          <a:p>
            <a:pPr>
              <a:defRPr/>
            </a:pPr>
            <a:fld id="{FFB4238D-A5A7-4E0C-85E2-2942E6EF8D80}" type="slidenum">
              <a:r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 bwMode="auto"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  <a:defRPr/>
            </a:pPr>
            <a:endParaRPr lang="ru-RU" sz="1800" b="0" u="none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2800" b="0" u="none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 bwMode="auto"/>
        <p:txBody>
          <a:bodyPr/>
          <a:lstStyle/>
          <a:p>
            <a:pPr>
              <a:defRPr/>
            </a:pPr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 bwMode="auto"/>
        <p:txBody>
          <a:bodyPr/>
          <a:lstStyle/>
          <a:p>
            <a:pPr>
              <a:defRPr/>
            </a:pPr>
            <a:fld id="{AD99B977-B9D6-4F05-BD15-00DB6BB9E65F}" type="slidenum">
              <a:r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4"/>
          </p:nvPr>
        </p:nvSpPr>
        <p:spPr bwMode="auto"/>
        <p:txBody>
          <a:bodyPr/>
          <a:lstStyle/>
          <a:p>
            <a:pPr>
              <a:defRPr/>
            </a:pPr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5"/>
          </p:nvPr>
        </p:nvSpPr>
        <p:spPr bwMode="auto"/>
        <p:txBody>
          <a:bodyPr/>
          <a:lstStyle/>
          <a:p>
            <a:pPr>
              <a:defRPr/>
            </a:pPr>
            <a:fld id="{93E9BCA4-A548-435F-83A2-1ACC6373E91F}" type="slidenum">
              <a:r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3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 bwMode="auto"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  <a:defRPr/>
            </a:pPr>
            <a:endParaRPr lang="ru-RU" sz="1800" b="0" u="none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2800" b="0" u="none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/>
          </p:nvPr>
        </p:nvSpPr>
        <p:spPr bwMode="auto"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2800" b="0" u="none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7"/>
          </p:nvPr>
        </p:nvSpPr>
        <p:spPr bwMode="auto"/>
        <p:txBody>
          <a:bodyPr/>
          <a:lstStyle/>
          <a:p>
            <a:pPr>
              <a:defRPr/>
            </a:pPr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8"/>
          </p:nvPr>
        </p:nvSpPr>
        <p:spPr bwMode="auto"/>
        <p:txBody>
          <a:bodyPr/>
          <a:lstStyle/>
          <a:p>
            <a:pPr>
              <a:defRPr/>
            </a:pPr>
            <a:fld id="{C95C2656-12F0-4FD3-A668-C3FB80B60B0A}" type="slidenum">
              <a:r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6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0"/>
          </p:nvPr>
        </p:nvSpPr>
        <p:spPr bwMode="auto"/>
        <p:txBody>
          <a:bodyPr/>
          <a:lstStyle/>
          <a:p>
            <a:pPr>
              <a:defRPr/>
            </a:pPr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1"/>
          </p:nvPr>
        </p:nvSpPr>
        <p:spPr bwMode="auto"/>
        <p:txBody>
          <a:bodyPr/>
          <a:lstStyle/>
          <a:p>
            <a:pPr>
              <a:defRPr/>
            </a:pPr>
            <a:fld id="{12D3596D-BF7C-4DBD-B485-E393E33C897B}" type="slidenum">
              <a:r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9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 bwMode="auto"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  <a:defRPr/>
            </a:pPr>
            <a:endParaRPr lang="ru-RU" sz="1800" b="0" u="none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3"/>
          </p:nvPr>
        </p:nvSpPr>
        <p:spPr bwMode="auto"/>
        <p:txBody>
          <a:bodyPr/>
          <a:lstStyle/>
          <a:p>
            <a:pPr>
              <a:defRPr/>
            </a:pPr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4"/>
          </p:nvPr>
        </p:nvSpPr>
        <p:spPr bwMode="auto"/>
        <p:txBody>
          <a:bodyPr/>
          <a:lstStyle/>
          <a:p>
            <a:pPr>
              <a:defRPr/>
            </a:pPr>
            <a:fld id="{79151F8E-FC0B-4C77-BB0F-1A2A912FC81A}" type="slidenum">
              <a:rPr/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22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 bwMode="auto"/>
        <p:txBody>
          <a:bodyPr/>
          <a:lstStyle/>
          <a:p>
            <a:pPr>
              <a:defRPr/>
            </a:pPr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 bwMode="auto"/>
        <p:txBody>
          <a:bodyPr/>
          <a:lstStyle/>
          <a:p>
            <a:pPr>
              <a:defRPr/>
            </a:pPr>
            <a:fld id="{CE136ABB-60B3-4FF3-A3DB-48C08F72391F}" type="slidenum">
              <a:r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"/>
          </p:nvPr>
        </p:nvSpPr>
        <p:spPr bwMode="auto"/>
        <p:txBody>
          <a:bodyPr/>
          <a:lstStyle/>
          <a:p>
            <a:pPr>
              <a:defRPr/>
            </a:pPr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0"/>
          </p:nvPr>
        </p:nvSpPr>
        <p:spPr bwMode="auto"/>
        <p:txBody>
          <a:bodyPr/>
          <a:lstStyle/>
          <a:p>
            <a:pPr>
              <a:defRPr/>
            </a:pPr>
            <a:fld id="{D449C18B-475A-4514-B217-6304E09D3696}" type="slidenum">
              <a:r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8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2"/>
          </p:nvPr>
        </p:nvSpPr>
        <p:spPr bwMode="auto"/>
        <p:txBody>
          <a:bodyPr/>
          <a:lstStyle/>
          <a:p>
            <a:pPr>
              <a:defRPr/>
            </a:pPr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3"/>
          </p:nvPr>
        </p:nvSpPr>
        <p:spPr bwMode="auto"/>
        <p:txBody>
          <a:bodyPr/>
          <a:lstStyle/>
          <a:p>
            <a:pPr>
              <a:defRPr/>
            </a:pPr>
            <a:fld id="{3878F72F-403E-495F-91F5-1C33F898C6AB}" type="slidenum">
              <a:r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6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7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8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9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0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1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 bwMode="auto"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defRPr/>
            </a:pPr>
            <a:r>
              <a:rPr lang="ru-RU" sz="6000" b="0" u="none" strike="noStrike">
                <a:solidFill>
                  <a:schemeClr val="dk1"/>
                </a:solidFill>
                <a:latin typeface="Calibri Light"/>
              </a:rPr>
              <a:t>Образец заголовка</a:t>
            </a:r>
            <a:endParaRPr lang="ru-RU" sz="6000" b="0" u="none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 bwMode="auto"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defRPr/>
            </a:pPr>
            <a:r>
              <a:rPr lang="ru-RU" sz="1200" b="0" u="none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lang="en-GB" sz="1200" b="0" u="none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 bwMode="auto"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GB" sz="1400" b="0" u="none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  <a:defRPr/>
            </a:pPr>
            <a:r>
              <a:rPr lang="en-GB" sz="1400" b="0" u="none" strike="noStrike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 bwMode="auto"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defRPr/>
            </a:pPr>
            <a:fld id="{88891A42-1183-4DE9-A5A0-C0B5636538CB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en-GB" sz="1200" b="0" u="none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 bwMode="auto"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800" b="0" u="none" strike="noStrike">
                <a:solidFill>
                  <a:schemeClr val="dk1"/>
                </a:solidFill>
                <a:latin typeface="Calibri"/>
              </a:rPr>
              <a:t>Click to edit the outline text format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ru-RU" sz="2000" b="0" u="none" strike="noStrike">
                <a:solidFill>
                  <a:schemeClr val="dk1"/>
                </a:solidFill>
                <a:latin typeface="Calibri"/>
              </a:rPr>
              <a:t>Second Outline Level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1800" b="0" u="none" strike="noStrike">
                <a:solidFill>
                  <a:schemeClr val="dk1"/>
                </a:solidFill>
                <a:latin typeface="Calibri"/>
              </a:rPr>
              <a:t>Third Outline Level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ru-RU" sz="1800" b="0" u="none" strike="noStrike">
                <a:solidFill>
                  <a:schemeClr val="dk1"/>
                </a:solidFill>
                <a:latin typeface="Calibri"/>
              </a:rPr>
              <a:t>Fourth Outline Level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u="none" strike="noStrike">
                <a:solidFill>
                  <a:schemeClr val="dk1"/>
                </a:solidFill>
                <a:latin typeface="Calibri"/>
              </a:rPr>
              <a:t>Fifth Outline Level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u="none" strike="noStrike">
                <a:solidFill>
                  <a:schemeClr val="dk1"/>
                </a:solidFill>
                <a:latin typeface="Calibri"/>
              </a:rPr>
              <a:t>Sixth Outline Level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u="none" strike="noStrike">
                <a:solidFill>
                  <a:schemeClr val="dk1"/>
                </a:solidFill>
                <a:latin typeface="Calibri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 bwMode="auto"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defRPr/>
            </a:pPr>
            <a:r>
              <a:rPr lang="ru-RU" sz="4400" b="0" u="none" strike="noStrike">
                <a:solidFill>
                  <a:schemeClr val="dk1"/>
                </a:solidFill>
                <a:latin typeface="Calibri Light"/>
              </a:rPr>
              <a:t>Образец заголовка</a:t>
            </a:r>
            <a:endParaRPr lang="ru-RU" sz="4400" b="0" u="none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 bwMode="auto"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800" b="0" u="none" strike="noStrike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800" b="0" u="none" strike="noStrike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800" b="0" u="none" strike="noStrike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800" b="0" u="none" strike="noStrike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2800" b="0" u="none" strike="noStrike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9" name="PlaceHolder 3"/>
          <p:cNvSpPr>
            <a:spLocks noGrp="1"/>
          </p:cNvSpPr>
          <p:nvPr>
            <p:ph type="dt" idx="4"/>
          </p:nvPr>
        </p:nvSpPr>
        <p:spPr bwMode="auto"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defRPr/>
            </a:pPr>
            <a:r>
              <a:rPr lang="ru-RU" sz="1200" b="0" u="none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 </a:t>
            </a:r>
            <a:endParaRPr lang="en-GB" sz="1200" b="0" u="none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ftr" idx="5"/>
          </p:nvPr>
        </p:nvSpPr>
        <p:spPr bwMode="auto"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GB" sz="1400" b="0" u="none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  <a:defRPr/>
            </a:pPr>
            <a:r>
              <a:rPr lang="en-GB" sz="1400" b="0" u="none" strike="noStrike">
                <a:solidFill>
                  <a:srgbClr val="000000"/>
                </a:solidFill>
                <a:latin typeface="Times New Roman"/>
              </a:rPr>
              <a:t> </a:t>
            </a:r>
          </a:p>
        </p:txBody>
      </p:sp>
      <p:sp>
        <p:nvSpPr>
          <p:cNvPr id="11" name="PlaceHolder 5"/>
          <p:cNvSpPr>
            <a:spLocks noGrp="1"/>
          </p:cNvSpPr>
          <p:nvPr>
            <p:ph type="sldNum" idx="6"/>
          </p:nvPr>
        </p:nvSpPr>
        <p:spPr bwMode="auto"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defRPr/>
            </a:pPr>
            <a:fld id="{A115BCE9-4956-4D89-B5DC-54D84491C5CC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en-GB" sz="1200" b="0" u="none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 bwMode="auto">
          <a:xfrm>
            <a:off x="8724960" y="365040"/>
            <a:ext cx="2628720" cy="581148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defRPr/>
            </a:pPr>
            <a:r>
              <a:rPr lang="ru-RU" sz="4400" b="0" u="none" strike="noStrike">
                <a:solidFill>
                  <a:schemeClr val="dk1"/>
                </a:solidFill>
                <a:latin typeface="Calibri Light"/>
              </a:rPr>
              <a:t>Образец заголовка</a:t>
            </a:r>
            <a:endParaRPr lang="ru-RU" sz="4400" b="0" u="none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 bwMode="auto">
          <a:xfrm>
            <a:off x="838080" y="365040"/>
            <a:ext cx="7733880" cy="581148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800" b="0" u="none" strike="noStrike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800" b="0" u="none" strike="noStrike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800" b="0" u="none" strike="noStrike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800" b="0" u="none" strike="noStrike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2800" b="0" u="none" strike="noStrike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14" name="PlaceHolder 3"/>
          <p:cNvSpPr>
            <a:spLocks noGrp="1"/>
          </p:cNvSpPr>
          <p:nvPr>
            <p:ph type="dt" idx="7"/>
          </p:nvPr>
        </p:nvSpPr>
        <p:spPr bwMode="auto"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defRPr/>
            </a:pPr>
            <a:r>
              <a:rPr lang="ru-RU" sz="1200" b="0" u="none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 </a:t>
            </a:r>
            <a:endParaRPr lang="en-GB" sz="1200" b="0" u="none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ftr" idx="8"/>
          </p:nvPr>
        </p:nvSpPr>
        <p:spPr bwMode="auto"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GB" sz="1400" b="0" u="none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  <a:defRPr/>
            </a:pPr>
            <a:r>
              <a:rPr lang="en-GB" sz="1400" b="0" u="none" strike="noStrike">
                <a:solidFill>
                  <a:srgbClr val="000000"/>
                </a:solidFill>
                <a:latin typeface="Times New Roman"/>
              </a:rPr>
              <a:t> </a:t>
            </a:r>
          </a:p>
        </p:txBody>
      </p:sp>
      <p:sp>
        <p:nvSpPr>
          <p:cNvPr id="16" name="PlaceHolder 5"/>
          <p:cNvSpPr>
            <a:spLocks noGrp="1"/>
          </p:cNvSpPr>
          <p:nvPr>
            <p:ph type="sldNum" idx="9"/>
          </p:nvPr>
        </p:nvSpPr>
        <p:spPr bwMode="auto"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defRPr/>
            </a:pPr>
            <a:fld id="{34D7039E-E5A9-48A2-8878-2C2B1A5FFD13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en-GB" sz="1200" b="0" u="none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 bwMode="auto"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defRPr/>
            </a:pPr>
            <a:r>
              <a:rPr lang="ru-RU" sz="4400" b="0" u="none" strike="noStrike">
                <a:solidFill>
                  <a:schemeClr val="dk1"/>
                </a:solidFill>
                <a:latin typeface="Calibri Light"/>
              </a:rPr>
              <a:t>Образец заголовка</a:t>
            </a:r>
            <a:endParaRPr lang="ru-RU" sz="4400" b="0" u="none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 bwMode="auto"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800" b="0" u="none" strike="noStrike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800" b="0" u="none" strike="noStrike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800" b="0" u="none" strike="noStrike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800" b="0" u="none" strike="noStrike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2800" b="0" u="none" strike="noStrike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19" name="PlaceHolder 3"/>
          <p:cNvSpPr>
            <a:spLocks noGrp="1"/>
          </p:cNvSpPr>
          <p:nvPr>
            <p:ph type="dt" idx="10"/>
          </p:nvPr>
        </p:nvSpPr>
        <p:spPr bwMode="auto"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defRPr/>
            </a:pPr>
            <a:r>
              <a:rPr lang="ru-RU" sz="1200" b="0" u="none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 </a:t>
            </a:r>
            <a:endParaRPr lang="en-GB" sz="1200" b="0" u="none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ftr" idx="11"/>
          </p:nvPr>
        </p:nvSpPr>
        <p:spPr bwMode="auto"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GB" sz="1400" b="0" u="none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  <a:defRPr/>
            </a:pPr>
            <a:r>
              <a:rPr lang="en-GB" sz="1400" b="0" u="none" strike="noStrike">
                <a:solidFill>
                  <a:srgbClr val="000000"/>
                </a:solidFill>
                <a:latin typeface="Times New Roman"/>
              </a:rPr>
              <a:t> </a:t>
            </a:r>
          </a:p>
        </p:txBody>
      </p:sp>
      <p:sp>
        <p:nvSpPr>
          <p:cNvPr id="21" name="PlaceHolder 5"/>
          <p:cNvSpPr>
            <a:spLocks noGrp="1"/>
          </p:cNvSpPr>
          <p:nvPr>
            <p:ph type="sldNum" idx="12"/>
          </p:nvPr>
        </p:nvSpPr>
        <p:spPr bwMode="auto"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defRPr/>
            </a:pPr>
            <a:fld id="{E59968CC-61A0-4B77-AF49-BE772F81A973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en-GB" sz="1200" b="0" u="none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 bwMode="auto">
          <a:xfrm>
            <a:off x="831960" y="1709640"/>
            <a:ext cx="10515240" cy="2852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  <a:defRPr/>
            </a:pPr>
            <a:r>
              <a:rPr lang="ru-RU" sz="6000" b="0" u="none" strike="noStrike">
                <a:solidFill>
                  <a:schemeClr val="dk1"/>
                </a:solidFill>
                <a:latin typeface="Calibri Light"/>
              </a:rPr>
              <a:t>Образец заголовка</a:t>
            </a:r>
            <a:endParaRPr lang="ru-RU" sz="6000" b="0" u="none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 bwMode="auto">
          <a:xfrm>
            <a:off x="831960" y="4589640"/>
            <a:ext cx="10515240" cy="1499759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400" b="0" u="none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Образец текста</a:t>
            </a:r>
            <a:endParaRPr lang="ru-RU" sz="2400" b="0" u="none" strike="noStrike">
              <a:solidFill>
                <a:schemeClr val="dk1"/>
              </a:solidFill>
              <a:latin typeface="Calibri"/>
            </a:endParaRPr>
          </a:p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400" b="0" u="none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Второй уровень</a:t>
            </a:r>
            <a:endParaRPr lang="ru-RU" sz="2400" b="0" u="none" strike="noStrike">
              <a:solidFill>
                <a:schemeClr val="dk1"/>
              </a:solidFill>
              <a:latin typeface="Calibri"/>
            </a:endParaRPr>
          </a:p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400" b="0" u="none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Третий уровень</a:t>
            </a:r>
            <a:endParaRPr lang="ru-RU" sz="2400" b="0" u="none" strike="noStrike">
              <a:solidFill>
                <a:schemeClr val="dk1"/>
              </a:solidFill>
              <a:latin typeface="Calibri"/>
            </a:endParaRPr>
          </a:p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400" b="0" u="none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Четвертый уровень</a:t>
            </a:r>
            <a:endParaRPr lang="ru-RU" sz="2400" b="0" u="none" strike="noStrike">
              <a:solidFill>
                <a:schemeClr val="dk1"/>
              </a:solidFill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/>
            </a:pPr>
            <a:r>
              <a:rPr lang="ru-RU" sz="2400" b="0" u="none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Пятый уровень</a:t>
            </a:r>
            <a:endParaRPr lang="ru-RU" sz="2400" b="0" u="none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dt" idx="13"/>
          </p:nvPr>
        </p:nvSpPr>
        <p:spPr bwMode="auto"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defRPr/>
            </a:pPr>
            <a:r>
              <a:rPr lang="ru-RU" sz="1200" b="0" u="none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 </a:t>
            </a:r>
            <a:endParaRPr lang="en-GB" sz="1200" b="0" u="none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ftr" idx="14"/>
          </p:nvPr>
        </p:nvSpPr>
        <p:spPr bwMode="auto"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GB" sz="1400" b="0" u="none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  <a:defRPr/>
            </a:pPr>
            <a:r>
              <a:rPr lang="en-GB" sz="1400" b="0" u="none" strike="noStrike">
                <a:solidFill>
                  <a:srgbClr val="000000"/>
                </a:solidFill>
                <a:latin typeface="Times New Roman"/>
              </a:rPr>
              <a:t> </a:t>
            </a:r>
          </a:p>
        </p:txBody>
      </p:sp>
      <p:sp>
        <p:nvSpPr>
          <p:cNvPr id="28" name="PlaceHolder 5"/>
          <p:cNvSpPr>
            <a:spLocks noGrp="1"/>
          </p:cNvSpPr>
          <p:nvPr>
            <p:ph type="sldNum" idx="15"/>
          </p:nvPr>
        </p:nvSpPr>
        <p:spPr bwMode="auto"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defRPr/>
            </a:pPr>
            <a:fld id="{8A50F204-0A2B-49C8-AB73-92E252A5350F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en-GB" sz="1200" b="0" u="none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 bwMode="auto"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defRPr/>
            </a:pPr>
            <a:r>
              <a:rPr lang="ru-RU" sz="4400" b="0" u="none" strike="noStrike">
                <a:solidFill>
                  <a:schemeClr val="dk1"/>
                </a:solidFill>
                <a:latin typeface="Calibri Light"/>
              </a:rPr>
              <a:t>Образец заголовка</a:t>
            </a:r>
            <a:endParaRPr lang="ru-RU" sz="4400" b="0" u="none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 bwMode="auto">
          <a:xfrm>
            <a:off x="83808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800" b="0" u="none" strike="noStrike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800" b="0" u="none" strike="noStrike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800" b="0" u="none" strike="noStrike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800" b="0" u="none" strike="noStrike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2800" b="0" u="none" strike="noStrike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 bwMode="auto">
          <a:xfrm>
            <a:off x="617220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800" b="0" u="none" strike="noStrike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800" b="0" u="none" strike="noStrike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800" b="0" u="none" strike="noStrike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800" b="0" u="none" strike="noStrike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2800" b="0" u="none" strike="noStrike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32" name="PlaceHolder 4"/>
          <p:cNvSpPr>
            <a:spLocks noGrp="1"/>
          </p:cNvSpPr>
          <p:nvPr>
            <p:ph type="dt" idx="16"/>
          </p:nvPr>
        </p:nvSpPr>
        <p:spPr bwMode="auto"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defRPr/>
            </a:pPr>
            <a:r>
              <a:rPr lang="ru-RU" sz="1200" b="0" u="none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lang="en-GB" sz="1200" b="0" u="none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ftr" idx="17"/>
          </p:nvPr>
        </p:nvSpPr>
        <p:spPr bwMode="auto"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GB" sz="1400" b="0" u="none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  <a:defRPr/>
            </a:pPr>
            <a:r>
              <a:rPr lang="en-GB" sz="1400" b="0" u="none" strike="noStrike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34" name="PlaceHolder 6"/>
          <p:cNvSpPr>
            <a:spLocks noGrp="1"/>
          </p:cNvSpPr>
          <p:nvPr>
            <p:ph type="sldNum" idx="18"/>
          </p:nvPr>
        </p:nvSpPr>
        <p:spPr bwMode="auto"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defRPr/>
            </a:pPr>
            <a:fld id="{36431CC9-9E00-44CD-8E3A-038CEF4ECADA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en-GB" sz="1200" b="0" u="none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 bwMode="auto">
          <a:xfrm>
            <a:off x="839879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defRPr/>
            </a:pPr>
            <a:r>
              <a:rPr lang="ru-RU" sz="4400" b="0" u="none" strike="noStrike">
                <a:solidFill>
                  <a:schemeClr val="dk1"/>
                </a:solidFill>
                <a:latin typeface="Calibri Light"/>
              </a:rPr>
              <a:t>Образец заголовка</a:t>
            </a:r>
            <a:endParaRPr lang="ru-RU" sz="4400" b="0" u="none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 bwMode="auto">
          <a:xfrm>
            <a:off x="839879" y="1681200"/>
            <a:ext cx="5157360" cy="823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400" b="1" u="none" strike="noStrike">
                <a:solidFill>
                  <a:schemeClr val="dk1"/>
                </a:solidFill>
                <a:latin typeface="Calibri"/>
              </a:rPr>
              <a:t>Образец текста</a:t>
            </a:r>
            <a:endParaRPr lang="ru-RU" sz="2400" b="0" u="none" strike="noStrike">
              <a:solidFill>
                <a:schemeClr val="dk1"/>
              </a:solidFill>
              <a:latin typeface="Calibri"/>
            </a:endParaRPr>
          </a:p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400" b="1" u="none" strike="noStrike">
                <a:solidFill>
                  <a:schemeClr val="dk1"/>
                </a:solidFill>
                <a:latin typeface="Calibri"/>
              </a:rPr>
              <a:t>Второй уровень</a:t>
            </a:r>
            <a:endParaRPr lang="ru-RU" sz="2400" b="0" u="none" strike="noStrike">
              <a:solidFill>
                <a:schemeClr val="dk1"/>
              </a:solidFill>
              <a:latin typeface="Calibri"/>
            </a:endParaRPr>
          </a:p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400" b="1" u="none" strike="noStrike">
                <a:solidFill>
                  <a:schemeClr val="dk1"/>
                </a:solidFill>
                <a:latin typeface="Calibri"/>
              </a:rPr>
              <a:t>Третий уровень</a:t>
            </a:r>
            <a:endParaRPr lang="ru-RU" sz="2400" b="0" u="none" strike="noStrike">
              <a:solidFill>
                <a:schemeClr val="dk1"/>
              </a:solidFill>
              <a:latin typeface="Calibri"/>
            </a:endParaRPr>
          </a:p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400" b="1" u="none" strike="noStrike">
                <a:solidFill>
                  <a:schemeClr val="dk1"/>
                </a:solidFill>
                <a:latin typeface="Calibri"/>
              </a:rPr>
              <a:t>Четвертый уровень</a:t>
            </a:r>
            <a:endParaRPr lang="ru-RU" sz="2400" b="0" u="none" strike="noStrike">
              <a:solidFill>
                <a:schemeClr val="dk1"/>
              </a:solidFill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/>
            </a:pPr>
            <a:r>
              <a:rPr lang="ru-RU" sz="2400" b="1" u="none" strike="noStrike">
                <a:solidFill>
                  <a:schemeClr val="dk1"/>
                </a:solidFill>
                <a:latin typeface="Calibri"/>
              </a:rPr>
              <a:t>Пятый уровень</a:t>
            </a:r>
            <a:endParaRPr lang="ru-RU" sz="2400" b="0" u="none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 bwMode="auto">
          <a:xfrm>
            <a:off x="839879" y="2505240"/>
            <a:ext cx="5157360" cy="3684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800" b="0" u="none" strike="noStrike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800" b="0" u="none" strike="noStrike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800" b="0" u="none" strike="noStrike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800" b="0" u="none" strike="noStrike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2800" b="0" u="none" strike="noStrike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 bwMode="auto">
          <a:xfrm>
            <a:off x="6172200" y="1681200"/>
            <a:ext cx="5182920" cy="823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400" b="1" u="none" strike="noStrike">
                <a:solidFill>
                  <a:schemeClr val="dk1"/>
                </a:solidFill>
                <a:latin typeface="Calibri"/>
              </a:rPr>
              <a:t>Образец текста</a:t>
            </a:r>
            <a:endParaRPr lang="ru-RU" sz="2400" b="0" u="none" strike="noStrike">
              <a:solidFill>
                <a:schemeClr val="dk1"/>
              </a:solidFill>
              <a:latin typeface="Calibri"/>
            </a:endParaRPr>
          </a:p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400" b="1" u="none" strike="noStrike">
                <a:solidFill>
                  <a:schemeClr val="dk1"/>
                </a:solidFill>
                <a:latin typeface="Calibri"/>
              </a:rPr>
              <a:t>Второй уровень</a:t>
            </a:r>
            <a:endParaRPr lang="ru-RU" sz="2400" b="0" u="none" strike="noStrike">
              <a:solidFill>
                <a:schemeClr val="dk1"/>
              </a:solidFill>
              <a:latin typeface="Calibri"/>
            </a:endParaRPr>
          </a:p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400" b="1" u="none" strike="noStrike">
                <a:solidFill>
                  <a:schemeClr val="dk1"/>
                </a:solidFill>
                <a:latin typeface="Calibri"/>
              </a:rPr>
              <a:t>Третий уровень</a:t>
            </a:r>
            <a:endParaRPr lang="ru-RU" sz="2400" b="0" u="none" strike="noStrike">
              <a:solidFill>
                <a:schemeClr val="dk1"/>
              </a:solidFill>
              <a:latin typeface="Calibri"/>
            </a:endParaRPr>
          </a:p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400" b="1" u="none" strike="noStrike">
                <a:solidFill>
                  <a:schemeClr val="dk1"/>
                </a:solidFill>
                <a:latin typeface="Calibri"/>
              </a:rPr>
              <a:t>Четвертый уровень</a:t>
            </a:r>
            <a:endParaRPr lang="ru-RU" sz="2400" b="0" u="none" strike="noStrike">
              <a:solidFill>
                <a:schemeClr val="dk1"/>
              </a:solidFill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/>
            </a:pPr>
            <a:r>
              <a:rPr lang="ru-RU" sz="2400" b="1" u="none" strike="noStrike">
                <a:solidFill>
                  <a:schemeClr val="dk1"/>
                </a:solidFill>
                <a:latin typeface="Calibri"/>
              </a:rPr>
              <a:t>Пятый уровень</a:t>
            </a:r>
            <a:endParaRPr lang="ru-RU" sz="2400" b="0" u="none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body"/>
          </p:nvPr>
        </p:nvSpPr>
        <p:spPr bwMode="auto">
          <a:xfrm>
            <a:off x="6172200" y="2505240"/>
            <a:ext cx="5182920" cy="3684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800" b="0" u="none" strike="noStrike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800" b="0" u="none" strike="noStrike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800" b="0" u="none" strike="noStrike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800" b="0" u="none" strike="noStrike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2800" b="0" u="none" strike="noStrike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43" name="PlaceHolder 6"/>
          <p:cNvSpPr>
            <a:spLocks noGrp="1"/>
          </p:cNvSpPr>
          <p:nvPr>
            <p:ph type="dt" idx="19"/>
          </p:nvPr>
        </p:nvSpPr>
        <p:spPr bwMode="auto"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defRPr/>
            </a:pPr>
            <a:r>
              <a:rPr lang="ru-RU" sz="1200" b="0" u="none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lang="en-GB" sz="1200" b="0" u="none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 type="ftr" idx="20"/>
          </p:nvPr>
        </p:nvSpPr>
        <p:spPr bwMode="auto"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GB" sz="1400" b="0" u="none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  <a:defRPr/>
            </a:pPr>
            <a:r>
              <a:rPr lang="en-GB" sz="1400" b="0" u="none" strike="noStrike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45" name="PlaceHolder 8"/>
          <p:cNvSpPr>
            <a:spLocks noGrp="1"/>
          </p:cNvSpPr>
          <p:nvPr>
            <p:ph type="sldNum" idx="21"/>
          </p:nvPr>
        </p:nvSpPr>
        <p:spPr bwMode="auto"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defRPr/>
            </a:pPr>
            <a:fld id="{3BCE4F2D-8646-492D-86EC-B9312AC5FF49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en-GB" sz="1200" b="0" u="none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 bwMode="auto"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defRPr/>
            </a:pPr>
            <a:r>
              <a:rPr lang="ru-RU" sz="4400" b="0" u="none" strike="noStrike">
                <a:solidFill>
                  <a:schemeClr val="dk1"/>
                </a:solidFill>
                <a:latin typeface="Calibri Light"/>
              </a:rPr>
              <a:t>Образец заголовка</a:t>
            </a:r>
            <a:endParaRPr lang="ru-RU" sz="4400" b="0" u="none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dt" idx="22"/>
          </p:nvPr>
        </p:nvSpPr>
        <p:spPr bwMode="auto"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defRPr/>
            </a:pPr>
            <a:r>
              <a:rPr lang="ru-RU" sz="1200" b="0" u="none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lang="en-GB" sz="1200" b="0" u="none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ftr" idx="23"/>
          </p:nvPr>
        </p:nvSpPr>
        <p:spPr bwMode="auto"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GB" sz="1400" b="0" u="none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  <a:defRPr/>
            </a:pPr>
            <a:r>
              <a:rPr lang="en-GB" sz="1400" b="0" u="none" strike="noStrike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49" name="PlaceHolder 4"/>
          <p:cNvSpPr>
            <a:spLocks noGrp="1"/>
          </p:cNvSpPr>
          <p:nvPr>
            <p:ph type="sldNum" idx="24"/>
          </p:nvPr>
        </p:nvSpPr>
        <p:spPr bwMode="auto"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defRPr/>
            </a:pPr>
            <a:fld id="{FAADFFA6-BE29-4298-B59D-ED67BA7066A3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en-GB" sz="1200" b="0" u="none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dt" idx="25"/>
          </p:nvPr>
        </p:nvSpPr>
        <p:spPr bwMode="auto"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defRPr/>
            </a:pPr>
            <a:r>
              <a:rPr lang="ru-RU" sz="1200" b="0" u="none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lang="en-GB" sz="1200" b="0" u="none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ftr" idx="26"/>
          </p:nvPr>
        </p:nvSpPr>
        <p:spPr bwMode="auto"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GB" sz="1400" b="0" u="none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  <a:defRPr/>
            </a:pPr>
            <a:r>
              <a:rPr lang="en-GB" sz="1400" b="0" u="none" strike="noStrike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53" name="PlaceHolder 3"/>
          <p:cNvSpPr>
            <a:spLocks noGrp="1"/>
          </p:cNvSpPr>
          <p:nvPr>
            <p:ph type="sldNum" idx="27"/>
          </p:nvPr>
        </p:nvSpPr>
        <p:spPr bwMode="auto"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defRPr/>
            </a:pPr>
            <a:fld id="{6D4D79B8-98E7-444F-9BFE-50372F7BF6C3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en-GB" sz="1200" b="0" u="none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 bwMode="auto">
          <a:xfrm>
            <a:off x="839879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  <a:defRPr/>
            </a:pPr>
            <a:r>
              <a:rPr lang="ru-RU" sz="3200" b="0" u="none" strike="noStrike">
                <a:solidFill>
                  <a:schemeClr val="dk1"/>
                </a:solidFill>
                <a:latin typeface="Calibri Light"/>
              </a:rPr>
              <a:t>Образец заголовка</a:t>
            </a:r>
            <a:endParaRPr lang="ru-RU" sz="3200" b="0" u="none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 bwMode="auto"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3200" b="0" u="none" strike="noStrike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3200" b="0" u="none" strike="noStrike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3200" b="0" u="none" strike="noStrike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3200" b="0" u="none" strike="noStrike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3200" b="0" u="none" strike="noStrike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 bwMode="auto">
          <a:xfrm>
            <a:off x="839879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1600" b="0" u="none" strike="noStrike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1600" b="0" u="none" strike="noStrike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1600" b="0" u="none" strike="noStrike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1600" b="0" u="none" strike="noStrike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/>
            </a:pPr>
            <a:r>
              <a:rPr lang="ru-RU" sz="1600" b="0" u="none" strike="noStrike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57" name="PlaceHolder 4"/>
          <p:cNvSpPr>
            <a:spLocks noGrp="1"/>
          </p:cNvSpPr>
          <p:nvPr>
            <p:ph type="dt" idx="28"/>
          </p:nvPr>
        </p:nvSpPr>
        <p:spPr bwMode="auto"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defRPr/>
            </a:pPr>
            <a:r>
              <a:rPr lang="ru-RU" sz="1200" b="0" u="none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lang="en-GB" sz="1200" b="0" u="none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8" name="PlaceHolder 5"/>
          <p:cNvSpPr>
            <a:spLocks noGrp="1"/>
          </p:cNvSpPr>
          <p:nvPr>
            <p:ph type="ftr" idx="29"/>
          </p:nvPr>
        </p:nvSpPr>
        <p:spPr bwMode="auto"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GB" sz="1400" b="0" u="none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  <a:defRPr/>
            </a:pPr>
            <a:r>
              <a:rPr lang="en-GB" sz="1400" b="0" u="none" strike="noStrike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59" name="PlaceHolder 6"/>
          <p:cNvSpPr>
            <a:spLocks noGrp="1"/>
          </p:cNvSpPr>
          <p:nvPr>
            <p:ph type="sldNum" idx="30"/>
          </p:nvPr>
        </p:nvSpPr>
        <p:spPr bwMode="auto"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defRPr/>
            </a:pPr>
            <a:fld id="{FFC15133-779A-4C47-A7DE-48829702E8F4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en-GB" sz="1200" b="0" u="none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 bwMode="auto">
          <a:xfrm>
            <a:off x="839879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  <a:defRPr/>
            </a:pPr>
            <a:r>
              <a:rPr lang="ru-RU" sz="3200" b="0" u="none" strike="noStrike">
                <a:solidFill>
                  <a:schemeClr val="dk1"/>
                </a:solidFill>
                <a:latin typeface="Calibri Light"/>
              </a:rPr>
              <a:t>Образец заголовка</a:t>
            </a:r>
            <a:endParaRPr lang="ru-RU" sz="3200" b="0" u="none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 bwMode="auto"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3200" b="0" u="none" strike="noStrike">
                <a:solidFill>
                  <a:schemeClr val="dk1"/>
                </a:solidFill>
                <a:latin typeface="Calibri"/>
              </a:rPr>
              <a:t>Click to edit the outline text format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ru-RU" sz="3200" b="0" u="none" strike="noStrike">
                <a:solidFill>
                  <a:schemeClr val="dk1"/>
                </a:solidFill>
                <a:latin typeface="Calibri"/>
              </a:rPr>
              <a:t>Second Outline Level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3200" b="0" u="none" strike="noStrike">
                <a:solidFill>
                  <a:schemeClr val="dk1"/>
                </a:solidFill>
                <a:latin typeface="Calibri"/>
              </a:rPr>
              <a:t>Third Outline Level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ru-RU" sz="3200" b="0" u="none" strike="noStrike">
                <a:solidFill>
                  <a:schemeClr val="dk1"/>
                </a:solidFill>
                <a:latin typeface="Calibri"/>
              </a:rPr>
              <a:t>Fourth Outline Level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3200" b="0" u="none" strike="noStrike">
                <a:solidFill>
                  <a:schemeClr val="dk1"/>
                </a:solidFill>
                <a:latin typeface="Calibri"/>
              </a:rPr>
              <a:t>Fifth Outline Level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3200" b="0" u="none" strike="noStrike">
                <a:solidFill>
                  <a:schemeClr val="dk1"/>
                </a:solidFill>
                <a:latin typeface="Calibri"/>
              </a:rPr>
              <a:t>Sixth Outline Level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3200" b="0" u="none" strike="noStrike">
                <a:solidFill>
                  <a:schemeClr val="dk1"/>
                </a:solidFill>
                <a:latin typeface="Calibri"/>
              </a:rPr>
              <a:t>Seventh Outline Level</a:t>
            </a: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 bwMode="auto">
          <a:xfrm>
            <a:off x="839879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1600" b="0" u="none" strike="noStrike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1600" b="0" u="none" strike="noStrike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1600" b="0" u="none" strike="noStrike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1600" b="0" u="none" strike="noStrike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/>
            </a:pPr>
            <a:r>
              <a:rPr lang="ru-RU" sz="1600" b="0" u="none" strike="noStrike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63" name="PlaceHolder 4"/>
          <p:cNvSpPr>
            <a:spLocks noGrp="1"/>
          </p:cNvSpPr>
          <p:nvPr>
            <p:ph type="dt" idx="31"/>
          </p:nvPr>
        </p:nvSpPr>
        <p:spPr bwMode="auto"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defRPr/>
            </a:pPr>
            <a:r>
              <a:rPr lang="ru-RU" sz="1200" b="0" u="none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lang="en-GB" sz="1200" b="0" u="none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4" name="PlaceHolder 5"/>
          <p:cNvSpPr>
            <a:spLocks noGrp="1"/>
          </p:cNvSpPr>
          <p:nvPr>
            <p:ph type="ftr" idx="32"/>
          </p:nvPr>
        </p:nvSpPr>
        <p:spPr bwMode="auto"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GB" sz="1400" b="0" u="none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  <a:defRPr/>
            </a:pPr>
            <a:r>
              <a:rPr lang="en-GB" sz="1400" b="0" u="none" strike="noStrike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65" name="PlaceHolder 6"/>
          <p:cNvSpPr>
            <a:spLocks noGrp="1"/>
          </p:cNvSpPr>
          <p:nvPr>
            <p:ph type="sldNum" idx="33"/>
          </p:nvPr>
        </p:nvSpPr>
        <p:spPr bwMode="auto"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defRPr/>
            </a:pPr>
            <a:fld id="{7AF1B5D6-7FCB-42CF-A9EE-72FCFE5CCB07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en-GB" sz="1200" b="0" u="none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6" name="Прямоугольник 1"/>
          <p:cNvSpPr/>
          <p:nvPr/>
        </p:nvSpPr>
        <p:spPr bwMode="auto">
          <a:xfrm>
            <a:off x="0" y="0"/>
            <a:ext cx="1955880" cy="315216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67" name="Прямоугольник 13"/>
          <p:cNvSpPr/>
          <p:nvPr/>
        </p:nvSpPr>
        <p:spPr bwMode="auto">
          <a:xfrm>
            <a:off x="1956240" y="0"/>
            <a:ext cx="3263760" cy="436212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68" name="Прямоугольник 14"/>
          <p:cNvSpPr/>
          <p:nvPr/>
        </p:nvSpPr>
        <p:spPr bwMode="auto">
          <a:xfrm>
            <a:off x="0" y="3152519"/>
            <a:ext cx="1955880" cy="218484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69" name="Прямоугольник 15"/>
          <p:cNvSpPr/>
          <p:nvPr/>
        </p:nvSpPr>
        <p:spPr bwMode="auto">
          <a:xfrm>
            <a:off x="1956240" y="4362480"/>
            <a:ext cx="3263760" cy="249516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70" name="Прямоугольник 16"/>
          <p:cNvSpPr/>
          <p:nvPr/>
        </p:nvSpPr>
        <p:spPr bwMode="auto">
          <a:xfrm>
            <a:off x="0" y="5337720"/>
            <a:ext cx="1955880" cy="151992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71" name="TextBox 21"/>
          <p:cNvSpPr/>
          <p:nvPr/>
        </p:nvSpPr>
        <p:spPr bwMode="auto">
          <a:xfrm>
            <a:off x="5794920" y="1388880"/>
            <a:ext cx="5506200" cy="1552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defRPr/>
            </a:pPr>
            <a:r>
              <a:rPr lang="ru-RU" sz="2400" b="1" u="none" strike="noStrike">
                <a:solidFill>
                  <a:schemeClr val="dk2"/>
                </a:solidFill>
                <a:latin typeface="Montserrat SemiBold"/>
              </a:rPr>
              <a:t>Разработка программы для комплексной компьютерной оценки  экологического состояния окружающей среды</a:t>
            </a:r>
            <a:endParaRPr lang="en-GB" sz="2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TextBox 22"/>
          <p:cNvSpPr/>
          <p:nvPr/>
        </p:nvSpPr>
        <p:spPr bwMode="auto">
          <a:xfrm>
            <a:off x="5794920" y="3197160"/>
            <a:ext cx="5198039" cy="1551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defRPr/>
            </a:pPr>
            <a:r>
              <a:rPr lang="ru-RU" sz="1600" b="1" u="none" strike="noStrike">
                <a:solidFill>
                  <a:schemeClr val="dk2"/>
                </a:solidFill>
                <a:latin typeface="Montserrat SemiBold"/>
              </a:rPr>
              <a:t>Создание экологической карты лесопарков Москвы (Кузьминский, Измайловский) по критериям содержания тяжёлых металлов в почве и экологическому состоянию растений (видовое разнообразие и наличие повреждений).</a:t>
            </a:r>
            <a:endParaRPr lang="en-GB" sz="1600" b="0" u="none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73" name="Прямая соединительная линия 26"/>
          <p:cNvCxnSpPr>
            <a:cxnSpLocks/>
          </p:cNvCxnSpPr>
          <p:nvPr/>
        </p:nvCxnSpPr>
        <p:spPr bwMode="auto">
          <a:xfrm>
            <a:off x="5900760" y="2891880"/>
            <a:ext cx="4423680" cy="360"/>
          </a:xfrm>
          <a:prstGeom prst="straightConnector1">
            <a:avLst/>
          </a:prstGeom>
          <a:ln>
            <a:solidFill>
              <a:srgbClr val="000000"/>
            </a:solidFill>
          </a:ln>
        </p:spPr>
      </p:cxnSp>
      <p:pic>
        <p:nvPicPr>
          <p:cNvPr id="74" name="Рисунок 29"/>
          <p:cNvPicPr/>
          <p:nvPr/>
        </p:nvPicPr>
        <p:blipFill>
          <a:blip r:embed="rId3"/>
          <a:stretch/>
        </p:blipFill>
        <p:spPr bwMode="auto">
          <a:xfrm>
            <a:off x="1956240" y="605879"/>
            <a:ext cx="3216960" cy="1424880"/>
          </a:xfrm>
          <a:prstGeom prst="rect">
            <a:avLst/>
          </a:prstGeom>
          <a:ln w="0">
            <a:noFill/>
          </a:ln>
        </p:spPr>
      </p:pic>
      <p:pic>
        <p:nvPicPr>
          <p:cNvPr id="75" name="Google Shape;57;p12" descr="E:\-=Tanya=-\2035 Работа\-=Айдентика 2035=-\лого университета\Univer20_35_RGB_white.emf"/>
          <p:cNvPicPr/>
          <p:nvPr/>
        </p:nvPicPr>
        <p:blipFill>
          <a:blip r:embed="rId4"/>
          <a:stretch/>
        </p:blipFill>
        <p:spPr bwMode="auto">
          <a:xfrm>
            <a:off x="453600" y="3849840"/>
            <a:ext cx="1049040" cy="545400"/>
          </a:xfrm>
          <a:prstGeom prst="rect">
            <a:avLst/>
          </a:prstGeom>
          <a:ln w="0">
            <a:noFill/>
          </a:ln>
        </p:spPr>
      </p:pic>
      <p:pic>
        <p:nvPicPr>
          <p:cNvPr id="76" name="Google Shape;56;p12"/>
          <p:cNvPicPr/>
          <p:nvPr/>
        </p:nvPicPr>
        <p:blipFill>
          <a:blip r:embed="rId5"/>
          <a:stretch/>
        </p:blipFill>
        <p:spPr bwMode="auto">
          <a:xfrm>
            <a:off x="453600" y="5696640"/>
            <a:ext cx="1049040" cy="738000"/>
          </a:xfrm>
          <a:prstGeom prst="rect">
            <a:avLst/>
          </a:prstGeom>
          <a:ln w="0">
            <a:noFill/>
          </a:ln>
        </p:spPr>
      </p:pic>
      <p:pic>
        <p:nvPicPr>
          <p:cNvPr id="77" name="Google Shape;66;p12"/>
          <p:cNvPicPr/>
          <p:nvPr/>
        </p:nvPicPr>
        <p:blipFill>
          <a:blip r:embed="rId6"/>
          <a:stretch/>
        </p:blipFill>
        <p:spPr bwMode="auto">
          <a:xfrm>
            <a:off x="264960" y="765720"/>
            <a:ext cx="1426320" cy="10321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8" name="Прямоугольник 1"/>
          <p:cNvSpPr/>
          <p:nvPr/>
        </p:nvSpPr>
        <p:spPr bwMode="auto">
          <a:xfrm>
            <a:off x="164520" y="0"/>
            <a:ext cx="554400" cy="98604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79" name="Прямоугольник 13"/>
          <p:cNvSpPr/>
          <p:nvPr/>
        </p:nvSpPr>
        <p:spPr bwMode="auto">
          <a:xfrm>
            <a:off x="164520" y="986400"/>
            <a:ext cx="554400" cy="98604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80" name="Прямоугольник 14"/>
          <p:cNvSpPr/>
          <p:nvPr/>
        </p:nvSpPr>
        <p:spPr bwMode="auto">
          <a:xfrm>
            <a:off x="164520" y="1972800"/>
            <a:ext cx="554400" cy="98604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81" name="Прямоугольник 15"/>
          <p:cNvSpPr/>
          <p:nvPr/>
        </p:nvSpPr>
        <p:spPr bwMode="auto">
          <a:xfrm>
            <a:off x="164520" y="2958840"/>
            <a:ext cx="554400" cy="98604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82" name="Прямоугольник 16"/>
          <p:cNvSpPr/>
          <p:nvPr/>
        </p:nvSpPr>
        <p:spPr bwMode="auto">
          <a:xfrm>
            <a:off x="164520" y="3945240"/>
            <a:ext cx="554400" cy="98604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83" name="Прямоугольник 17"/>
          <p:cNvSpPr/>
          <p:nvPr/>
        </p:nvSpPr>
        <p:spPr bwMode="auto">
          <a:xfrm>
            <a:off x="164520" y="4931640"/>
            <a:ext cx="554400" cy="98604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84" name="Прямоугольник 18"/>
          <p:cNvSpPr/>
          <p:nvPr/>
        </p:nvSpPr>
        <p:spPr bwMode="auto">
          <a:xfrm>
            <a:off x="164520" y="5918039"/>
            <a:ext cx="554400" cy="9396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85" name="TextBox 9"/>
          <p:cNvSpPr/>
          <p:nvPr/>
        </p:nvSpPr>
        <p:spPr bwMode="auto">
          <a:xfrm>
            <a:off x="89640" y="818640"/>
            <a:ext cx="704160" cy="1186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  <a:defRPr/>
            </a:pPr>
            <a:r>
              <a:rPr lang="ru-RU" sz="7200" b="0" u="none" strike="noStrike">
                <a:solidFill>
                  <a:schemeClr val="lt1"/>
                </a:solidFill>
                <a:latin typeface="Gotham Pro Medium"/>
                <a:ea typeface="Open Sans"/>
              </a:rPr>
              <a:t>2</a:t>
            </a:r>
            <a:endParaRPr lang="en-GB" sz="7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TextBox 22"/>
          <p:cNvSpPr/>
          <p:nvPr/>
        </p:nvSpPr>
        <p:spPr bwMode="auto">
          <a:xfrm>
            <a:off x="1360800" y="158040"/>
            <a:ext cx="5835240" cy="1113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914400">
              <a:lnSpc>
                <a:spcPts val="8773"/>
              </a:lnSpc>
              <a:defRPr/>
            </a:pPr>
            <a:r>
              <a:rPr lang="ru-RU" sz="4800" b="1" u="none" strike="noStrike">
                <a:solidFill>
                  <a:schemeClr val="dk1"/>
                </a:solidFill>
                <a:latin typeface="Montserrat"/>
              </a:rPr>
              <a:t>ПРОБЛЕМА</a:t>
            </a:r>
            <a:endParaRPr lang="en-GB" sz="48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TextBox 23"/>
          <p:cNvSpPr/>
          <p:nvPr/>
        </p:nvSpPr>
        <p:spPr bwMode="auto">
          <a:xfrm>
            <a:off x="1614240" y="1833120"/>
            <a:ext cx="10024560" cy="1524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marL="457200" indent="-457200" algn="just" defTabSz="914400">
              <a:lnSpc>
                <a:spcPct val="100000"/>
              </a:lnSpc>
              <a:buClr>
                <a:srgbClr val="000000"/>
              </a:buClr>
              <a:buFont typeface="OpenSymbol"/>
              <a:buAutoNum type="arabicPeriod"/>
              <a:defRPr/>
            </a:pPr>
            <a:r>
              <a:rPr lang="ru-RU" sz="2000" b="1" u="none" strike="noStrike">
                <a:solidFill>
                  <a:srgbClr val="000000"/>
                </a:solidFill>
                <a:latin typeface="Montserrat"/>
              </a:rPr>
              <a:t>Проблема заключается в отсутствии в открытом доступе научных данных об экологическом состоянии ООПТ. В частности  конкретных данных о состоянии окружающей среды исследуемых ООПТ (тяжелые металлы в почве, экологическое состояние растений).</a:t>
            </a:r>
            <a:endParaRPr lang="en-GB" sz="2000" b="0" u="none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defRPr/>
            </a:pPr>
            <a:endParaRPr lang="en-GB" sz="2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TextBox 19"/>
          <p:cNvSpPr/>
          <p:nvPr/>
        </p:nvSpPr>
        <p:spPr bwMode="auto">
          <a:xfrm>
            <a:off x="1614240" y="3920040"/>
            <a:ext cx="9358920" cy="1829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marL="360000" indent="-457200" defTabSz="914400">
              <a:lnSpc>
                <a:spcPct val="100000"/>
              </a:lnSpc>
              <a:tabLst>
                <a:tab pos="0" algn="l"/>
              </a:tabLst>
              <a:defRPr/>
            </a:pPr>
            <a:r>
              <a:rPr lang="ru-RU" sz="2000" b="1" u="none" strike="noStrike">
                <a:solidFill>
                  <a:srgbClr val="000000"/>
                </a:solidFill>
                <a:latin typeface="Montserrat"/>
              </a:rPr>
              <a:t>2.  Проблема охватывает научные учреждения занимающиеся экологической и биологической работой (продукт как источник данных для работ), учебные учреждения, как общего, так и высшего профессионального образования (продукт как источник просветительской информации), людей интересующиеся экологическими проблемами.</a:t>
            </a:r>
            <a:endParaRPr lang="en-GB" sz="2000" b="0" u="none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9" name="Прямоугольник 1"/>
          <p:cNvSpPr/>
          <p:nvPr/>
        </p:nvSpPr>
        <p:spPr bwMode="auto">
          <a:xfrm>
            <a:off x="164520" y="0"/>
            <a:ext cx="554400" cy="98604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90" name="Прямоугольник 13"/>
          <p:cNvSpPr/>
          <p:nvPr/>
        </p:nvSpPr>
        <p:spPr bwMode="auto">
          <a:xfrm>
            <a:off x="164520" y="986400"/>
            <a:ext cx="554400" cy="98604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91" name="Прямоугольник 14"/>
          <p:cNvSpPr/>
          <p:nvPr/>
        </p:nvSpPr>
        <p:spPr bwMode="auto">
          <a:xfrm>
            <a:off x="164520" y="1972800"/>
            <a:ext cx="554400" cy="98604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92" name="Прямоугольник 15"/>
          <p:cNvSpPr/>
          <p:nvPr/>
        </p:nvSpPr>
        <p:spPr bwMode="auto">
          <a:xfrm>
            <a:off x="164520" y="2958840"/>
            <a:ext cx="554400" cy="98604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93" name="Прямоугольник 16"/>
          <p:cNvSpPr/>
          <p:nvPr/>
        </p:nvSpPr>
        <p:spPr bwMode="auto">
          <a:xfrm>
            <a:off x="164520" y="3945240"/>
            <a:ext cx="554400" cy="98604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94" name="Прямоугольник 17"/>
          <p:cNvSpPr/>
          <p:nvPr/>
        </p:nvSpPr>
        <p:spPr bwMode="auto">
          <a:xfrm>
            <a:off x="164520" y="4931640"/>
            <a:ext cx="554400" cy="98604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95" name="Прямоугольник 18"/>
          <p:cNvSpPr/>
          <p:nvPr/>
        </p:nvSpPr>
        <p:spPr bwMode="auto">
          <a:xfrm>
            <a:off x="164520" y="5918039"/>
            <a:ext cx="554400" cy="9396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96" name="TextBox 10"/>
          <p:cNvSpPr/>
          <p:nvPr/>
        </p:nvSpPr>
        <p:spPr bwMode="auto">
          <a:xfrm>
            <a:off x="89280" y="1808280"/>
            <a:ext cx="704160" cy="1186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  <a:defRPr/>
            </a:pPr>
            <a:r>
              <a:rPr lang="ru-RU" sz="7200" b="0" u="none" strike="noStrike">
                <a:solidFill>
                  <a:schemeClr val="lt1"/>
                </a:solidFill>
                <a:latin typeface="Gotham Pro Medium"/>
                <a:ea typeface="Open Sans"/>
              </a:rPr>
              <a:t>3</a:t>
            </a:r>
            <a:endParaRPr lang="en-GB" sz="7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TextBox 23"/>
          <p:cNvSpPr/>
          <p:nvPr/>
        </p:nvSpPr>
        <p:spPr bwMode="auto">
          <a:xfrm>
            <a:off x="1282680" y="177840"/>
            <a:ext cx="5910840" cy="1113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914400">
              <a:lnSpc>
                <a:spcPts val="8773"/>
              </a:lnSpc>
              <a:defRPr/>
            </a:pPr>
            <a:r>
              <a:rPr lang="ru-RU" sz="4800" b="1" u="none" strike="noStrike">
                <a:solidFill>
                  <a:schemeClr val="dk1"/>
                </a:solidFill>
                <a:latin typeface="Montserrat"/>
              </a:rPr>
              <a:t>РЕШЕНИЕ</a:t>
            </a:r>
            <a:endParaRPr lang="en-GB" sz="48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TextBox 24"/>
          <p:cNvSpPr/>
          <p:nvPr/>
        </p:nvSpPr>
        <p:spPr bwMode="auto">
          <a:xfrm>
            <a:off x="2061360" y="2220840"/>
            <a:ext cx="8771400" cy="915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just" defTabSz="914400">
              <a:lnSpc>
                <a:spcPct val="100000"/>
              </a:lnSpc>
              <a:defRPr/>
            </a:pPr>
            <a:r>
              <a:rPr lang="ru-RU" sz="2000" b="1" u="none" strike="noStrike">
                <a:solidFill>
                  <a:srgbClr val="000000"/>
                </a:solidFill>
                <a:latin typeface="Montserrat"/>
              </a:rPr>
              <a:t>Решение : Предоставление информации об конкретных данных о состоянии окружающей среды исследуемых ООПТ (тяжелые металлы в почве, экологическое состояние растений).</a:t>
            </a:r>
            <a:endParaRPr lang="en-GB" sz="2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TextBox 19"/>
          <p:cNvSpPr/>
          <p:nvPr/>
        </p:nvSpPr>
        <p:spPr bwMode="auto">
          <a:xfrm>
            <a:off x="2061360" y="3844800"/>
            <a:ext cx="8771400" cy="1220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just" defTabSz="914400">
              <a:lnSpc>
                <a:spcPct val="100000"/>
              </a:lnSpc>
              <a:defRPr/>
            </a:pPr>
            <a:r>
              <a:rPr lang="ru-RU" sz="2000" b="1" u="none" strike="noStrike">
                <a:solidFill>
                  <a:srgbClr val="000000"/>
                </a:solidFill>
                <a:latin typeface="Montserrat"/>
              </a:rPr>
              <a:t>Карта будет предоставлять быстрое и удобное получение качественных и количественных данных о состоянии окружающей среды конкретного региона (ООПТ), без необходимости долгих поисков в научных источниках.</a:t>
            </a:r>
            <a:endParaRPr lang="en-GB" sz="2000" b="0" u="none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0" name="Прямоугольник 1"/>
          <p:cNvSpPr/>
          <p:nvPr/>
        </p:nvSpPr>
        <p:spPr bwMode="auto">
          <a:xfrm>
            <a:off x="164520" y="0"/>
            <a:ext cx="554400" cy="98604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01" name="Прямоугольник 13"/>
          <p:cNvSpPr/>
          <p:nvPr/>
        </p:nvSpPr>
        <p:spPr bwMode="auto">
          <a:xfrm>
            <a:off x="164520" y="986400"/>
            <a:ext cx="554400" cy="98604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02" name="Прямоугольник 14"/>
          <p:cNvSpPr/>
          <p:nvPr/>
        </p:nvSpPr>
        <p:spPr bwMode="auto">
          <a:xfrm>
            <a:off x="164520" y="1972800"/>
            <a:ext cx="554400" cy="98604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03" name="Прямоугольник 15"/>
          <p:cNvSpPr/>
          <p:nvPr/>
        </p:nvSpPr>
        <p:spPr bwMode="auto">
          <a:xfrm>
            <a:off x="164520" y="2958840"/>
            <a:ext cx="554400" cy="98604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04" name="Прямоугольник 16"/>
          <p:cNvSpPr/>
          <p:nvPr/>
        </p:nvSpPr>
        <p:spPr bwMode="auto">
          <a:xfrm>
            <a:off x="164520" y="3945240"/>
            <a:ext cx="554400" cy="98604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05" name="Прямоугольник 17"/>
          <p:cNvSpPr/>
          <p:nvPr/>
        </p:nvSpPr>
        <p:spPr bwMode="auto">
          <a:xfrm>
            <a:off x="164520" y="4931640"/>
            <a:ext cx="554400" cy="98604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06" name="Прямоугольник 18"/>
          <p:cNvSpPr/>
          <p:nvPr/>
        </p:nvSpPr>
        <p:spPr bwMode="auto">
          <a:xfrm>
            <a:off x="164520" y="5918039"/>
            <a:ext cx="554400" cy="9396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07" name="TextBox 11"/>
          <p:cNvSpPr/>
          <p:nvPr/>
        </p:nvSpPr>
        <p:spPr bwMode="auto">
          <a:xfrm>
            <a:off x="89280" y="2838960"/>
            <a:ext cx="704160" cy="1186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  <a:defRPr/>
            </a:pPr>
            <a:r>
              <a:rPr lang="ru-RU" sz="7200" b="0" u="none" strike="noStrike">
                <a:solidFill>
                  <a:schemeClr val="lt1"/>
                </a:solidFill>
                <a:latin typeface="Gotham Pro Medium"/>
                <a:ea typeface="Open Sans"/>
              </a:rPr>
              <a:t>4</a:t>
            </a:r>
            <a:endParaRPr lang="en-GB" sz="7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TextBox 23"/>
          <p:cNvSpPr/>
          <p:nvPr/>
        </p:nvSpPr>
        <p:spPr bwMode="auto">
          <a:xfrm>
            <a:off x="1097640" y="1373759"/>
            <a:ext cx="10929600" cy="4389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914400">
              <a:lnSpc>
                <a:spcPct val="100000"/>
              </a:lnSpc>
              <a:defRPr/>
            </a:pPr>
            <a:r>
              <a:rPr lang="ru-RU" sz="1800" b="1" u="none" strike="noStrike">
                <a:solidFill>
                  <a:srgbClr val="000000"/>
                </a:solidFill>
                <a:latin typeface="Montserrat"/>
              </a:rPr>
              <a:t>Целевая аудитория данного продукта : </a:t>
            </a:r>
            <a:endParaRPr lang="en-GB" sz="1800" b="0" u="none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defRPr/>
            </a:pPr>
            <a:r>
              <a:rPr lang="ru-RU" sz="1800" b="1" u="none" strike="noStrike">
                <a:solidFill>
                  <a:srgbClr val="000000"/>
                </a:solidFill>
                <a:latin typeface="Montserrat"/>
              </a:rPr>
              <a:t>1. Научные учреждения, занимающиеся экологическими и биологическими исследованиями, для которых наш продукт будет выступать ценным источником данных, необходимых для проведения научных изысканий и разработки новых теорий. </a:t>
            </a:r>
            <a:endParaRPr lang="en-GB" sz="1800" b="0" u="none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defRPr/>
            </a:pPr>
            <a:endParaRPr lang="en-GB" sz="1800" b="0" u="none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defRPr/>
            </a:pPr>
            <a:r>
              <a:rPr lang="ru-RU" sz="1800" b="1" u="none" strike="noStrike">
                <a:solidFill>
                  <a:srgbClr val="000000"/>
                </a:solidFill>
                <a:latin typeface="Montserrat"/>
              </a:rPr>
              <a:t>2. Учебные заведения, как общего, так и высшего профессионального образования, которые смогут использовать наш продукт как ресурс для образовательных программ и научных курсов, способствующих просвещению студентов в области экологии и биологии.</a:t>
            </a:r>
            <a:endParaRPr lang="en-GB" sz="1800" b="0" u="none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defRPr/>
            </a:pPr>
            <a:endParaRPr lang="en-GB" sz="1800" b="0" u="none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defRPr/>
            </a:pPr>
            <a:r>
              <a:rPr lang="ru-RU" sz="1800" b="1" u="none" strike="noStrike">
                <a:solidFill>
                  <a:srgbClr val="000000"/>
                </a:solidFill>
                <a:latin typeface="Montserrat"/>
              </a:rPr>
              <a:t>3. Широкий круг людей, проявляющих активный интерес к экологическим проблемам. Эти пользователи могут использовать наш ресурс для получения актуальной информации и формирования своего понимания о текущих вызовах и решениях в области экологии. </a:t>
            </a:r>
            <a:endParaRPr lang="en-GB" sz="1800" b="0" u="none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defRPr/>
            </a:pPr>
            <a:endParaRPr lang="en-GB" sz="1800" b="0" u="none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defRPr/>
            </a:pPr>
            <a:r>
              <a:rPr lang="ru-RU" sz="1800" b="1" u="none" strike="noStrike">
                <a:solidFill>
                  <a:srgbClr val="000000"/>
                </a:solidFill>
                <a:latin typeface="Montserrat"/>
              </a:rPr>
              <a:t>Таким образом, наша целевая аудитория охватывает как профессионалов, так и любителей экологии, что делает продукт универсальным инструментом для широкой палитры пользователей.</a:t>
            </a:r>
            <a:endParaRPr lang="en-GB" sz="18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TextBox 2"/>
          <p:cNvSpPr/>
          <p:nvPr/>
        </p:nvSpPr>
        <p:spPr bwMode="auto">
          <a:xfrm>
            <a:off x="1391040" y="50400"/>
            <a:ext cx="5357160" cy="1308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defRPr/>
            </a:pPr>
            <a:r>
              <a:rPr lang="ru-RU" sz="4000" b="1" u="none" strike="noStrike">
                <a:solidFill>
                  <a:schemeClr val="dk1"/>
                </a:solidFill>
                <a:latin typeface="Montserrat SemiBold"/>
              </a:rPr>
              <a:t>ПОТРЕБИТЕЛЬСКИЕ </a:t>
            </a:r>
            <a:endParaRPr lang="en-GB" sz="4000" b="0" u="none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defRPr/>
            </a:pPr>
            <a:r>
              <a:rPr lang="ru-RU" sz="4000" b="1" u="none" strike="noStrike">
                <a:solidFill>
                  <a:schemeClr val="dk1"/>
                </a:solidFill>
                <a:latin typeface="Montserrat SemiBold"/>
              </a:rPr>
              <a:t>СЕГМЕНТЫ</a:t>
            </a:r>
            <a:endParaRPr lang="en-GB" sz="4000" b="0" u="none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1FF0063-738B-EC4D-A881-2A03AAB72ED8}"/>
              </a:ext>
            </a:extLst>
          </p:cNvPr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1C066FD-96A9-7342-9EF1-F82EBF67A601}"/>
              </a:ext>
            </a:extLst>
          </p:cNvPr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C110447-3C76-4B4C-A5DF-B610CA29FFA5}"/>
              </a:ext>
            </a:extLst>
          </p:cNvPr>
          <p:cNvSpPr/>
          <p:nvPr/>
        </p:nvSpPr>
        <p:spPr>
          <a:xfrm>
            <a:off x="164387" y="1972637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4FC81D9-DC79-6A45-BB01-696D867DAE4E}"/>
              </a:ext>
            </a:extLst>
          </p:cNvPr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46E88CA-82ED-6045-AEDB-A395D70F20B5}"/>
              </a:ext>
            </a:extLst>
          </p:cNvPr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96DCDA5-4DBD-9F45-B0F5-4322C9C811FA}"/>
              </a:ext>
            </a:extLst>
          </p:cNvPr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FA0B30B-EF85-9944-8B95-1EB12107B891}"/>
              </a:ext>
            </a:extLst>
          </p:cNvPr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57F6F5-BFE7-D04A-A800-B35385276611}"/>
              </a:ext>
            </a:extLst>
          </p:cNvPr>
          <p:cNvSpPr txBox="1"/>
          <p:nvPr/>
        </p:nvSpPr>
        <p:spPr>
          <a:xfrm>
            <a:off x="115417" y="2839109"/>
            <a:ext cx="6527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200" dirty="0">
                <a:solidFill>
                  <a:schemeClr val="bg1"/>
                </a:solidFill>
                <a:latin typeface="Gotham Pro Medium" panose="02000603030000020004" pitchFamily="2" charset="0"/>
                <a:ea typeface="Open Sans" panose="020B0606030504020204" pitchFamily="34" charset="0"/>
                <a:cs typeface="Gotham Pro Medium" panose="02000603030000020004" pitchFamily="2" charset="0"/>
              </a:rPr>
              <a:t>5</a:t>
            </a:r>
            <a:endParaRPr lang="en-US" sz="7200" dirty="0">
              <a:solidFill>
                <a:schemeClr val="bg1"/>
              </a:solidFill>
              <a:latin typeface="Gotham Pro Medium" panose="02000603030000020004" pitchFamily="2" charset="0"/>
              <a:ea typeface="Open Sans" panose="020B0606030504020204" pitchFamily="34" charset="0"/>
              <a:cs typeface="Gotham Pro Medium" panose="02000603030000020004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6A34C1-8822-F040-914F-EB12C5C015CB}"/>
              </a:ext>
            </a:extLst>
          </p:cNvPr>
          <p:cNvSpPr txBox="1"/>
          <p:nvPr/>
        </p:nvSpPr>
        <p:spPr>
          <a:xfrm>
            <a:off x="1216012" y="-1"/>
            <a:ext cx="22942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latin typeface="Montserrat SemiBold" pitchFamily="2" charset="0"/>
              </a:rPr>
              <a:t>РЫНОК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F460596-788D-2144-8525-67E90D7B336A}"/>
              </a:ext>
            </a:extLst>
          </p:cNvPr>
          <p:cNvSpPr txBox="1"/>
          <p:nvPr/>
        </p:nvSpPr>
        <p:spPr>
          <a:xfrm>
            <a:off x="1216012" y="707885"/>
            <a:ext cx="10352595" cy="58169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indent="457200" algn="just"/>
            <a:r>
              <a:rPr lang="ru-RU" b="1" dirty="0">
                <a:solidFill>
                  <a:srgbClr val="000000"/>
                </a:solidFill>
                <a:latin typeface="Montserrat" pitchFamily="2" charset="0"/>
              </a:rPr>
              <a:t>Продукт нацелен на рынок экологического мониторинга и оценки состояния окружающей среды, который включает:</a:t>
            </a:r>
          </a:p>
          <a:p>
            <a:pPr marL="285750" indent="-285750" algn="just">
              <a:buFontTx/>
              <a:buChar char="-"/>
            </a:pPr>
            <a:r>
              <a:rPr lang="ru-RU" dirty="0">
                <a:solidFill>
                  <a:srgbClr val="000000"/>
                </a:solidFill>
                <a:latin typeface="Montserrat" pitchFamily="2" charset="0"/>
              </a:rPr>
              <a:t>научные учреждения,</a:t>
            </a:r>
          </a:p>
          <a:p>
            <a:pPr marL="285750" indent="-285750" algn="just">
              <a:buFontTx/>
              <a:buChar char="-"/>
            </a:pPr>
            <a:r>
              <a:rPr lang="ru-RU" dirty="0">
                <a:solidFill>
                  <a:srgbClr val="000000"/>
                </a:solidFill>
                <a:latin typeface="Montserrat" pitchFamily="2" charset="0"/>
              </a:rPr>
              <a:t>государственные органы. </a:t>
            </a:r>
          </a:p>
          <a:p>
            <a:pPr marL="285750" indent="-285750" algn="just">
              <a:buFontTx/>
              <a:buChar char="-"/>
            </a:pPr>
            <a:endParaRPr lang="ru-RU" dirty="0">
              <a:solidFill>
                <a:srgbClr val="000000"/>
              </a:solidFill>
              <a:latin typeface="Montserrat" pitchFamily="2" charset="0"/>
            </a:endParaRPr>
          </a:p>
          <a:p>
            <a:pPr indent="457200" algn="just"/>
            <a:r>
              <a:rPr lang="ru-RU" b="1" dirty="0">
                <a:solidFill>
                  <a:srgbClr val="000000"/>
                </a:solidFill>
                <a:latin typeface="Montserrat" pitchFamily="2" charset="0"/>
              </a:rPr>
              <a:t>Современные технологии, такие как геоинформационные системы (ГИС) и интерактивные карты, позволяют эффективно собирать и анализировать данные о состоянии экосистем.</a:t>
            </a:r>
          </a:p>
          <a:p>
            <a:pPr indent="457200" algn="just"/>
            <a:r>
              <a:rPr lang="ru-RU" dirty="0">
                <a:solidFill>
                  <a:srgbClr val="000000"/>
                </a:solidFill>
                <a:latin typeface="Montserrat" pitchFamily="2" charset="0"/>
              </a:rPr>
              <a:t>Разработка программы для комплексной компьютерной оценки экологического состояния окружающей среды в Измайловском и Кузьминском лесопарках представляется особенно актуальной, учитывая рост интереса к охране природных зон в городах и необходимость внедрения умных технологий для их мониторинга. </a:t>
            </a:r>
          </a:p>
          <a:p>
            <a:pPr indent="457200" algn="just"/>
            <a:endParaRPr lang="ru-RU" dirty="0">
              <a:solidFill>
                <a:srgbClr val="000000"/>
              </a:solidFill>
              <a:latin typeface="Montserrat" pitchFamily="2" charset="0"/>
            </a:endParaRPr>
          </a:p>
          <a:p>
            <a:pPr indent="457200" algn="just"/>
            <a:r>
              <a:rPr lang="ru-RU" b="1" dirty="0">
                <a:solidFill>
                  <a:srgbClr val="000000"/>
                </a:solidFill>
                <a:latin typeface="Montserrat" pitchFamily="2" charset="0"/>
              </a:rPr>
              <a:t>Ожидается, что внедрение таких программ позволит:</a:t>
            </a:r>
          </a:p>
          <a:p>
            <a:pPr marL="285750" indent="-285750" algn="just">
              <a:buFontTx/>
              <a:buChar char="-"/>
            </a:pPr>
            <a:r>
              <a:rPr lang="ru-RU" dirty="0">
                <a:solidFill>
                  <a:srgbClr val="000000"/>
                </a:solidFill>
                <a:latin typeface="Montserrat" pitchFamily="2" charset="0"/>
              </a:rPr>
              <a:t>улучшить данные о состоянии лесопарков,</a:t>
            </a:r>
          </a:p>
          <a:p>
            <a:pPr marL="285750" indent="-285750" algn="just">
              <a:buFontTx/>
              <a:buChar char="-"/>
            </a:pPr>
            <a:r>
              <a:rPr lang="ru-RU" dirty="0">
                <a:solidFill>
                  <a:srgbClr val="000000"/>
                </a:solidFill>
                <a:latin typeface="Montserrat" pitchFamily="2" charset="0"/>
              </a:rPr>
              <a:t> повысить эффективность принятия решений </a:t>
            </a:r>
          </a:p>
          <a:p>
            <a:pPr marL="285750" indent="-285750" algn="just">
              <a:buFontTx/>
              <a:buChar char="-"/>
            </a:pPr>
            <a:r>
              <a:rPr lang="ru-RU" dirty="0">
                <a:solidFill>
                  <a:srgbClr val="000000"/>
                </a:solidFill>
                <a:latin typeface="Montserrat" pitchFamily="2" charset="0"/>
              </a:rPr>
              <a:t>привлечь внимание общества к вопросам охраны окружающей среды.</a:t>
            </a:r>
          </a:p>
          <a:p>
            <a:pPr indent="457200" algn="just"/>
            <a:endParaRPr lang="ru-RU" dirty="0">
              <a:solidFill>
                <a:srgbClr val="000000"/>
              </a:solidFill>
              <a:latin typeface="Montserrat" pitchFamily="2" charset="0"/>
            </a:endParaRPr>
          </a:p>
          <a:p>
            <a:pPr indent="457200" algn="just"/>
            <a:r>
              <a:rPr lang="ru-RU" b="1" dirty="0">
                <a:solidFill>
                  <a:srgbClr val="000000"/>
                </a:solidFill>
                <a:latin typeface="Montserrat" pitchFamily="2" charset="0"/>
              </a:rPr>
              <a:t>Таким образом, проект имеет потенциал выйти на растущий рынок с высоким спросом на эффективные решения для мониторинга экологического состояния и стимулирование общественной ответственности за природу.</a:t>
            </a:r>
            <a:endParaRPr lang="en-US" b="1" dirty="0">
              <a:solidFill>
                <a:srgbClr val="000000"/>
              </a:solidFill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19189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0" name="Прямоугольник 1"/>
          <p:cNvSpPr/>
          <p:nvPr/>
        </p:nvSpPr>
        <p:spPr bwMode="auto">
          <a:xfrm>
            <a:off x="164520" y="0"/>
            <a:ext cx="554400" cy="98604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11" name="Прямоугольник 13"/>
          <p:cNvSpPr/>
          <p:nvPr/>
        </p:nvSpPr>
        <p:spPr bwMode="auto">
          <a:xfrm>
            <a:off x="164520" y="986400"/>
            <a:ext cx="554400" cy="98604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12" name="Прямоугольник 14"/>
          <p:cNvSpPr/>
          <p:nvPr/>
        </p:nvSpPr>
        <p:spPr bwMode="auto">
          <a:xfrm>
            <a:off x="164520" y="1972800"/>
            <a:ext cx="554400" cy="98604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13" name="Прямоугольник 15"/>
          <p:cNvSpPr/>
          <p:nvPr/>
        </p:nvSpPr>
        <p:spPr bwMode="auto">
          <a:xfrm>
            <a:off x="164520" y="2958840"/>
            <a:ext cx="554400" cy="98604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14" name="Прямоугольник 16"/>
          <p:cNvSpPr/>
          <p:nvPr/>
        </p:nvSpPr>
        <p:spPr bwMode="auto">
          <a:xfrm>
            <a:off x="164520" y="3945240"/>
            <a:ext cx="554400" cy="98604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15" name="Прямоугольник 17"/>
          <p:cNvSpPr/>
          <p:nvPr/>
        </p:nvSpPr>
        <p:spPr bwMode="auto">
          <a:xfrm>
            <a:off x="164520" y="4931640"/>
            <a:ext cx="554400" cy="98604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16" name="Прямоугольник 18"/>
          <p:cNvSpPr/>
          <p:nvPr/>
        </p:nvSpPr>
        <p:spPr bwMode="auto">
          <a:xfrm>
            <a:off x="164520" y="5918039"/>
            <a:ext cx="554400" cy="9396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17" name="TextBox 12"/>
          <p:cNvSpPr/>
          <p:nvPr/>
        </p:nvSpPr>
        <p:spPr bwMode="auto">
          <a:xfrm>
            <a:off x="104203" y="3827160"/>
            <a:ext cx="649835" cy="11988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  <a:defRPr/>
            </a:pPr>
            <a:r>
              <a:rPr lang="ru-RU" sz="7200" b="0" u="none" strike="noStrike" dirty="0">
                <a:solidFill>
                  <a:schemeClr val="lt1"/>
                </a:solidFill>
                <a:latin typeface="Gotham Pro Medium"/>
                <a:ea typeface="Open Sans"/>
              </a:rPr>
              <a:t>6</a:t>
            </a:r>
            <a:endParaRPr lang="en-GB" sz="7200" b="0" u="none" strike="noStrike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TextBox 22"/>
          <p:cNvSpPr/>
          <p:nvPr/>
        </p:nvSpPr>
        <p:spPr bwMode="auto">
          <a:xfrm>
            <a:off x="1494000" y="-360000"/>
            <a:ext cx="5177520" cy="111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914400">
              <a:lnSpc>
                <a:spcPts val="8773"/>
              </a:lnSpc>
              <a:defRPr/>
            </a:pPr>
            <a:r>
              <a:rPr lang="ru-RU" sz="4800" b="1" u="none" strike="noStrike" dirty="0">
                <a:solidFill>
                  <a:schemeClr val="dk1"/>
                </a:solidFill>
                <a:latin typeface="Montserrat"/>
              </a:rPr>
              <a:t>КОНКУРЕНТЫ</a:t>
            </a:r>
            <a:endParaRPr lang="en-GB" sz="4800" b="0" u="none" strike="noStrike" dirty="0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19" name="Таблиц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8141621"/>
              </p:ext>
            </p:extLst>
          </p:nvPr>
        </p:nvGraphicFramePr>
        <p:xfrm>
          <a:off x="718920" y="544984"/>
          <a:ext cx="11425752" cy="6343559"/>
        </p:xfrm>
        <a:graphic>
          <a:graphicData uri="http://schemas.openxmlformats.org/drawingml/2006/table">
            <a:tbl>
              <a:tblPr/>
              <a:tblGrid>
                <a:gridCol w="19206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65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02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963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92543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latin typeface="Montserrat" panose="00000500000000000000" pitchFamily="2" charset="-52"/>
                        </a:rPr>
                        <a:t>КОНКУРЕНТ</a:t>
                      </a:r>
                      <a:endParaRPr lang="en-GB" sz="1600" b="0" u="none" strike="noStrike" dirty="0">
                        <a:solidFill>
                          <a:srgbClr val="FFFFFF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38160" algn="ctr">
                      <a:solidFill>
                        <a:srgbClr val="FFFFFF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latin typeface="Montserrat" panose="00000500000000000000" pitchFamily="2" charset="-52"/>
                        </a:rPr>
                        <a:t>ПРОДУКТ</a:t>
                      </a:r>
                      <a:endParaRPr lang="en-GB" sz="1600" b="0" u="none" strike="noStrike" dirty="0">
                        <a:solidFill>
                          <a:srgbClr val="FFFFFF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38160" algn="ctr">
                      <a:solidFill>
                        <a:srgbClr val="FFFFFF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latin typeface="Montserrat" panose="00000500000000000000" pitchFamily="2" charset="-52"/>
                        </a:rPr>
                        <a:t>ХАРАКТЕРИСТИКИ ПРОДУКТА </a:t>
                      </a:r>
                      <a:endParaRPr lang="en-GB" sz="1600" b="0" u="none" strike="noStrike">
                        <a:solidFill>
                          <a:srgbClr val="FFFFFF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38160" algn="ctr">
                      <a:solidFill>
                        <a:srgbClr val="FFFFFF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latin typeface="Montserrat" panose="00000500000000000000" pitchFamily="2" charset="-52"/>
                        </a:rPr>
                        <a:t>НАШИ КОНКУРЕНТНЫЕ ПРЕИМУЩЕСТВА </a:t>
                      </a:r>
                      <a:endParaRPr lang="en-GB" sz="1600" b="0" u="none" strike="noStrike" dirty="0">
                        <a:solidFill>
                          <a:srgbClr val="FFFFFF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38160" algn="ctr">
                      <a:solidFill>
                        <a:srgbClr val="FFFFFF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9345"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600" b="0" u="none" strike="noStrike" dirty="0">
                          <a:solidFill>
                            <a:schemeClr val="dk1"/>
                          </a:solidFill>
                          <a:latin typeface="Montserrat" panose="00000500000000000000" pitchFamily="2" charset="-52"/>
                        </a:rPr>
                        <a:t>ECOSTANDARD</a:t>
                      </a:r>
                    </a:p>
                    <a:p>
                      <a:pPr algn="just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600" b="0" u="none" strike="noStrike" dirty="0" err="1">
                          <a:solidFill>
                            <a:schemeClr val="dk1"/>
                          </a:solidFill>
                          <a:latin typeface="Montserrat" panose="00000500000000000000" pitchFamily="2" charset="-52"/>
                        </a:rPr>
                        <a:t>group</a:t>
                      </a:r>
                      <a:endParaRPr lang="en-GB" sz="1600" b="0" u="none" strike="noStrike" dirty="0">
                        <a:solidFill>
                          <a:srgbClr val="000000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400" b="0" u="none" strike="noStrike" dirty="0">
                          <a:solidFill>
                            <a:schemeClr val="dk1"/>
                          </a:solidFill>
                          <a:latin typeface="Montserrat" panose="00000500000000000000" pitchFamily="2" charset="-52"/>
                        </a:rPr>
                        <a:t>Экологическая карта Москвы</a:t>
                      </a:r>
                      <a:endParaRPr lang="en-GB" sz="1400" b="0" u="none" strike="noStrike" dirty="0">
                        <a:solidFill>
                          <a:srgbClr val="000000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400" b="0" u="none" strike="noStrike" dirty="0">
                          <a:solidFill>
                            <a:srgbClr val="111111"/>
                          </a:solidFill>
                          <a:latin typeface="Montserrat" panose="00000500000000000000" pitchFamily="2" charset="-52"/>
                        </a:rPr>
                        <a:t>Карта районов Москвы и Новой Москвы, каждый из который отмечен определенным цветом в зависимости от оценки его экологичности экспертами.</a:t>
                      </a:r>
                      <a:endParaRPr lang="en-GB" sz="1400" b="0" u="none" strike="noStrike" dirty="0">
                        <a:solidFill>
                          <a:srgbClr val="000000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300" b="0" u="none" strike="noStrike" dirty="0">
                          <a:solidFill>
                            <a:srgbClr val="000000"/>
                          </a:solidFill>
                          <a:latin typeface="Montserrat" panose="00000500000000000000" pitchFamily="2" charset="-52"/>
                        </a:rPr>
                        <a:t>Предоставление конкретных количественных данных по определенным исследуемым ООПТ</a:t>
                      </a:r>
                      <a:endParaRPr lang="en-GB" sz="1300" b="0" u="none" strike="noStrike" dirty="0">
                        <a:solidFill>
                          <a:srgbClr val="000000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9956"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defRPr/>
                      </a:pPr>
                      <a:r>
                        <a:rPr lang="en-US" sz="1600" b="0" u="none" strike="noStrike">
                          <a:solidFill>
                            <a:schemeClr val="dk1"/>
                          </a:solidFill>
                          <a:latin typeface="Montserrat" panose="00000500000000000000" pitchFamily="2" charset="-52"/>
                        </a:rPr>
                        <a:t>QGIS</a:t>
                      </a:r>
                      <a:endParaRPr lang="en-GB" sz="1600" b="0" u="none" strike="noStrike">
                        <a:solidFill>
                          <a:srgbClr val="000000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400" b="0" u="none" strike="noStrike" dirty="0">
                          <a:solidFill>
                            <a:schemeClr val="dk1"/>
                          </a:solidFill>
                          <a:latin typeface="Montserrat" panose="00000500000000000000" pitchFamily="2" charset="-52"/>
                        </a:rPr>
                        <a:t>Свободная кроссплатформенная геоинформационная система</a:t>
                      </a:r>
                      <a:endParaRPr lang="en-GB" sz="1400" b="0" u="none" strike="noStrike" dirty="0">
                        <a:solidFill>
                          <a:srgbClr val="000000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400" b="0" u="none" strike="noStrike" dirty="0">
                          <a:solidFill>
                            <a:srgbClr val="111111"/>
                          </a:solidFill>
                          <a:latin typeface="Montserrat" panose="00000500000000000000" pitchFamily="2" charset="-52"/>
                        </a:rPr>
                        <a:t>Предназначена для создания, редактирования, визуализации, анализа и публикации геопространственной информации</a:t>
                      </a:r>
                      <a:endParaRPr lang="en-GB" sz="1400" b="0" u="none" strike="noStrike" dirty="0">
                        <a:solidFill>
                          <a:srgbClr val="000000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300" b="0" u="none" strike="noStrike" dirty="0">
                          <a:solidFill>
                            <a:srgbClr val="000000"/>
                          </a:solidFill>
                          <a:latin typeface="Montserrat" panose="00000500000000000000" pitchFamily="2" charset="-52"/>
                        </a:rPr>
                        <a:t>Наличие точных экологических данных</a:t>
                      </a:r>
                      <a:endParaRPr lang="en-GB" sz="1300" b="0" u="none" strike="noStrike" dirty="0">
                        <a:solidFill>
                          <a:srgbClr val="000000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5430"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defRPr/>
                      </a:pPr>
                      <a:r>
                        <a:rPr lang="en-GB" sz="1600" b="0" u="none" strike="noStrike" dirty="0" err="1">
                          <a:solidFill>
                            <a:srgbClr val="000000"/>
                          </a:solidFill>
                          <a:latin typeface="Montserrat" panose="00000500000000000000" pitchFamily="2" charset="-52"/>
                        </a:rPr>
                        <a:t>TerrSet</a:t>
                      </a:r>
                      <a:r>
                        <a:rPr lang="en-GB" sz="1600" b="0" u="none" strike="noStrike" dirty="0">
                          <a:solidFill>
                            <a:srgbClr val="000000"/>
                          </a:solidFill>
                          <a:latin typeface="Montserrat" panose="00000500000000000000" pitchFamily="2" charset="-52"/>
                        </a:rPr>
                        <a:t> 2020</a:t>
                      </a:r>
                    </a:p>
                  </a:txBody>
                  <a:tcPr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Montserrat" panose="00000500000000000000" pitchFamily="2" charset="-52"/>
                        </a:rPr>
                        <a:t>Программное обеспечение для геопространственного мониторинга и моделирования</a:t>
                      </a:r>
                      <a:endParaRPr lang="en-GB" sz="1400" b="0" u="none" strike="noStrike" dirty="0">
                        <a:solidFill>
                          <a:srgbClr val="000000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  <a:defRPr/>
                      </a:pPr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Montserrat" panose="00000500000000000000" pitchFamily="2" charset="-52"/>
                        </a:rPr>
                        <a:t>Интегрированная геопространственная программная система для мониторинга и моделирования земной системы для устойчивого развития. </a:t>
                      </a:r>
                      <a:endParaRPr lang="en-GB" sz="1400" b="0" u="none" strike="noStrike" dirty="0">
                        <a:solidFill>
                          <a:srgbClr val="000000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300" b="0" u="none" strike="noStrike" dirty="0">
                          <a:solidFill>
                            <a:srgbClr val="000000"/>
                          </a:solidFill>
                          <a:latin typeface="Montserrat" panose="00000500000000000000" pitchFamily="2" charset="-52"/>
                        </a:rPr>
                        <a:t>Наличие базы узконаправленных данных конкретной небольшой территории (ООПТ). </a:t>
                      </a:r>
                      <a:endParaRPr lang="en-GB" sz="1300" b="0" u="none" strike="noStrike" dirty="0">
                        <a:solidFill>
                          <a:srgbClr val="000000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05736">
                <a:tc>
                  <a:txBody>
                    <a:bodyPr/>
                    <a:lstStyle/>
                    <a:p>
                      <a:pPr algn="just">
                        <a:defRPr/>
                      </a:pPr>
                      <a:r>
                        <a:rPr lang="en-US" sz="1600" b="0" u="none" strike="noStrike" dirty="0">
                          <a:solidFill>
                            <a:schemeClr val="dk1"/>
                          </a:solidFill>
                          <a:latin typeface="Montserrat" panose="00000500000000000000" pitchFamily="2" charset="-52"/>
                        </a:rPr>
                        <a:t>Grass GIS</a:t>
                      </a:r>
                      <a:endParaRPr lang="ru-RU" sz="1600" b="0" u="none" strike="noStrike" dirty="0">
                        <a:solidFill>
                          <a:schemeClr val="dk1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/>
                      </a:pPr>
                      <a:r>
                        <a:rPr lang="ru-RU" sz="1400" b="0" u="none" strike="noStrike" dirty="0">
                          <a:solidFill>
                            <a:schemeClr val="dk1"/>
                          </a:solidFill>
                          <a:latin typeface="Montserrat" panose="00000500000000000000" pitchFamily="2" charset="-52"/>
                        </a:rPr>
                        <a:t>Программное обеспечение для </a:t>
                      </a:r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Montserrat" panose="00000500000000000000" pitchFamily="2" charset="-52"/>
                        </a:rPr>
                        <a:t>геопространственного мониторинга и моделирования</a:t>
                      </a:r>
                      <a:endParaRPr lang="ru-RU" sz="1400" b="0" u="none" strike="noStrike" dirty="0">
                        <a:solidFill>
                          <a:schemeClr val="dk1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strike="noStrike" dirty="0">
                          <a:solidFill>
                            <a:schemeClr val="dk1"/>
                          </a:solidFill>
                          <a:latin typeface="Montserrat" panose="00000500000000000000" pitchFamily="2" charset="-52"/>
                        </a:rPr>
                        <a:t>Программное обеспечение для растровой, векторной и геопространственной обработки, поддерживает моделирование рельефа и экосистем, гидрологию, управление данными и обработку изображений. </a:t>
                      </a:r>
                    </a:p>
                  </a:txBody>
                  <a:tcPr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just">
                        <a:defRPr/>
                      </a:pPr>
                      <a:endParaRPr lang="ru-RU" sz="1300" b="0" u="none" strike="noStrike" dirty="0">
                        <a:solidFill>
                          <a:schemeClr val="dk1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2543">
                <a:tc gridSpan="3">
                  <a:txBody>
                    <a:bodyPr/>
                    <a:lstStyle/>
                    <a:p>
                      <a:pPr algn="just">
                        <a:defRPr/>
                      </a:pPr>
                      <a:r>
                        <a:rPr lang="ru-RU" sz="1600" b="0" u="none" strike="noStrike" dirty="0">
                          <a:solidFill>
                            <a:schemeClr val="dk1"/>
                          </a:solidFill>
                          <a:latin typeface="Montserrat" panose="00000500000000000000" pitchFamily="2" charset="-52"/>
                        </a:rPr>
                        <a:t>Различные научные статьи и журналы</a:t>
                      </a:r>
                    </a:p>
                  </a:txBody>
                  <a:tcPr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lang="ru-RU" sz="1300" b="0" u="none" strike="noStrike" dirty="0">
                        <a:solidFill>
                          <a:schemeClr val="dk1"/>
                        </a:solidFill>
                        <a:latin typeface="Montserrat"/>
                      </a:endParaRPr>
                    </a:p>
                  </a:txBody>
                  <a:tcPr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lang="ru-RU" sz="1300" b="0" u="none" strike="noStrike" dirty="0">
                        <a:solidFill>
                          <a:schemeClr val="dk1"/>
                        </a:solidFill>
                        <a:latin typeface="Montserrat"/>
                      </a:endParaRPr>
                    </a:p>
                  </a:txBody>
                  <a:tcPr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/>
                      </a:pPr>
                      <a:r>
                        <a:rPr lang="ru-RU" sz="1300" b="0" u="none" strike="noStrike" dirty="0">
                          <a:solidFill>
                            <a:schemeClr val="dk1"/>
                          </a:solidFill>
                          <a:latin typeface="Montserrat" panose="00000500000000000000" pitchFamily="2" charset="-52"/>
                        </a:rPr>
                        <a:t>Предоставление только необходимых данных, без необходимости подробного изучения материла</a:t>
                      </a:r>
                    </a:p>
                  </a:txBody>
                  <a:tcPr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0" name="Прямоугольник 1"/>
          <p:cNvSpPr/>
          <p:nvPr/>
        </p:nvSpPr>
        <p:spPr bwMode="auto">
          <a:xfrm>
            <a:off x="164520" y="0"/>
            <a:ext cx="554400" cy="98604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21" name="Прямоугольник 13"/>
          <p:cNvSpPr/>
          <p:nvPr/>
        </p:nvSpPr>
        <p:spPr bwMode="auto">
          <a:xfrm>
            <a:off x="164520" y="986400"/>
            <a:ext cx="554400" cy="98604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22" name="Прямоугольник 14"/>
          <p:cNvSpPr/>
          <p:nvPr/>
        </p:nvSpPr>
        <p:spPr bwMode="auto">
          <a:xfrm>
            <a:off x="164520" y="1972800"/>
            <a:ext cx="554400" cy="98604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23" name="Прямоугольник 15"/>
          <p:cNvSpPr/>
          <p:nvPr/>
        </p:nvSpPr>
        <p:spPr bwMode="auto">
          <a:xfrm>
            <a:off x="164520" y="2958840"/>
            <a:ext cx="554400" cy="98604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24" name="Прямоугольник 16"/>
          <p:cNvSpPr/>
          <p:nvPr/>
        </p:nvSpPr>
        <p:spPr bwMode="auto">
          <a:xfrm>
            <a:off x="164520" y="3945240"/>
            <a:ext cx="554400" cy="98604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25" name="Прямоугольник 17"/>
          <p:cNvSpPr/>
          <p:nvPr/>
        </p:nvSpPr>
        <p:spPr bwMode="auto">
          <a:xfrm>
            <a:off x="164520" y="4931640"/>
            <a:ext cx="554400" cy="98604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26" name="Прямоугольник 18"/>
          <p:cNvSpPr/>
          <p:nvPr/>
        </p:nvSpPr>
        <p:spPr bwMode="auto">
          <a:xfrm>
            <a:off x="164520" y="5918039"/>
            <a:ext cx="554400" cy="9396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27" name="TextBox 20"/>
          <p:cNvSpPr/>
          <p:nvPr/>
        </p:nvSpPr>
        <p:spPr bwMode="auto">
          <a:xfrm>
            <a:off x="94000" y="4798800"/>
            <a:ext cx="694720" cy="11988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  <a:defRPr/>
            </a:pPr>
            <a:r>
              <a:rPr lang="ru-RU" sz="7200" dirty="0">
                <a:solidFill>
                  <a:schemeClr val="lt1"/>
                </a:solidFill>
                <a:latin typeface="Arial"/>
                <a:ea typeface="Open Sans"/>
              </a:rPr>
              <a:t>7</a:t>
            </a:r>
            <a:endParaRPr lang="en-GB" sz="7200" b="0" u="none" strike="noStrike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TextBox 22"/>
          <p:cNvSpPr/>
          <p:nvPr/>
        </p:nvSpPr>
        <p:spPr bwMode="auto">
          <a:xfrm>
            <a:off x="1418160" y="35013"/>
            <a:ext cx="9355680" cy="1113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914400">
              <a:lnSpc>
                <a:spcPts val="8773"/>
              </a:lnSpc>
              <a:defRPr/>
            </a:pPr>
            <a:r>
              <a:rPr lang="ru-RU" sz="4000" b="1" u="none" strike="noStrike" dirty="0">
                <a:solidFill>
                  <a:schemeClr val="dk1"/>
                </a:solidFill>
                <a:latin typeface="Montserrat"/>
              </a:rPr>
              <a:t>КАЛЕНДАРНЫЙ ПЛАН</a:t>
            </a:r>
            <a:endParaRPr lang="en-GB" sz="4000" b="0" u="none" strike="noStrike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TextBox 3"/>
          <p:cNvSpPr/>
          <p:nvPr/>
        </p:nvSpPr>
        <p:spPr bwMode="auto">
          <a:xfrm>
            <a:off x="859240" y="986040"/>
            <a:ext cx="11014140" cy="673885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defRPr/>
            </a:pPr>
            <a:r>
              <a:rPr lang="ru-RU" sz="1800" b="1" u="none" strike="noStrike" dirty="0">
                <a:solidFill>
                  <a:srgbClr val="FF0000"/>
                </a:solidFill>
                <a:latin typeface="Montserrat" panose="00000500000000000000" pitchFamily="2" charset="-52"/>
              </a:rPr>
              <a:t>Ноябрь-декабрь 2024  </a:t>
            </a:r>
          </a:p>
          <a:p>
            <a:pPr defTabSz="914400">
              <a:lnSpc>
                <a:spcPct val="100000"/>
              </a:lnSpc>
              <a:defRPr/>
            </a:pPr>
            <a:r>
              <a:rPr lang="ru-RU" sz="1800" b="0" u="none" strike="noStrike" dirty="0">
                <a:solidFill>
                  <a:srgbClr val="000000"/>
                </a:solidFill>
                <a:latin typeface="Montserrat" panose="00000500000000000000" pitchFamily="2" charset="-52"/>
              </a:rPr>
              <a:t>- Анализ проблемы потребительского сегмента  (проведение опросов среди потенциальных пользователей, анализ полученных данных для выявления ключевых потребностей и проблем, конкурентный анализ)</a:t>
            </a:r>
          </a:p>
          <a:p>
            <a:pPr defTabSz="914400">
              <a:lnSpc>
                <a:spcPct val="100000"/>
              </a:lnSpc>
              <a:defRPr/>
            </a:pPr>
            <a:r>
              <a:rPr lang="ru-RU" sz="1800" b="0" u="none" strike="noStrike" dirty="0">
                <a:solidFill>
                  <a:srgbClr val="000000"/>
                </a:solidFill>
                <a:latin typeface="Montserrat" panose="00000500000000000000" pitchFamily="2" charset="-52"/>
              </a:rPr>
              <a:t>- Подготовка информационной базы для программы (проведение лабораторных и полевых исследований, сбор информации)</a:t>
            </a:r>
          </a:p>
          <a:p>
            <a:pPr defTabSz="914400">
              <a:lnSpc>
                <a:spcPct val="100000"/>
              </a:lnSpc>
              <a:defRPr/>
            </a:pPr>
            <a:endParaRPr lang="ru-RU" sz="1800" b="0" u="none" strike="noStrike" dirty="0">
              <a:solidFill>
                <a:srgbClr val="000000"/>
              </a:solidFill>
              <a:latin typeface="Montserrat" panose="00000500000000000000" pitchFamily="2" charset="-52"/>
            </a:endParaRPr>
          </a:p>
          <a:p>
            <a:pPr defTabSz="914400">
              <a:lnSpc>
                <a:spcPct val="100000"/>
              </a:lnSpc>
              <a:defRPr/>
            </a:pPr>
            <a:r>
              <a:rPr lang="ru-RU" sz="1800" b="1" u="none" strike="noStrike" dirty="0">
                <a:solidFill>
                  <a:srgbClr val="FF0000"/>
                </a:solidFill>
                <a:latin typeface="Montserrat" panose="00000500000000000000" pitchFamily="2" charset="-52"/>
              </a:rPr>
              <a:t>Январь-март 2025  </a:t>
            </a:r>
          </a:p>
          <a:p>
            <a:pPr marL="285750" indent="-285750" defTabSz="914400">
              <a:lnSpc>
                <a:spcPct val="100000"/>
              </a:lnSpc>
              <a:buFontTx/>
              <a:buChar char="-"/>
              <a:defRPr/>
            </a:pPr>
            <a:r>
              <a:rPr lang="ru-RU" sz="1800" b="0" u="none" strike="noStrike" dirty="0">
                <a:solidFill>
                  <a:srgbClr val="000000"/>
                </a:solidFill>
                <a:latin typeface="Montserrat" panose="00000500000000000000" pitchFamily="2" charset="-52"/>
              </a:rPr>
              <a:t>Подготовка инфраструктуры</a:t>
            </a:r>
          </a:p>
          <a:p>
            <a:pPr defTabSz="914400">
              <a:lnSpc>
                <a:spcPct val="100000"/>
              </a:lnSpc>
              <a:defRPr/>
            </a:pPr>
            <a:r>
              <a:rPr lang="ru-RU" sz="1800" b="0" u="none" strike="noStrike" dirty="0">
                <a:solidFill>
                  <a:srgbClr val="000000"/>
                </a:solidFill>
                <a:latin typeface="Montserrat" panose="00000500000000000000" pitchFamily="2" charset="-52"/>
              </a:rPr>
              <a:t>- Разработка прототипа пользовательского интерфейса  </a:t>
            </a:r>
          </a:p>
          <a:p>
            <a:pPr defTabSz="914400">
              <a:lnSpc>
                <a:spcPct val="100000"/>
              </a:lnSpc>
              <a:defRPr/>
            </a:pPr>
            <a:r>
              <a:rPr lang="ru-RU" sz="1800" b="0" u="none" strike="noStrike" dirty="0">
                <a:solidFill>
                  <a:srgbClr val="000000"/>
                </a:solidFill>
                <a:latin typeface="Montserrat" panose="00000500000000000000" pitchFamily="2" charset="-52"/>
              </a:rPr>
              <a:t>- Сбор отзывов и доработка прототипа на основе полученных данных.</a:t>
            </a:r>
          </a:p>
          <a:p>
            <a:pPr defTabSz="914400">
              <a:lnSpc>
                <a:spcPct val="100000"/>
              </a:lnSpc>
              <a:defRPr/>
            </a:pPr>
            <a:endParaRPr lang="ru-RU" sz="1800" b="0" u="none" strike="noStrike" dirty="0">
              <a:solidFill>
                <a:srgbClr val="000000"/>
              </a:solidFill>
              <a:latin typeface="Montserrat" panose="00000500000000000000" pitchFamily="2" charset="-52"/>
            </a:endParaRPr>
          </a:p>
          <a:p>
            <a:pPr defTabSz="914400">
              <a:lnSpc>
                <a:spcPct val="100000"/>
              </a:lnSpc>
              <a:defRPr/>
            </a:pPr>
            <a:r>
              <a:rPr lang="ru-RU" sz="1800" b="1" u="none" strike="noStrike" dirty="0">
                <a:solidFill>
                  <a:srgbClr val="FF0000"/>
                </a:solidFill>
                <a:latin typeface="Montserrat" panose="00000500000000000000" pitchFamily="2" charset="-52"/>
              </a:rPr>
              <a:t>Апрель-июнь 2025  </a:t>
            </a:r>
          </a:p>
          <a:p>
            <a:pPr defTabSz="914400">
              <a:lnSpc>
                <a:spcPct val="100000"/>
              </a:lnSpc>
              <a:defRPr/>
            </a:pPr>
            <a:r>
              <a:rPr lang="ru-RU" sz="1800" b="0" u="none" strike="noStrike" dirty="0">
                <a:solidFill>
                  <a:srgbClr val="000000"/>
                </a:solidFill>
                <a:latin typeface="Montserrat" panose="00000500000000000000" pitchFamily="2" charset="-52"/>
              </a:rPr>
              <a:t>- Конечный продукт  (</a:t>
            </a:r>
            <a:r>
              <a:rPr lang="ru-RU" dirty="0">
                <a:solidFill>
                  <a:srgbClr val="000000"/>
                </a:solidFill>
                <a:latin typeface="Montserrat" panose="00000500000000000000" pitchFamily="2" charset="-52"/>
              </a:rPr>
              <a:t>з</a:t>
            </a:r>
            <a:r>
              <a:rPr lang="ru-RU" sz="1800" b="0" u="none" strike="noStrike" dirty="0">
                <a:solidFill>
                  <a:srgbClr val="000000"/>
                </a:solidFill>
                <a:latin typeface="Montserrat" panose="00000500000000000000" pitchFamily="2" charset="-52"/>
              </a:rPr>
              <a:t>аключительная доработка функциональности программы, </a:t>
            </a:r>
            <a:r>
              <a:rPr lang="ru-RU" dirty="0">
                <a:solidFill>
                  <a:srgbClr val="000000"/>
                </a:solidFill>
                <a:latin typeface="Montserrat" panose="00000500000000000000" pitchFamily="2" charset="-52"/>
              </a:rPr>
              <a:t>з</a:t>
            </a:r>
            <a:r>
              <a:rPr lang="ru-RU" sz="1800" b="0" u="none" strike="noStrike" dirty="0">
                <a:solidFill>
                  <a:srgbClr val="000000"/>
                </a:solidFill>
                <a:latin typeface="Montserrat" panose="00000500000000000000" pitchFamily="2" charset="-52"/>
              </a:rPr>
              <a:t>авершение разработки всех модулей и интеграция)</a:t>
            </a:r>
          </a:p>
          <a:p>
            <a:pPr defTabSz="914400">
              <a:lnSpc>
                <a:spcPct val="100000"/>
              </a:lnSpc>
              <a:defRPr/>
            </a:pPr>
            <a:r>
              <a:rPr lang="ru-RU" sz="1800" b="0" u="none" strike="noStrike" dirty="0">
                <a:solidFill>
                  <a:srgbClr val="000000"/>
                </a:solidFill>
                <a:latin typeface="Montserrat" panose="00000500000000000000" pitchFamily="2" charset="-52"/>
              </a:rPr>
              <a:t>- Вывод продукта на рынок  </a:t>
            </a:r>
          </a:p>
          <a:p>
            <a:pPr defTabSz="914400">
              <a:lnSpc>
                <a:spcPct val="100000"/>
              </a:lnSpc>
              <a:defRPr/>
            </a:pPr>
            <a:endParaRPr lang="ru-RU" sz="1800" b="0" u="none" strike="noStrike" dirty="0">
              <a:solidFill>
                <a:srgbClr val="000000"/>
              </a:solidFill>
              <a:latin typeface="Montserrat" panose="00000500000000000000" pitchFamily="2" charset="-52"/>
            </a:endParaRPr>
          </a:p>
          <a:p>
            <a:pPr defTabSz="914400">
              <a:lnSpc>
                <a:spcPct val="100000"/>
              </a:lnSpc>
              <a:defRPr/>
            </a:pPr>
            <a:r>
              <a:rPr lang="ru-RU" sz="1800" b="1" u="none" strike="noStrike" dirty="0">
                <a:solidFill>
                  <a:srgbClr val="FF0000"/>
                </a:solidFill>
                <a:latin typeface="Montserrat" panose="00000500000000000000" pitchFamily="2" charset="-52"/>
              </a:rPr>
              <a:t>Возможное масштабирование проекта  (Июль-сентябрь 2025)  </a:t>
            </a:r>
          </a:p>
          <a:p>
            <a:pPr defTabSz="914400">
              <a:lnSpc>
                <a:spcPct val="100000"/>
              </a:lnSpc>
              <a:defRPr/>
            </a:pPr>
            <a:r>
              <a:rPr lang="ru-RU" sz="1800" b="0" u="none" strike="noStrike" dirty="0">
                <a:solidFill>
                  <a:srgbClr val="000000"/>
                </a:solidFill>
                <a:latin typeface="Montserrat" panose="00000500000000000000" pitchFamily="2" charset="-52"/>
              </a:rPr>
              <a:t> - Оценка первой версии продукта и собираемой обратной связи для планирования дальнейших улучшений.</a:t>
            </a:r>
          </a:p>
          <a:p>
            <a:pPr defTabSz="914400">
              <a:lnSpc>
                <a:spcPct val="100000"/>
              </a:lnSpc>
              <a:defRPr/>
            </a:pPr>
            <a:r>
              <a:rPr lang="ru-RU" sz="1800" b="0" u="none" strike="noStrike" dirty="0">
                <a:solidFill>
                  <a:srgbClr val="000000"/>
                </a:solidFill>
                <a:latin typeface="Montserrat" panose="00000500000000000000" pitchFamily="2" charset="-52"/>
              </a:rPr>
              <a:t>  - Разработка стратегии масштабирования</a:t>
            </a:r>
          </a:p>
          <a:p>
            <a:pPr defTabSz="914400">
              <a:lnSpc>
                <a:spcPct val="100000"/>
              </a:lnSpc>
              <a:defRPr/>
            </a:pPr>
            <a:endParaRPr lang="ru-RU" sz="1800" b="0" u="none" strike="noStrike" dirty="0">
              <a:solidFill>
                <a:srgbClr val="000000"/>
              </a:solidFill>
              <a:latin typeface="Montserrat" panose="00000500000000000000" pitchFamily="2" charset="-52"/>
            </a:endParaRPr>
          </a:p>
          <a:p>
            <a:pPr defTabSz="914400">
              <a:lnSpc>
                <a:spcPct val="100000"/>
              </a:lnSpc>
              <a:defRPr/>
            </a:pPr>
            <a:endParaRPr lang="en-GB" sz="1800" b="0" u="none" strike="noStrike" dirty="0">
              <a:solidFill>
                <a:srgbClr val="000000"/>
              </a:solidFill>
              <a:latin typeface="Montserrat" panose="00000500000000000000" pitchFamily="2" charset="-52"/>
            </a:endParaRPr>
          </a:p>
          <a:p>
            <a:pPr algn="just" defTabSz="914400">
              <a:lnSpc>
                <a:spcPct val="100000"/>
              </a:lnSpc>
              <a:defRPr/>
            </a:pPr>
            <a:endParaRPr lang="en-GB" sz="1800" b="0" u="none" strike="noStrike" dirty="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0" name="Прямоугольник 1"/>
          <p:cNvSpPr/>
          <p:nvPr/>
        </p:nvSpPr>
        <p:spPr bwMode="auto">
          <a:xfrm>
            <a:off x="164520" y="0"/>
            <a:ext cx="554400" cy="98604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31" name="Прямоугольник 13"/>
          <p:cNvSpPr/>
          <p:nvPr/>
        </p:nvSpPr>
        <p:spPr bwMode="auto">
          <a:xfrm>
            <a:off x="164520" y="986400"/>
            <a:ext cx="554400" cy="98604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32" name="Прямоугольник 14"/>
          <p:cNvSpPr/>
          <p:nvPr/>
        </p:nvSpPr>
        <p:spPr bwMode="auto">
          <a:xfrm>
            <a:off x="164520" y="1972800"/>
            <a:ext cx="554400" cy="98604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33" name="Прямоугольник 15"/>
          <p:cNvSpPr/>
          <p:nvPr/>
        </p:nvSpPr>
        <p:spPr bwMode="auto">
          <a:xfrm>
            <a:off x="164520" y="2958840"/>
            <a:ext cx="554400" cy="98604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34" name="Прямоугольник 16"/>
          <p:cNvSpPr/>
          <p:nvPr/>
        </p:nvSpPr>
        <p:spPr bwMode="auto">
          <a:xfrm>
            <a:off x="164520" y="3945240"/>
            <a:ext cx="554400" cy="98604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35" name="Прямоугольник 17"/>
          <p:cNvSpPr/>
          <p:nvPr/>
        </p:nvSpPr>
        <p:spPr bwMode="auto">
          <a:xfrm>
            <a:off x="164520" y="4931640"/>
            <a:ext cx="554400" cy="98604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36" name="Прямоугольник 18"/>
          <p:cNvSpPr/>
          <p:nvPr/>
        </p:nvSpPr>
        <p:spPr bwMode="auto">
          <a:xfrm>
            <a:off x="164520" y="5918039"/>
            <a:ext cx="554400" cy="9396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37" name="TextBox 21"/>
          <p:cNvSpPr/>
          <p:nvPr/>
        </p:nvSpPr>
        <p:spPr bwMode="auto">
          <a:xfrm>
            <a:off x="94000" y="5787000"/>
            <a:ext cx="694720" cy="11988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  <a:defRPr/>
            </a:pPr>
            <a:r>
              <a:rPr lang="ru-RU" sz="7200" b="0" u="none" strike="noStrike" dirty="0">
                <a:solidFill>
                  <a:schemeClr val="lt1"/>
                </a:solidFill>
                <a:latin typeface="Arial"/>
                <a:ea typeface="Open Sans"/>
              </a:rPr>
              <a:t>8</a:t>
            </a:r>
            <a:endParaRPr lang="en-GB" sz="7200" b="0" u="none" strike="noStrike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TextBox 37"/>
          <p:cNvSpPr/>
          <p:nvPr/>
        </p:nvSpPr>
        <p:spPr bwMode="auto">
          <a:xfrm>
            <a:off x="2456280" y="1118520"/>
            <a:ext cx="7399800" cy="1113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914400">
              <a:lnSpc>
                <a:spcPts val="8773"/>
              </a:lnSpc>
              <a:defRPr/>
            </a:pPr>
            <a:r>
              <a:rPr lang="ru-RU" sz="4800" b="1" u="none" strike="noStrike">
                <a:solidFill>
                  <a:schemeClr val="dk1"/>
                </a:solidFill>
                <a:latin typeface="Montserrat"/>
              </a:rPr>
              <a:t>КОМАНДА ПРОЕКТА</a:t>
            </a:r>
            <a:endParaRPr lang="en-GB" sz="48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Прямоугольник 24"/>
          <p:cNvSpPr/>
          <p:nvPr/>
        </p:nvSpPr>
        <p:spPr bwMode="auto">
          <a:xfrm>
            <a:off x="1608120" y="2615760"/>
            <a:ext cx="1998720" cy="200916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40" name="Прямоугольник 25"/>
          <p:cNvSpPr/>
          <p:nvPr/>
        </p:nvSpPr>
        <p:spPr bwMode="auto">
          <a:xfrm>
            <a:off x="5375160" y="2615760"/>
            <a:ext cx="1998720" cy="200916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41" name="Прямоугольник 26"/>
          <p:cNvSpPr/>
          <p:nvPr/>
        </p:nvSpPr>
        <p:spPr bwMode="auto">
          <a:xfrm>
            <a:off x="9255600" y="2615760"/>
            <a:ext cx="1998720" cy="200916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42" name="TextBox 31"/>
          <p:cNvSpPr/>
          <p:nvPr/>
        </p:nvSpPr>
        <p:spPr bwMode="auto">
          <a:xfrm>
            <a:off x="1359720" y="4669920"/>
            <a:ext cx="249516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defRPr/>
            </a:pPr>
            <a:r>
              <a:rPr lang="ru-RU" sz="1800" b="1" u="none" strike="noStrike">
                <a:solidFill>
                  <a:srgbClr val="000000"/>
                </a:solidFill>
                <a:latin typeface="Times New Roman"/>
              </a:rPr>
              <a:t>Мазурина Маргарита </a:t>
            </a:r>
            <a:endParaRPr lang="en-GB" sz="1800" b="0" u="none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defRPr/>
            </a:pPr>
            <a:r>
              <a:rPr lang="ru-RU" sz="1800" b="1" u="none" strike="noStrike">
                <a:solidFill>
                  <a:srgbClr val="000000"/>
                </a:solidFill>
                <a:latin typeface="Times New Roman"/>
              </a:rPr>
              <a:t>Николаевна</a:t>
            </a:r>
            <a:endParaRPr lang="en-GB" sz="18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TextBox 32"/>
          <p:cNvSpPr/>
          <p:nvPr/>
        </p:nvSpPr>
        <p:spPr bwMode="auto">
          <a:xfrm>
            <a:off x="5313240" y="4663800"/>
            <a:ext cx="2066759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defRPr/>
            </a:pPr>
            <a:r>
              <a:rPr lang="ru-RU" sz="1800" b="1" u="none" strike="noStrike">
                <a:solidFill>
                  <a:schemeClr val="dk1"/>
                </a:solidFill>
                <a:latin typeface="Times New Roman"/>
              </a:rPr>
              <a:t>Грабко Анастасия</a:t>
            </a:r>
            <a:endParaRPr lang="en-GB" sz="1800" b="0" u="none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defRPr/>
            </a:pPr>
            <a:r>
              <a:rPr lang="ru-RU" sz="1800" b="1" u="none" strike="noStrike">
                <a:solidFill>
                  <a:schemeClr val="dk1"/>
                </a:solidFill>
                <a:latin typeface="Times New Roman"/>
              </a:rPr>
              <a:t>Евгеньевна</a:t>
            </a:r>
            <a:endParaRPr lang="en-GB" sz="18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TextBox 33"/>
          <p:cNvSpPr/>
          <p:nvPr/>
        </p:nvSpPr>
        <p:spPr bwMode="auto">
          <a:xfrm>
            <a:off x="9202680" y="4600440"/>
            <a:ext cx="188136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defRPr/>
            </a:pPr>
            <a:r>
              <a:rPr lang="ru-RU" sz="1800" b="1" u="none" strike="noStrike">
                <a:solidFill>
                  <a:schemeClr val="dk1"/>
                </a:solidFill>
                <a:latin typeface="Times New Roman"/>
              </a:rPr>
              <a:t>Таркаев Сергей </a:t>
            </a:r>
            <a:endParaRPr lang="en-GB" sz="1800" b="0" u="none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defRPr/>
            </a:pPr>
            <a:r>
              <a:rPr lang="ru-RU" sz="1800" b="1" u="none" strike="noStrike">
                <a:solidFill>
                  <a:schemeClr val="dk1"/>
                </a:solidFill>
                <a:latin typeface="Times New Roman"/>
              </a:rPr>
              <a:t>Сергеевич</a:t>
            </a:r>
            <a:endParaRPr lang="en-GB" sz="18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TextBox 35"/>
          <p:cNvSpPr/>
          <p:nvPr/>
        </p:nvSpPr>
        <p:spPr bwMode="auto">
          <a:xfrm>
            <a:off x="5266440" y="5294520"/>
            <a:ext cx="2087640" cy="1081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defRPr/>
            </a:pPr>
            <a:r>
              <a:rPr lang="ru-RU" sz="1300" b="0" u="none" strike="noStrike">
                <a:solidFill>
                  <a:srgbClr val="000000"/>
                </a:solidFill>
                <a:latin typeface="Calibri"/>
              </a:rPr>
              <a:t>Институт ветеринарии, ветеринарной-санитарной экспертизы и агробезопасности</a:t>
            </a:r>
            <a:br>
              <a:rPr sz="1300"/>
            </a:br>
            <a:r>
              <a:rPr lang="ru-RU" sz="1300" b="0" u="none" strike="noStrike">
                <a:solidFill>
                  <a:srgbClr val="000000"/>
                </a:solidFill>
                <a:latin typeface="Calibri"/>
              </a:rPr>
              <a:t>Группа 21-ВС-5</a:t>
            </a:r>
            <a:endParaRPr lang="en-GB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TextBox 7"/>
          <p:cNvSpPr/>
          <p:nvPr/>
        </p:nvSpPr>
        <p:spPr bwMode="auto">
          <a:xfrm>
            <a:off x="1346759" y="5294520"/>
            <a:ext cx="2272680" cy="1081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defRPr/>
            </a:pPr>
            <a:r>
              <a:rPr lang="ru-RU" sz="1300" b="0" u="none" strike="noStrike">
                <a:solidFill>
                  <a:srgbClr val="000000"/>
                </a:solidFill>
                <a:latin typeface="Calibri"/>
              </a:rPr>
              <a:t>Институт ветеринарии, ветеринарной-санитарной экспертизы и агробезопасности</a:t>
            </a:r>
            <a:br>
              <a:rPr sz="1300"/>
            </a:br>
            <a:r>
              <a:rPr lang="ru-RU" sz="1300" b="0" u="none" strike="noStrike">
                <a:solidFill>
                  <a:srgbClr val="000000"/>
                </a:solidFill>
                <a:latin typeface="Calibri"/>
              </a:rPr>
              <a:t>Группа 21-ВС-5</a:t>
            </a:r>
            <a:endParaRPr lang="en-GB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TextBox 9"/>
          <p:cNvSpPr/>
          <p:nvPr/>
        </p:nvSpPr>
        <p:spPr bwMode="auto">
          <a:xfrm>
            <a:off x="9192960" y="5220720"/>
            <a:ext cx="2087640" cy="1081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defRPr/>
            </a:pPr>
            <a:r>
              <a:rPr lang="ru-RU" sz="1300" b="0" u="none" strike="noStrike">
                <a:solidFill>
                  <a:srgbClr val="000000"/>
                </a:solidFill>
                <a:latin typeface="Calibri"/>
              </a:rPr>
              <a:t>Институт ветеринарии, ветеринарной-санитарной экспертизы и агробезопасности</a:t>
            </a:r>
            <a:br>
              <a:rPr sz="1300"/>
            </a:br>
            <a:r>
              <a:rPr lang="ru-RU" sz="1300" b="0" u="none" strike="noStrike">
                <a:solidFill>
                  <a:srgbClr val="000000"/>
                </a:solidFill>
                <a:latin typeface="Calibri"/>
              </a:rPr>
              <a:t>Группа 21-ВС-5</a:t>
            </a:r>
            <a:endParaRPr lang="en-GB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TextBox 11"/>
          <p:cNvSpPr/>
          <p:nvPr/>
        </p:nvSpPr>
        <p:spPr bwMode="auto">
          <a:xfrm>
            <a:off x="1865520" y="6313320"/>
            <a:ext cx="148356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defRPr/>
            </a:pPr>
            <a:r>
              <a:rPr sz="1800" b="0" u="none" strike="noStrike">
                <a:solidFill>
                  <a:srgbClr val="000000"/>
                </a:solidFill>
                <a:latin typeface="Times New Roman"/>
              </a:rPr>
              <a:t>5073291</a:t>
            </a:r>
            <a:endParaRPr lang="en-GB" sz="18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TextBox 43"/>
          <p:cNvSpPr/>
          <p:nvPr/>
        </p:nvSpPr>
        <p:spPr bwMode="auto">
          <a:xfrm>
            <a:off x="5549760" y="6313320"/>
            <a:ext cx="148356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defRPr/>
            </a:pPr>
            <a:r>
              <a:rPr lang="ru-RU" sz="1800" b="0" u="none" strike="noStrike">
                <a:solidFill>
                  <a:srgbClr val="000000"/>
                </a:solidFill>
                <a:latin typeface="Times New Roman"/>
              </a:rPr>
              <a:t>2949142</a:t>
            </a:r>
            <a:endParaRPr lang="en-GB" sz="18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TextBox 45"/>
          <p:cNvSpPr/>
          <p:nvPr/>
        </p:nvSpPr>
        <p:spPr bwMode="auto">
          <a:xfrm>
            <a:off x="9513000" y="6313320"/>
            <a:ext cx="148356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defRPr/>
            </a:pPr>
            <a:r>
              <a:rPr lang="ru-RU" sz="1800" b="0" u="none" strike="noStrike">
                <a:solidFill>
                  <a:srgbClr val="000000"/>
                </a:solidFill>
                <a:latin typeface="Times New Roman"/>
              </a:rPr>
              <a:t>6252095</a:t>
            </a:r>
            <a:endParaRPr lang="en-GB" sz="1800" b="0" u="none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1" name="Рисунок 46"/>
          <p:cNvPicPr/>
          <p:nvPr/>
        </p:nvPicPr>
        <p:blipFill>
          <a:blip r:embed="rId3"/>
          <a:stretch/>
        </p:blipFill>
        <p:spPr bwMode="auto">
          <a:xfrm>
            <a:off x="1614240" y="2615760"/>
            <a:ext cx="2005200" cy="2005920"/>
          </a:xfrm>
          <a:prstGeom prst="rect">
            <a:avLst/>
          </a:prstGeom>
          <a:ln w="0">
            <a:noFill/>
          </a:ln>
        </p:spPr>
      </p:pic>
      <p:pic>
        <p:nvPicPr>
          <p:cNvPr id="152" name="Рисунок 48"/>
          <p:cNvPicPr/>
          <p:nvPr/>
        </p:nvPicPr>
        <p:blipFill>
          <a:blip r:embed="rId4"/>
          <a:stretch/>
        </p:blipFill>
        <p:spPr bwMode="auto">
          <a:xfrm>
            <a:off x="5346360" y="2615760"/>
            <a:ext cx="2047320" cy="2047680"/>
          </a:xfrm>
          <a:prstGeom prst="rect">
            <a:avLst/>
          </a:prstGeom>
          <a:ln w="0">
            <a:noFill/>
          </a:ln>
        </p:spPr>
      </p:pic>
      <p:pic>
        <p:nvPicPr>
          <p:cNvPr id="2058927184" name="Рисунок 2058927183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9255600" y="2615760"/>
            <a:ext cx="1998719" cy="199871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759</Words>
  <Application>Microsoft Office PowerPoint</Application>
  <PresentationFormat>Широкоэкранный</PresentationFormat>
  <Paragraphs>100</Paragraphs>
  <Slides>8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11</vt:i4>
      </vt:variant>
      <vt:variant>
        <vt:lpstr>Заголовки слайдов</vt:lpstr>
      </vt:variant>
      <vt:variant>
        <vt:i4>8</vt:i4>
      </vt:variant>
    </vt:vector>
  </HeadingPairs>
  <TitlesOfParts>
    <vt:vector size="29" baseType="lpstr">
      <vt:lpstr>Arial</vt:lpstr>
      <vt:lpstr>Calibri</vt:lpstr>
      <vt:lpstr>Calibri Light</vt:lpstr>
      <vt:lpstr>Gotham Pro Medium</vt:lpstr>
      <vt:lpstr>Montserrat</vt:lpstr>
      <vt:lpstr>Montserrat SemiBold</vt:lpstr>
      <vt:lpstr>OpenSymbol</vt:lpstr>
      <vt:lpstr>Symbol</vt:lpstr>
      <vt:lpstr>Times New Roman</vt:lpstr>
      <vt:lpstr>Wingdings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Михаил Груздев</dc:creator>
  <dc:description/>
  <cp:lastModifiedBy>yurawolf16@gmail.com</cp:lastModifiedBy>
  <cp:revision>32</cp:revision>
  <dcterms:created xsi:type="dcterms:W3CDTF">2023-10-28T09:28:14Z</dcterms:created>
  <dcterms:modified xsi:type="dcterms:W3CDTF">2024-12-07T18:39:29Z</dcterms:modified>
  <dc:language>en-GB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Широкоэкранный</vt:lpwstr>
  </property>
  <property fmtid="{D5CDD505-2E9C-101B-9397-08002B2CF9AE}" pid="3" name="Slides">
    <vt:i4>7</vt:i4>
  </property>
</Properties>
</file>