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3" r:id="rId6"/>
    <p:sldId id="261" r:id="rId7"/>
    <p:sldId id="265" r:id="rId8"/>
    <p:sldId id="266" r:id="rId9"/>
    <p:sldId id="267" r:id="rId10"/>
    <p:sldId id="26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CE30-9F43-4B4A-B1A9-05F36F5B2822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DDBF6-BE34-4F34-AC47-AD335ED64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283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CE30-9F43-4B4A-B1A9-05F36F5B2822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DDBF6-BE34-4F34-AC47-AD335ED64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1754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CE30-9F43-4B4A-B1A9-05F36F5B2822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DDBF6-BE34-4F34-AC47-AD335ED64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045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CE30-9F43-4B4A-B1A9-05F36F5B2822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DDBF6-BE34-4F34-AC47-AD335ED64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035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CE30-9F43-4B4A-B1A9-05F36F5B2822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DDBF6-BE34-4F34-AC47-AD335ED64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415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CE30-9F43-4B4A-B1A9-05F36F5B2822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DDBF6-BE34-4F34-AC47-AD335ED64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732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CE30-9F43-4B4A-B1A9-05F36F5B2822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DDBF6-BE34-4F34-AC47-AD335ED64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690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CE30-9F43-4B4A-B1A9-05F36F5B2822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DDBF6-BE34-4F34-AC47-AD335ED64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793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CE30-9F43-4B4A-B1A9-05F36F5B2822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DDBF6-BE34-4F34-AC47-AD335ED64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07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CE30-9F43-4B4A-B1A9-05F36F5B2822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DDBF6-BE34-4F34-AC47-AD335ED64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0452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CE30-9F43-4B4A-B1A9-05F36F5B2822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DDBF6-BE34-4F34-AC47-AD335ED6401F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28933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CE30-9F43-4B4A-B1A9-05F36F5B2822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DDBF6-BE34-4F34-AC47-AD335ED64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1332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CE30-9F43-4B4A-B1A9-05F36F5B2822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DDBF6-BE34-4F34-AC47-AD335ED6401F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589593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CE30-9F43-4B4A-B1A9-05F36F5B2822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DDBF6-BE34-4F34-AC47-AD335ED64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4788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CE30-9F43-4B4A-B1A9-05F36F5B2822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DDBF6-BE34-4F34-AC47-AD335ED64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7988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CE30-9F43-4B4A-B1A9-05F36F5B2822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DDBF6-BE34-4F34-AC47-AD335ED64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715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B9CE30-9F43-4B4A-B1A9-05F36F5B2822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18DDBF6-BE34-4F34-AC47-AD335ED64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227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315883"/>
            <a:ext cx="9144000" cy="4941917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РАЗРАБОТКА И ПРОИЗВОДСТВО ТОПЛИВНЫХ БРИКЕТОВ ВМЕСТО ПРИМЕНЯЕМОГО КОКСА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472246"/>
            <a:ext cx="9144000" cy="1579419"/>
          </a:xfrm>
        </p:spPr>
        <p:txBody>
          <a:bodyPr/>
          <a:lstStyle/>
          <a:p>
            <a:r>
              <a:rPr lang="ru-RU" dirty="0"/>
              <a:t>Стартап-студия УГНТУ</a:t>
            </a:r>
          </a:p>
        </p:txBody>
      </p:sp>
    </p:spTree>
    <p:extLst>
      <p:ext uri="{BB962C8B-B14F-4D97-AF65-F5344CB8AC3E}">
        <p14:creationId xmlns:p14="http://schemas.microsoft.com/office/powerpoint/2010/main" val="1249260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Резюме проекта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9646944"/>
              </p:ext>
            </p:extLst>
          </p:nvPr>
        </p:nvGraphicFramePr>
        <p:xfrm>
          <a:off x="772131" y="1434724"/>
          <a:ext cx="8390723" cy="48459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84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71228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28255">
                <a:tc>
                  <a:txBody>
                    <a:bodyPr/>
                    <a:lstStyle/>
                    <a:p>
                      <a:r>
                        <a:rPr lang="ru-RU" sz="1400" b="0" dirty="0"/>
                        <a:t>Цель проекта</a:t>
                      </a:r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Разработка и производство топливных брикетов для замены применяемого кокса крупных фракций</a:t>
                      </a:r>
                    </a:p>
                  </a:txBody>
                  <a:tcPr marL="74751" marR="74751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82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400" b="0" dirty="0"/>
                        <a:t>Продукт проекта</a:t>
                      </a:r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-Рецепт/образец готового топливного</a:t>
                      </a:r>
                      <a:r>
                        <a:rPr lang="ru-RU" sz="1400" baseline="0" dirty="0"/>
                        <a:t> брикета из отсевов кокса;   </a:t>
                      </a:r>
                    </a:p>
                    <a:p>
                      <a:r>
                        <a:rPr lang="ru-RU" sz="1400" baseline="0" dirty="0"/>
                        <a:t>-Документация на изготовление топливного брикета.</a:t>
                      </a:r>
                      <a:endParaRPr lang="ru-RU" sz="1400" dirty="0"/>
                    </a:p>
                  </a:txBody>
                  <a:tcPr marL="74751" marR="74751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28255">
                <a:tc>
                  <a:txBody>
                    <a:bodyPr/>
                    <a:lstStyle/>
                    <a:p>
                      <a:r>
                        <a:rPr lang="ru-RU" sz="1400" b="0" dirty="0"/>
                        <a:t>Описание этапа №1</a:t>
                      </a:r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-разработка методик определения качественных характеристик топливного брикета;</a:t>
                      </a:r>
                    </a:p>
                    <a:p>
                      <a:r>
                        <a:rPr lang="ru-RU" sz="1400" dirty="0"/>
                        <a:t>-разработка рецепта/образца готового топливного брикета;</a:t>
                      </a:r>
                    </a:p>
                    <a:p>
                      <a:r>
                        <a:rPr lang="ru-RU" sz="1400" dirty="0"/>
                        <a:t>-разработка документации на изготовление топливного брикета.</a:t>
                      </a:r>
                    </a:p>
                  </a:txBody>
                  <a:tcPr marL="74751" marR="74751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8255">
                <a:tc>
                  <a:txBody>
                    <a:bodyPr/>
                    <a:lstStyle/>
                    <a:p>
                      <a:r>
                        <a:rPr lang="ru-RU" sz="1400" b="0" dirty="0"/>
                        <a:t>Участники и партнёры</a:t>
                      </a:r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Корпорация </a:t>
                      </a:r>
                      <a:r>
                        <a:rPr lang="ru-RU" sz="1400" dirty="0" err="1"/>
                        <a:t>Технониколь</a:t>
                      </a:r>
                      <a:endParaRPr lang="ru-RU" sz="1400" dirty="0"/>
                    </a:p>
                  </a:txBody>
                  <a:tcPr marL="74751" marR="74751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28255">
                <a:tc>
                  <a:txBody>
                    <a:bodyPr/>
                    <a:lstStyle/>
                    <a:p>
                      <a:r>
                        <a:rPr lang="ru-RU" sz="1400" b="0" dirty="0"/>
                        <a:t>Текущий статус</a:t>
                      </a:r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Проведены исследовательские работы по изучению различных вяжущих. Проведены промышленные испытания с применением брикета, изготовленного по четырем различным технологиям.</a:t>
                      </a:r>
                    </a:p>
                  </a:txBody>
                  <a:tcPr marL="74751" marR="74751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28255">
                <a:tc>
                  <a:txBody>
                    <a:bodyPr/>
                    <a:lstStyle/>
                    <a:p>
                      <a:r>
                        <a:rPr lang="ru-RU" sz="1400" b="0" dirty="0"/>
                        <a:t>Команда проекта</a:t>
                      </a:r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74751" marR="74751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28255">
                <a:tc>
                  <a:txBody>
                    <a:bodyPr/>
                    <a:lstStyle/>
                    <a:p>
                      <a:r>
                        <a:rPr lang="ru-RU" sz="1400" b="0" dirty="0"/>
                        <a:t>Длительность этапа №1</a:t>
                      </a:r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74751" marR="74751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28255">
                <a:tc>
                  <a:txBody>
                    <a:bodyPr/>
                    <a:lstStyle/>
                    <a:p>
                      <a:r>
                        <a:rPr lang="ru-RU" sz="1400" b="0" dirty="0"/>
                        <a:t>Инвестиции этапа №1</a:t>
                      </a:r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74751" marR="74751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1614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fontAlgn="base"/>
            <a:r>
              <a:rPr lang="ru-RU" b="1" dirty="0"/>
              <a:t>Отсутствие в РФ предприятий по производству  литейного кокса фракцией 100 – 200мм;</a:t>
            </a:r>
            <a:endParaRPr lang="ru-RU" dirty="0"/>
          </a:p>
          <a:p>
            <a:pPr lvl="0" fontAlgn="base"/>
            <a:r>
              <a:rPr lang="ru-RU" b="1" dirty="0"/>
              <a:t>Высокая цена на импортный кокс и, как следствие, увеличение себестоимости продукции;</a:t>
            </a:r>
          </a:p>
          <a:p>
            <a:pPr fontAlgn="base"/>
            <a:r>
              <a:rPr lang="ru-RU" b="1" dirty="0"/>
              <a:t>Образование отсевов кокса - фракций, непригодных для существующих вагранок;</a:t>
            </a:r>
            <a:endParaRPr lang="ru-RU" dirty="0"/>
          </a:p>
          <a:p>
            <a:r>
              <a:rPr lang="ru-RU" b="1" dirty="0"/>
              <a:t>Накопление отсевов кокса из-за сложности с реализацией.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3651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37052"/>
          </a:xfrm>
        </p:spPr>
        <p:txBody>
          <a:bodyPr>
            <a:noAutofit/>
          </a:bodyPr>
          <a:lstStyle/>
          <a:p>
            <a:r>
              <a:rPr lang="ru-RU" dirty="0"/>
              <a:t>Существующие решения проблем </a:t>
            </a:r>
            <a:br>
              <a:rPr lang="ru-RU" dirty="0"/>
            </a:br>
            <a:r>
              <a:rPr lang="ru-RU" dirty="0"/>
              <a:t>изготовления брикетов </a:t>
            </a:r>
            <a:br>
              <a:rPr lang="ru-RU" dirty="0"/>
            </a:br>
            <a:r>
              <a:rPr lang="ru-RU" dirty="0"/>
              <a:t>внутри УГНТУ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403835"/>
            <a:ext cx="8664019" cy="42955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Проблематикой изготовления топливных брикетов  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успешно занимается </a:t>
            </a:r>
          </a:p>
          <a:p>
            <a:pPr marL="0" indent="0">
              <a:buNone/>
            </a:pP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«Центр водородно-углеродных технологий» </a:t>
            </a:r>
          </a:p>
          <a:p>
            <a:pPr marL="0" indent="0">
              <a:buNone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в рамках проекта «Создание технологий углеродных материалов и водорода»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02D4286-9B19-4680-82D6-61D313DE5E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847969"/>
            <a:ext cx="4515046" cy="301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973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5259"/>
          </a:xfrm>
        </p:spPr>
        <p:txBody>
          <a:bodyPr>
            <a:noAutofit/>
          </a:bodyPr>
          <a:lstStyle/>
          <a:p>
            <a:r>
              <a:rPr lang="ru-RU" dirty="0"/>
              <a:t>Существующие решения проблем изготовления топливных брикетов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725105"/>
            <a:ext cx="8814847" cy="49742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В Российской Федерации </a:t>
            </a:r>
          </a:p>
          <a:p>
            <a:pPr marL="0" indent="0">
              <a:buNone/>
            </a:pP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выдано 14 патентов по технологии </a:t>
            </a:r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брекетирования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 каменных углей –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см. приложение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059232C-5C4D-4E26-A558-A71C3FE558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69" y="2696066"/>
            <a:ext cx="5504861" cy="366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975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3920"/>
          </a:xfrm>
        </p:spPr>
        <p:txBody>
          <a:bodyPr>
            <a:noAutofit/>
          </a:bodyPr>
          <a:lstStyle/>
          <a:p>
            <a:r>
              <a:rPr lang="ru-RU" dirty="0">
                <a:latin typeface="+mn-lt"/>
              </a:rPr>
              <a:t>Состояние рынка и </a:t>
            </a:r>
            <a:br>
              <a:rPr lang="ru-RU" dirty="0">
                <a:latin typeface="+mn-lt"/>
              </a:rPr>
            </a:br>
            <a:r>
              <a:rPr lang="ru-RU" dirty="0">
                <a:latin typeface="+mn-lt"/>
              </a:rPr>
              <a:t>потенциальные конкуренты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753386"/>
            <a:ext cx="8437775" cy="4423577"/>
          </a:xfrm>
        </p:spPr>
        <p:txBody>
          <a:bodyPr>
            <a:normAutofit fontScale="77500" lnSpcReduction="20000"/>
          </a:bodyPr>
          <a:lstStyle/>
          <a:p>
            <a:r>
              <a:rPr lang="ru-RU" sz="2200" dirty="0"/>
              <a:t>Рынок топливных брикетов из кокса в полной мере не сформирован.  Потенциал развития ограничен низкой стоимостью угля и тенденцией к ее дальнейшему снижению</a:t>
            </a:r>
          </a:p>
          <a:p>
            <a:endParaRPr lang="ru-RU" sz="2200" dirty="0"/>
          </a:p>
          <a:p>
            <a:r>
              <a:rPr lang="ru-RU" sz="2200" b="1" dirty="0"/>
              <a:t>Потенциальные потребители </a:t>
            </a:r>
            <a:r>
              <a:rPr lang="ru-RU" sz="2200" dirty="0"/>
              <a:t>– компании по производству минеральной ваты:</a:t>
            </a:r>
          </a:p>
          <a:p>
            <a:pPr lvl="1"/>
            <a:r>
              <a:rPr lang="ru-RU" sz="2200" dirty="0"/>
              <a:t>         </a:t>
            </a:r>
            <a:r>
              <a:rPr lang="en-US" sz="2200" dirty="0"/>
              <a:t>Rockwool Russia</a:t>
            </a:r>
          </a:p>
          <a:p>
            <a:pPr lvl="1"/>
            <a:r>
              <a:rPr lang="ru-RU" sz="2200" dirty="0"/>
              <a:t>         </a:t>
            </a:r>
            <a:r>
              <a:rPr lang="en-US" sz="2200" dirty="0" err="1"/>
              <a:t>Knauf</a:t>
            </a:r>
            <a:r>
              <a:rPr lang="en-US" sz="2200" dirty="0"/>
              <a:t> Insulation</a:t>
            </a:r>
          </a:p>
          <a:p>
            <a:pPr lvl="1"/>
            <a:r>
              <a:rPr lang="ru-RU" sz="2200" dirty="0"/>
              <a:t>         </a:t>
            </a:r>
            <a:r>
              <a:rPr lang="en-US" sz="2200" dirty="0"/>
              <a:t>«</a:t>
            </a:r>
            <a:r>
              <a:rPr lang="ru-RU" sz="2200" dirty="0" err="1"/>
              <a:t>Технониколь</a:t>
            </a:r>
            <a:r>
              <a:rPr lang="ru-RU" sz="2200" dirty="0"/>
              <a:t>»</a:t>
            </a:r>
          </a:p>
          <a:p>
            <a:pPr lvl="1"/>
            <a:r>
              <a:rPr lang="ru-RU" sz="2200" dirty="0"/>
              <a:t>         </a:t>
            </a:r>
            <a:r>
              <a:rPr lang="en-US" sz="2200" dirty="0" err="1"/>
              <a:t>Isover</a:t>
            </a:r>
            <a:r>
              <a:rPr lang="en-US" sz="2200" dirty="0"/>
              <a:t> Saint-</a:t>
            </a:r>
            <a:r>
              <a:rPr lang="en-US" sz="2200" dirty="0" err="1"/>
              <a:t>Gobai</a:t>
            </a:r>
            <a:r>
              <a:rPr lang="en-US" sz="2200" dirty="0"/>
              <a:t>.</a:t>
            </a:r>
          </a:p>
          <a:p>
            <a:pPr lvl="1"/>
            <a:r>
              <a:rPr lang="ru-RU" sz="2200" dirty="0"/>
              <a:t>         </a:t>
            </a:r>
            <a:r>
              <a:rPr lang="en-US" sz="2200" dirty="0" err="1"/>
              <a:t>Ursa</a:t>
            </a:r>
            <a:r>
              <a:rPr lang="en-US" sz="2200" dirty="0"/>
              <a:t> </a:t>
            </a:r>
            <a:r>
              <a:rPr lang="en-US" sz="2200" dirty="0" err="1"/>
              <a:t>Xella</a:t>
            </a:r>
            <a:r>
              <a:rPr lang="en-US" sz="2200" dirty="0"/>
              <a:t> Group</a:t>
            </a:r>
          </a:p>
          <a:p>
            <a:pPr lvl="1"/>
            <a:r>
              <a:rPr lang="ru-RU" sz="2200" dirty="0"/>
              <a:t>         </a:t>
            </a:r>
            <a:r>
              <a:rPr lang="en-US" sz="2200" dirty="0" err="1"/>
              <a:t>Paroc</a:t>
            </a:r>
            <a:r>
              <a:rPr lang="en-US" sz="2200" dirty="0"/>
              <a:t> Owens Corning</a:t>
            </a:r>
          </a:p>
          <a:p>
            <a:pPr lvl="1"/>
            <a:r>
              <a:rPr lang="ru-RU" sz="2200" dirty="0"/>
              <a:t>         </a:t>
            </a:r>
            <a:r>
              <a:rPr lang="en-US" sz="2200" dirty="0"/>
              <a:t>«</a:t>
            </a:r>
            <a:r>
              <a:rPr lang="ru-RU" sz="2200" dirty="0" err="1"/>
              <a:t>Белтеп</a:t>
            </a:r>
            <a:r>
              <a:rPr lang="ru-RU" sz="2200" dirty="0"/>
              <a:t>»</a:t>
            </a:r>
          </a:p>
          <a:p>
            <a:pPr marL="0" indent="0">
              <a:buNone/>
            </a:pPr>
            <a:r>
              <a:rPr lang="ru-RU" sz="2200" dirty="0"/>
              <a:t>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C4795C8-7358-457E-B095-7E641851A8EA}"/>
              </a:ext>
            </a:extLst>
          </p:cNvPr>
          <p:cNvSpPr txBox="1"/>
          <p:nvPr/>
        </p:nvSpPr>
        <p:spPr>
          <a:xfrm>
            <a:off x="4663911" y="3212184"/>
            <a:ext cx="5554744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700" b="1" dirty="0"/>
              <a:t>Потенциальные конкуренты </a:t>
            </a:r>
            <a:r>
              <a:rPr lang="ru-RU" sz="1700" dirty="0"/>
              <a:t>– производители коксующегося угля и угледобывающие компании: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700" dirty="0"/>
              <a:t>         </a:t>
            </a:r>
            <a:r>
              <a:rPr lang="ru-RU" sz="1700" dirty="0" err="1"/>
              <a:t>Губахинский</a:t>
            </a:r>
            <a:r>
              <a:rPr lang="ru-RU" sz="1700" dirty="0"/>
              <a:t> кокс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700" dirty="0"/>
              <a:t>         Мечел-Кокс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700" dirty="0"/>
              <a:t>         АО Кокс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700" dirty="0"/>
              <a:t>         Алтай-Кокс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700" dirty="0"/>
              <a:t>         ПМХ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700" dirty="0"/>
              <a:t>         </a:t>
            </a:r>
            <a:r>
              <a:rPr lang="ru-RU" sz="1700" dirty="0" err="1"/>
              <a:t>Москокс</a:t>
            </a:r>
            <a:endParaRPr lang="ru-RU" sz="17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700" dirty="0"/>
              <a:t>         </a:t>
            </a:r>
            <a:r>
              <a:rPr lang="ru-RU" sz="1700" dirty="0" err="1"/>
              <a:t>Суэк-Кузбас</a:t>
            </a:r>
            <a:endParaRPr lang="ru-RU" sz="17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700" dirty="0"/>
              <a:t>         Воркутауголь</a:t>
            </a:r>
          </a:p>
        </p:txBody>
      </p:sp>
    </p:spTree>
    <p:extLst>
      <p:ext uri="{BB962C8B-B14F-4D97-AF65-F5344CB8AC3E}">
        <p14:creationId xmlns:p14="http://schemas.microsoft.com/office/powerpoint/2010/main" val="99653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35903"/>
            <a:ext cx="10515600" cy="671803"/>
          </a:xfrm>
        </p:spPr>
        <p:txBody>
          <a:bodyPr>
            <a:noAutofit/>
          </a:bodyPr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Прогноз рынка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07706"/>
            <a:ext cx="10515600" cy="516925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Цена топливных брикетов связана с ценой на уголь не только как с составляющей частью себестоимости, но и как с аналогом, где брикеты занимают более узкую нишу рынка.</a:t>
            </a:r>
          </a:p>
          <a:p>
            <a:pPr marL="0" indent="0" algn="just">
              <a:buNone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Крупнейшие энергетические агентства не видят большого потенциала угля в долгосрочной перспективе. Прогноз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Energy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Information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Administration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 (EIA) предполагает, что потребление угля до 2050 г. будет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стагнировать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. Схожего мнения придерживается и 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Asia-Pacific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Economic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Cooperation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 (APEC) - до 2040 г. потребление угля будет расти самыми малыми темпами.</a:t>
            </a:r>
          </a:p>
          <a:p>
            <a:pPr marL="0" indent="0" algn="just">
              <a:buNone/>
            </a:pP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Проект имеет шанс быть успешным при стоимости брикета значительно ниже стоимости кокса и других альтернативных видов топлива.</a:t>
            </a:r>
          </a:p>
        </p:txBody>
      </p:sp>
      <p:pic>
        <p:nvPicPr>
          <p:cNvPr id="4" name="Рисунок 3" descr="C:\Users\USER\Documents\Анализ для стартап-студии\Технониколь\86017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467" y="2374081"/>
            <a:ext cx="5940425" cy="2772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1877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36023"/>
          </a:xfrm>
        </p:spPr>
        <p:txBody>
          <a:bodyPr>
            <a:noAutofit/>
          </a:bodyPr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Потенциал рынков сбыта топливных брикетов</a:t>
            </a:r>
            <a:b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913640"/>
            <a:ext cx="8596668" cy="4419953"/>
          </a:xfrm>
        </p:spPr>
        <p:txBody>
          <a:bodyPr>
            <a:normAutofit/>
          </a:bodyPr>
          <a:lstStyle/>
          <a:p>
            <a:r>
              <a:rPr lang="ru-RU" dirty="0"/>
              <a:t>Потенциал рынка сбыта продукта:</a:t>
            </a:r>
          </a:p>
          <a:p>
            <a:pPr marL="0" indent="0">
              <a:buNone/>
            </a:pPr>
            <a:r>
              <a:rPr lang="ru-RU" dirty="0"/>
              <a:t>На российском рынке отмечается устойчивый рост спроса на минеральную вату.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 descr="https://www.indexbox.ru/published/publicdata/U983154/attachments/SC/images/consumption_mineral_cott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968" y="2733674"/>
            <a:ext cx="5867400" cy="3514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0160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430491"/>
            <a:ext cx="8596668" cy="705394"/>
          </a:xfrm>
        </p:spPr>
        <p:txBody>
          <a:bodyPr>
            <a:noAutofit/>
          </a:bodyPr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Потенциал рынков сбыта топливных брикетов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524000"/>
            <a:ext cx="8596668" cy="498992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dirty="0"/>
              <a:t>С 2017 года средние цены производителей минеральной ваты увеличиваются за счет увеличения цен на сырье и роста текущих затрат на производство. </a:t>
            </a:r>
          </a:p>
          <a:p>
            <a:pPr marL="0" indent="0" algn="just">
              <a:buNone/>
            </a:pPr>
            <a:r>
              <a:rPr lang="ru-RU" dirty="0"/>
              <a:t>Объем производства минеральной ваты в Российской Федерации в 2023 году ожидается в размере до 5 000 тыс. тонн (50 000 тыс.м3)</a:t>
            </a:r>
          </a:p>
          <a:p>
            <a:pPr marL="0" indent="0" algn="just">
              <a:buNone/>
            </a:pPr>
            <a:r>
              <a:rPr lang="ru-RU" dirty="0"/>
              <a:t>Таким образом потенциальный рынок сбыта топливных брикетов, позволяющих производителям снизить себестоимость продукции может составить до 1000 тыс. тонн при сохранении объемов производства*.</a:t>
            </a:r>
          </a:p>
          <a:p>
            <a:pPr marL="0" indent="0" algn="just">
              <a:buNone/>
            </a:pPr>
            <a:r>
              <a:rPr lang="ru-RU" dirty="0"/>
              <a:t>В 1 квартале 2023 года стоимость топливных брикетов, использующихся в настоящее время для сжигания на объектах ЖКХ и обладающих свойствами, отличными от требующихся в литейном и ином энергозатратном производстве на рынке РФ колебалась от 5 до 12 тысяч рублей за тонну. </a:t>
            </a:r>
          </a:p>
          <a:p>
            <a:pPr marL="0" indent="0" algn="just">
              <a:buNone/>
            </a:pPr>
            <a:r>
              <a:rPr lang="ru-RU" dirty="0"/>
              <a:t>Для расчета  дальнейших экономических показателей необходима определенность в части технологии изготовления брикетов для расчета себестоимости продукции, а так же  информация о потенциальном рынке сбыта.</a:t>
            </a:r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endParaRPr lang="ru-RU" dirty="0"/>
          </a:p>
          <a:p>
            <a:pPr algn="just"/>
            <a:r>
              <a:rPr lang="ru-RU" dirty="0"/>
              <a:t>Продукт может иметь экспортный потенциал, оценить который возможно после формирования себестоимости.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*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расчет проведен для минеральной ваты плотностью 100кг/м3 с расходом кокса 200 кг на 1 тонну расплава согласно ГОСТ.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7230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35903"/>
            <a:ext cx="10515600" cy="1007706"/>
          </a:xfrm>
        </p:spPr>
        <p:txBody>
          <a:bodyPr/>
          <a:lstStyle/>
          <a:p>
            <a:r>
              <a:rPr lang="ru-RU" sz="2000" dirty="0"/>
              <a:t>Приложение. Список патентов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07706"/>
            <a:ext cx="10515600" cy="5169257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1800" dirty="0">
                <a:effectLst/>
              </a:rPr>
              <a:t>1. Патент РФ №2233864. Способ брикетирования каменных углей. / Летов В.Н., Долгих В.Б., </a:t>
            </a:r>
            <a:r>
              <a:rPr lang="ru-RU" sz="1800" dirty="0" err="1">
                <a:effectLst/>
              </a:rPr>
              <a:t>Коштерек</a:t>
            </a:r>
            <a:r>
              <a:rPr lang="ru-RU" sz="1800" dirty="0">
                <a:effectLst/>
              </a:rPr>
              <a:t> С.В., МПК С10L 5/30. </a:t>
            </a:r>
            <a:r>
              <a:rPr lang="ru-RU" sz="1800" dirty="0" err="1">
                <a:effectLst/>
              </a:rPr>
              <a:t>Заявл</a:t>
            </a:r>
            <a:r>
              <a:rPr lang="ru-RU" sz="1800" dirty="0">
                <a:effectLst/>
              </a:rPr>
              <a:t>, 2003.01.04. </a:t>
            </a:r>
            <a:r>
              <a:rPr lang="ru-RU" sz="1800" dirty="0" err="1">
                <a:effectLst/>
              </a:rPr>
              <a:t>Опубл</a:t>
            </a:r>
            <a:r>
              <a:rPr lang="ru-RU" sz="1800" dirty="0">
                <a:effectLst/>
              </a:rPr>
              <a:t>. 2004.08.10. </a:t>
            </a:r>
            <a:r>
              <a:rPr lang="ru-RU" sz="1800" dirty="0" err="1">
                <a:effectLst/>
              </a:rPr>
              <a:t>Бюл</a:t>
            </a:r>
            <a:r>
              <a:rPr lang="ru-RU" sz="1800" dirty="0">
                <a:effectLst/>
              </a:rPr>
              <a:t>. №8.</a:t>
            </a:r>
          </a:p>
          <a:p>
            <a:pPr marL="0" indent="0">
              <a:buNone/>
            </a:pPr>
            <a:r>
              <a:rPr lang="ru-RU" sz="1800" dirty="0">
                <a:effectLst/>
              </a:rPr>
              <a:t>2. Патент РФ №2002108623. Способ брикетирования спекающихся шламов и мелких классов угля. / </a:t>
            </a:r>
            <a:r>
              <a:rPr lang="ru-RU" sz="1800" dirty="0" err="1">
                <a:effectLst/>
              </a:rPr>
              <a:t>Лурий</a:t>
            </a:r>
            <a:r>
              <a:rPr lang="ru-RU" sz="1800" dirty="0">
                <a:effectLst/>
              </a:rPr>
              <a:t> В.Г., Терентьев Ю.И. МПК С10В 53/08. </a:t>
            </a:r>
            <a:r>
              <a:rPr lang="ru-RU" sz="1800" dirty="0" err="1">
                <a:effectLst/>
              </a:rPr>
              <a:t>Заявл</a:t>
            </a:r>
            <a:r>
              <a:rPr lang="ru-RU" sz="1800" dirty="0">
                <a:effectLst/>
              </a:rPr>
              <a:t>. 1994.09.16. </a:t>
            </a:r>
            <a:r>
              <a:rPr lang="ru-RU" sz="1800" dirty="0" err="1">
                <a:effectLst/>
              </a:rPr>
              <a:t>Опубл</a:t>
            </a:r>
            <a:r>
              <a:rPr lang="ru-RU" sz="1800" dirty="0">
                <a:effectLst/>
              </a:rPr>
              <a:t>. 1997.08.27. </a:t>
            </a:r>
            <a:r>
              <a:rPr lang="ru-RU" sz="1800" dirty="0" err="1">
                <a:effectLst/>
              </a:rPr>
              <a:t>Бюл</a:t>
            </a:r>
            <a:r>
              <a:rPr lang="ru-RU" sz="1800" dirty="0">
                <a:effectLst/>
              </a:rPr>
              <a:t>. №8.</a:t>
            </a:r>
          </a:p>
          <a:p>
            <a:pPr marL="0" indent="0">
              <a:buNone/>
            </a:pPr>
            <a:r>
              <a:rPr lang="ru-RU" sz="1800" dirty="0">
                <a:effectLst/>
              </a:rPr>
              <a:t>3. Патент РФ №93003474. Способ получения топливных брикетов. / </a:t>
            </a:r>
            <a:r>
              <a:rPr lang="ru-RU" sz="1800" dirty="0" err="1">
                <a:effectLst/>
              </a:rPr>
              <a:t>Пушканов</a:t>
            </a:r>
            <a:r>
              <a:rPr lang="ru-RU" sz="1800" dirty="0">
                <a:effectLst/>
              </a:rPr>
              <a:t> В.В., Головин Г.С., Горлов Е.Г. и др. МПК С10L 5/04 </a:t>
            </a:r>
            <a:r>
              <a:rPr lang="ru-RU" sz="1800" dirty="0" err="1">
                <a:effectLst/>
              </a:rPr>
              <a:t>Заявл</a:t>
            </a:r>
            <a:r>
              <a:rPr lang="ru-RU" sz="1800" dirty="0">
                <a:effectLst/>
              </a:rPr>
              <a:t>. 1993.01.20. </a:t>
            </a:r>
            <a:r>
              <a:rPr lang="ru-RU" sz="1800" dirty="0" err="1">
                <a:effectLst/>
              </a:rPr>
              <a:t>Опубл</a:t>
            </a:r>
            <a:r>
              <a:rPr lang="ru-RU" sz="1800" dirty="0">
                <a:effectLst/>
              </a:rPr>
              <a:t>. 1995.09.27. </a:t>
            </a:r>
            <a:r>
              <a:rPr lang="ru-RU" sz="1800" dirty="0" err="1">
                <a:effectLst/>
              </a:rPr>
              <a:t>Бюл</a:t>
            </a:r>
            <a:r>
              <a:rPr lang="ru-RU" sz="1800" dirty="0">
                <a:effectLst/>
              </a:rPr>
              <a:t>. №9.</a:t>
            </a:r>
          </a:p>
          <a:p>
            <a:pPr marL="0" indent="0">
              <a:buNone/>
            </a:pPr>
            <a:r>
              <a:rPr lang="ru-RU" sz="1800" dirty="0">
                <a:effectLst/>
              </a:rPr>
              <a:t>4. Патент РФ №94026004. Способ получения угольных брикетов. / Нифонтов Ю.А., </a:t>
            </a:r>
            <a:r>
              <a:rPr lang="ru-RU" sz="1800" dirty="0" err="1">
                <a:effectLst/>
              </a:rPr>
              <a:t>Будаев</a:t>
            </a:r>
            <a:r>
              <a:rPr lang="ru-RU" sz="1800" dirty="0">
                <a:effectLst/>
              </a:rPr>
              <a:t> С.С., Нифонтов Ю.А. и др. МПК С10L 5/40 </a:t>
            </a:r>
            <a:r>
              <a:rPr lang="ru-RU" sz="1800" dirty="0" err="1">
                <a:effectLst/>
              </a:rPr>
              <a:t>Заявл</a:t>
            </a:r>
            <a:r>
              <a:rPr lang="ru-RU" sz="1800" dirty="0">
                <a:effectLst/>
              </a:rPr>
              <a:t>. 1994.07.12. </a:t>
            </a:r>
            <a:r>
              <a:rPr lang="ru-RU" sz="1800" dirty="0" err="1">
                <a:effectLst/>
              </a:rPr>
              <a:t>Опубл</a:t>
            </a:r>
            <a:r>
              <a:rPr lang="ru-RU" sz="1800" dirty="0">
                <a:effectLst/>
              </a:rPr>
              <a:t>. 1996.05.27. </a:t>
            </a:r>
            <a:r>
              <a:rPr lang="ru-RU" sz="1800" dirty="0" err="1">
                <a:effectLst/>
              </a:rPr>
              <a:t>Бюл</a:t>
            </a:r>
            <a:r>
              <a:rPr lang="ru-RU" sz="1800" dirty="0">
                <a:effectLst/>
              </a:rPr>
              <a:t>. №6.</a:t>
            </a:r>
          </a:p>
          <a:p>
            <a:pPr marL="0" indent="0">
              <a:buNone/>
            </a:pPr>
            <a:r>
              <a:rPr lang="ru-RU" sz="1800" dirty="0">
                <a:effectLst/>
              </a:rPr>
              <a:t>5. Патент РФ №93003475. Способ получения топливных брикетов. / </a:t>
            </a:r>
            <a:r>
              <a:rPr lang="ru-RU" sz="1800" dirty="0" err="1">
                <a:effectLst/>
              </a:rPr>
              <a:t>Пушканов</a:t>
            </a:r>
            <a:r>
              <a:rPr lang="ru-RU" sz="1800" dirty="0">
                <a:effectLst/>
              </a:rPr>
              <a:t> В.В., Головин Г.С., Горлов Е.Г. и др. МПК С10L 5/20 </a:t>
            </a:r>
            <a:r>
              <a:rPr lang="ru-RU" sz="1800" dirty="0" err="1">
                <a:effectLst/>
              </a:rPr>
              <a:t>Заявл</a:t>
            </a:r>
            <a:r>
              <a:rPr lang="ru-RU" sz="1800" dirty="0">
                <a:effectLst/>
              </a:rPr>
              <a:t>. 2002.11.04. </a:t>
            </a:r>
            <a:r>
              <a:rPr lang="ru-RU" sz="1800" dirty="0" err="1">
                <a:effectLst/>
              </a:rPr>
              <a:t>Опубл</a:t>
            </a:r>
            <a:r>
              <a:rPr lang="ru-RU" sz="1800" dirty="0">
                <a:effectLst/>
              </a:rPr>
              <a:t>. 2004.04.27. </a:t>
            </a:r>
            <a:r>
              <a:rPr lang="ru-RU" sz="1800" dirty="0" err="1">
                <a:effectLst/>
              </a:rPr>
              <a:t>Бюл</a:t>
            </a:r>
            <a:r>
              <a:rPr lang="ru-RU" sz="1800" dirty="0">
                <a:effectLst/>
              </a:rPr>
              <a:t>. №5.</a:t>
            </a:r>
          </a:p>
          <a:p>
            <a:pPr marL="0" indent="0">
              <a:buNone/>
            </a:pPr>
            <a:r>
              <a:rPr lang="ru-RU" sz="1800" dirty="0">
                <a:effectLst/>
              </a:rPr>
              <a:t>6. Патент РФ №2003100161. Способ брикетирования каменных углей. / Летов В.Н., Долгих В.Б., </a:t>
            </a:r>
            <a:r>
              <a:rPr lang="ru-RU" sz="1800" dirty="0" err="1">
                <a:effectLst/>
              </a:rPr>
              <a:t>Коштерек</a:t>
            </a:r>
            <a:r>
              <a:rPr lang="ru-RU" sz="1800" dirty="0">
                <a:effectLst/>
              </a:rPr>
              <a:t> С. В. МПК С10L 5/08. </a:t>
            </a:r>
            <a:r>
              <a:rPr lang="ru-RU" sz="1800" dirty="0" err="1">
                <a:effectLst/>
              </a:rPr>
              <a:t>Заявл</a:t>
            </a:r>
            <a:r>
              <a:rPr lang="ru-RU" sz="1800" dirty="0">
                <a:effectLst/>
              </a:rPr>
              <a:t>. 2003.01.04. </a:t>
            </a:r>
            <a:r>
              <a:rPr lang="ru-RU" sz="1800" dirty="0" err="1">
                <a:effectLst/>
              </a:rPr>
              <a:t>Опубл</a:t>
            </a:r>
            <a:r>
              <a:rPr lang="ru-RU" sz="1800" dirty="0">
                <a:effectLst/>
              </a:rPr>
              <a:t>. 2004.07.20. </a:t>
            </a:r>
            <a:r>
              <a:rPr lang="ru-RU" sz="1800" dirty="0" err="1">
                <a:effectLst/>
              </a:rPr>
              <a:t>Бюл</a:t>
            </a:r>
            <a:r>
              <a:rPr lang="ru-RU" sz="1800" dirty="0">
                <a:effectLst/>
              </a:rPr>
              <a:t>. №8.</a:t>
            </a:r>
          </a:p>
          <a:p>
            <a:pPr marL="0" indent="0">
              <a:buNone/>
            </a:pPr>
            <a:r>
              <a:rPr lang="ru-RU" sz="1800" dirty="0">
                <a:effectLst/>
              </a:rPr>
              <a:t>7. Патент РФ №2024592. Способ получения угольных брикетов. / Литвин Е.М., Слета Т.М., Лысенко А.В. МПК С10L 5/10 </a:t>
            </a:r>
            <a:r>
              <a:rPr lang="ru-RU" sz="1800" dirty="0" err="1">
                <a:effectLst/>
              </a:rPr>
              <a:t>Заявл</a:t>
            </a:r>
            <a:r>
              <a:rPr lang="ru-RU" sz="1800" dirty="0">
                <a:effectLst/>
              </a:rPr>
              <a:t>. 1990.07.23. </a:t>
            </a:r>
            <a:r>
              <a:rPr lang="ru-RU" sz="1800" dirty="0" err="1">
                <a:effectLst/>
              </a:rPr>
              <a:t>Опубл</a:t>
            </a:r>
            <a:r>
              <a:rPr lang="ru-RU" sz="1800" dirty="0">
                <a:effectLst/>
              </a:rPr>
              <a:t>. 1994.12.15. </a:t>
            </a:r>
            <a:r>
              <a:rPr lang="ru-RU" sz="1800" dirty="0" err="1">
                <a:effectLst/>
              </a:rPr>
              <a:t>Бюл</a:t>
            </a:r>
            <a:r>
              <a:rPr lang="ru-RU" sz="1800" dirty="0">
                <a:effectLst/>
              </a:rPr>
              <a:t>. №12.</a:t>
            </a:r>
          </a:p>
          <a:p>
            <a:pPr marL="0" indent="0">
              <a:buNone/>
            </a:pPr>
            <a:r>
              <a:rPr lang="ru-RU" sz="1800" dirty="0">
                <a:effectLst/>
              </a:rPr>
              <a:t>8. Патент РФ №9628126. Способ получения угольных брикетов. / Литвин Е.М., Слета Т.М., Лысенко А.В. МПК С10L 5/20 </a:t>
            </a:r>
            <a:r>
              <a:rPr lang="ru-RU" sz="1800" dirty="0" err="1">
                <a:effectLst/>
              </a:rPr>
              <a:t>Заявл</a:t>
            </a:r>
            <a:r>
              <a:rPr lang="ru-RU" sz="1800" dirty="0">
                <a:effectLst/>
              </a:rPr>
              <a:t>. 1987.12.14. </a:t>
            </a:r>
            <a:r>
              <a:rPr lang="ru-RU" sz="1800" dirty="0" err="1">
                <a:effectLst/>
              </a:rPr>
              <a:t>Опубл</a:t>
            </a:r>
            <a:r>
              <a:rPr lang="ru-RU" sz="1800" dirty="0">
                <a:effectLst/>
              </a:rPr>
              <a:t>. 1996.03.27. </a:t>
            </a:r>
            <a:r>
              <a:rPr lang="ru-RU" sz="1800" dirty="0" err="1">
                <a:effectLst/>
              </a:rPr>
              <a:t>Бюл</a:t>
            </a:r>
            <a:r>
              <a:rPr lang="ru-RU" sz="1800" dirty="0">
                <a:effectLst/>
              </a:rPr>
              <a:t>. №4.</a:t>
            </a:r>
          </a:p>
          <a:p>
            <a:pPr marL="0" indent="0">
              <a:buNone/>
            </a:pPr>
            <a:r>
              <a:rPr lang="ru-RU" sz="1800" dirty="0">
                <a:effectLst/>
              </a:rPr>
              <a:t>9. Патент РФ №97107736. Углесодержащий брикет и способ его получения. / </a:t>
            </a:r>
            <a:r>
              <a:rPr lang="ru-RU" sz="1800" dirty="0" err="1">
                <a:effectLst/>
              </a:rPr>
              <a:t>Лурий</a:t>
            </a:r>
            <a:r>
              <a:rPr lang="ru-RU" sz="1800" dirty="0">
                <a:effectLst/>
              </a:rPr>
              <a:t> В.Г. МПК С10L 5/48. </a:t>
            </a:r>
            <a:r>
              <a:rPr lang="ru-RU" sz="1800" dirty="0" err="1">
                <a:effectLst/>
              </a:rPr>
              <a:t>Заявл</a:t>
            </a:r>
            <a:r>
              <a:rPr lang="ru-RU" sz="1800" dirty="0">
                <a:effectLst/>
              </a:rPr>
              <a:t>. 1997.04.08. </a:t>
            </a:r>
            <a:r>
              <a:rPr lang="ru-RU" sz="1800" dirty="0" err="1">
                <a:effectLst/>
              </a:rPr>
              <a:t>Опубл</a:t>
            </a:r>
            <a:r>
              <a:rPr lang="ru-RU" sz="1800" dirty="0">
                <a:effectLst/>
              </a:rPr>
              <a:t>. 1999.02.27. </a:t>
            </a:r>
            <a:r>
              <a:rPr lang="ru-RU" sz="1800" dirty="0" err="1">
                <a:effectLst/>
              </a:rPr>
              <a:t>Бюл</a:t>
            </a:r>
            <a:r>
              <a:rPr lang="ru-RU" sz="1800" dirty="0">
                <a:effectLst/>
              </a:rPr>
              <a:t>. №3.</a:t>
            </a:r>
          </a:p>
          <a:p>
            <a:pPr marL="0" indent="0">
              <a:buNone/>
            </a:pPr>
            <a:r>
              <a:rPr lang="ru-RU" sz="1800" dirty="0">
                <a:effectLst/>
              </a:rPr>
              <a:t>10. Патент РФ №2130047. Топливный брикет и способ его получения. / </a:t>
            </a:r>
            <a:r>
              <a:rPr lang="ru-RU" sz="1800" dirty="0" err="1">
                <a:effectLst/>
              </a:rPr>
              <a:t>Лурий</a:t>
            </a:r>
            <a:r>
              <a:rPr lang="ru-RU" sz="1800" dirty="0">
                <a:effectLst/>
              </a:rPr>
              <a:t> В.Г. МПК С10L 5/02 </a:t>
            </a:r>
            <a:r>
              <a:rPr lang="ru-RU" sz="1800" dirty="0" err="1">
                <a:effectLst/>
              </a:rPr>
              <a:t>Заявл</a:t>
            </a:r>
            <a:r>
              <a:rPr lang="ru-RU" sz="1800" dirty="0">
                <a:effectLst/>
              </a:rPr>
              <a:t>. 1998.04.06. </a:t>
            </a:r>
            <a:r>
              <a:rPr lang="ru-RU" sz="1800" dirty="0" err="1">
                <a:effectLst/>
              </a:rPr>
              <a:t>Опубл</a:t>
            </a:r>
            <a:r>
              <a:rPr lang="ru-RU" sz="1800" dirty="0">
                <a:effectLst/>
              </a:rPr>
              <a:t>. 1999.05.10. </a:t>
            </a:r>
            <a:r>
              <a:rPr lang="ru-RU" sz="1800" dirty="0" err="1">
                <a:effectLst/>
              </a:rPr>
              <a:t>Бюл</a:t>
            </a:r>
            <a:r>
              <a:rPr lang="ru-RU" sz="1800" dirty="0">
                <a:effectLst/>
              </a:rPr>
              <a:t>. №5.</a:t>
            </a:r>
          </a:p>
          <a:p>
            <a:pPr marL="0" indent="0">
              <a:buNone/>
            </a:pPr>
            <a:r>
              <a:rPr lang="ru-RU" sz="1800" dirty="0">
                <a:effectLst/>
              </a:rPr>
              <a:t>11. Патент РФ №2114902. Углесодержащий брикет и способ его получения. / </a:t>
            </a:r>
            <a:r>
              <a:rPr lang="ru-RU" sz="1800" dirty="0" err="1">
                <a:effectLst/>
              </a:rPr>
              <a:t>Лурий</a:t>
            </a:r>
            <a:r>
              <a:rPr lang="ru-RU" sz="1800" dirty="0">
                <a:effectLst/>
              </a:rPr>
              <a:t> В.Г. МПК С10L 5/44 </a:t>
            </a:r>
            <a:r>
              <a:rPr lang="ru-RU" sz="1800" dirty="0" err="1">
                <a:effectLst/>
              </a:rPr>
              <a:t>Заявл</a:t>
            </a:r>
            <a:r>
              <a:rPr lang="ru-RU" sz="1800" dirty="0">
                <a:effectLst/>
              </a:rPr>
              <a:t>. 1997.05.08. </a:t>
            </a:r>
            <a:r>
              <a:rPr lang="ru-RU" sz="1800" dirty="0" err="1">
                <a:effectLst/>
              </a:rPr>
              <a:t>Опубл</a:t>
            </a:r>
            <a:r>
              <a:rPr lang="ru-RU" sz="1800" dirty="0">
                <a:effectLst/>
              </a:rPr>
              <a:t>. 1998.07.10. </a:t>
            </a:r>
            <a:r>
              <a:rPr lang="ru-RU" sz="1800" dirty="0" err="1">
                <a:effectLst/>
              </a:rPr>
              <a:t>Бюл</a:t>
            </a:r>
            <a:r>
              <a:rPr lang="ru-RU" sz="1800" dirty="0">
                <a:effectLst/>
              </a:rPr>
              <a:t>. №7.</a:t>
            </a:r>
          </a:p>
          <a:p>
            <a:pPr marL="0" indent="0">
              <a:buNone/>
            </a:pPr>
            <a:r>
              <a:rPr lang="ru-RU" sz="1800" dirty="0">
                <a:effectLst/>
              </a:rPr>
              <a:t>12. Патент РФ №2024593. Состав для получения брикетированного топлива. / </a:t>
            </a:r>
            <a:r>
              <a:rPr lang="ru-RU" sz="1800" dirty="0" err="1">
                <a:effectLst/>
              </a:rPr>
              <a:t>Меликян</a:t>
            </a:r>
            <a:r>
              <a:rPr lang="ru-RU" sz="1800" dirty="0">
                <a:effectLst/>
              </a:rPr>
              <a:t> А.А., </a:t>
            </a:r>
            <a:r>
              <a:rPr lang="ru-RU" sz="1800" dirty="0" err="1">
                <a:effectLst/>
              </a:rPr>
              <a:t>Меликян</a:t>
            </a:r>
            <a:r>
              <a:rPr lang="ru-RU" sz="1800" dirty="0">
                <a:effectLst/>
              </a:rPr>
              <a:t> А.А., </a:t>
            </a:r>
            <a:r>
              <a:rPr lang="ru-RU" sz="1800" dirty="0" err="1">
                <a:effectLst/>
              </a:rPr>
              <a:t>Меликян</a:t>
            </a:r>
            <a:r>
              <a:rPr lang="ru-RU" sz="1800" dirty="0">
                <a:effectLst/>
              </a:rPr>
              <a:t> С.А. МПК С10L 5/16 </a:t>
            </a:r>
            <a:r>
              <a:rPr lang="ru-RU" sz="1800" dirty="0" err="1">
                <a:effectLst/>
              </a:rPr>
              <a:t>Заявл</a:t>
            </a:r>
            <a:r>
              <a:rPr lang="ru-RU" sz="1800" dirty="0">
                <a:effectLst/>
              </a:rPr>
              <a:t>. 1991.10.16. </a:t>
            </a:r>
            <a:r>
              <a:rPr lang="ru-RU" sz="1800" dirty="0" err="1">
                <a:effectLst/>
              </a:rPr>
              <a:t>Опубл</a:t>
            </a:r>
            <a:r>
              <a:rPr lang="ru-RU" sz="1800" dirty="0">
                <a:effectLst/>
              </a:rPr>
              <a:t>. 1994.12.15. </a:t>
            </a:r>
            <a:r>
              <a:rPr lang="ru-RU" sz="1800" dirty="0" err="1">
                <a:effectLst/>
              </a:rPr>
              <a:t>Бюл</a:t>
            </a:r>
            <a:r>
              <a:rPr lang="ru-RU" sz="1800" dirty="0">
                <a:effectLst/>
              </a:rPr>
              <a:t>. №12.</a:t>
            </a:r>
          </a:p>
          <a:p>
            <a:pPr marL="0" indent="0">
              <a:buNone/>
            </a:pPr>
            <a:r>
              <a:rPr lang="ru-RU" sz="1800" dirty="0">
                <a:effectLst/>
              </a:rPr>
              <a:t>13. Патент РФ №2123029. Углесодержащий брикет и способ его получения. / </a:t>
            </a:r>
            <a:r>
              <a:rPr lang="ru-RU" sz="1800" dirty="0" err="1">
                <a:effectLst/>
              </a:rPr>
              <a:t>Лурий</a:t>
            </a:r>
            <a:r>
              <a:rPr lang="ru-RU" sz="1800" dirty="0">
                <a:effectLst/>
              </a:rPr>
              <a:t> ВТ. МПК С10L 5/48 </a:t>
            </a:r>
            <a:r>
              <a:rPr lang="ru-RU" sz="1800" dirty="0" err="1">
                <a:effectLst/>
              </a:rPr>
              <a:t>Заявл</a:t>
            </a:r>
            <a:r>
              <a:rPr lang="ru-RU" sz="1800" dirty="0">
                <a:effectLst/>
              </a:rPr>
              <a:t>. 1997.05.08. </a:t>
            </a:r>
            <a:r>
              <a:rPr lang="ru-RU" sz="1800" dirty="0" err="1">
                <a:effectLst/>
              </a:rPr>
              <a:t>Опубл</a:t>
            </a:r>
            <a:r>
              <a:rPr lang="ru-RU" sz="1800" dirty="0">
                <a:effectLst/>
              </a:rPr>
              <a:t>. 1998.12.10. </a:t>
            </a:r>
            <a:r>
              <a:rPr lang="ru-RU" sz="1800" dirty="0" err="1">
                <a:effectLst/>
              </a:rPr>
              <a:t>Бюл</a:t>
            </a:r>
            <a:r>
              <a:rPr lang="ru-RU" sz="1800" dirty="0">
                <a:effectLst/>
              </a:rPr>
              <a:t>. №12.</a:t>
            </a:r>
          </a:p>
          <a:p>
            <a:pPr marL="0" indent="0">
              <a:buNone/>
            </a:pPr>
            <a:r>
              <a:rPr lang="ru-RU" sz="1800" dirty="0">
                <a:effectLst/>
              </a:rPr>
              <a:t>14. Патент РФ №2181752. Топливный брикет и способы получения брикетов. / </a:t>
            </a:r>
            <a:r>
              <a:rPr lang="ru-RU" sz="1800" dirty="0" err="1">
                <a:effectLst/>
              </a:rPr>
              <a:t>Лурий</a:t>
            </a:r>
            <a:r>
              <a:rPr lang="ru-RU" sz="1800" dirty="0">
                <a:effectLst/>
              </a:rPr>
              <a:t> В.Г. МПК С10L 5/10 </a:t>
            </a:r>
            <a:r>
              <a:rPr lang="ru-RU" sz="1800" dirty="0" err="1">
                <a:effectLst/>
              </a:rPr>
              <a:t>Заявл</a:t>
            </a:r>
            <a:r>
              <a:rPr lang="ru-RU" sz="1800" dirty="0">
                <a:effectLst/>
              </a:rPr>
              <a:t>. 2000.12.09. </a:t>
            </a:r>
            <a:r>
              <a:rPr lang="ru-RU" sz="1800" dirty="0" err="1">
                <a:effectLst/>
              </a:rPr>
              <a:t>Опубл</a:t>
            </a:r>
            <a:r>
              <a:rPr lang="ru-RU" sz="1800" dirty="0">
                <a:effectLst/>
              </a:rPr>
              <a:t>. 2002.04.27. </a:t>
            </a:r>
            <a:r>
              <a:rPr lang="ru-RU" sz="1800" dirty="0" err="1">
                <a:effectLst/>
              </a:rPr>
              <a:t>Бюл</a:t>
            </a:r>
            <a:r>
              <a:rPr lang="ru-RU" sz="1800" dirty="0">
                <a:effectLst/>
              </a:rPr>
              <a:t>. №5.</a:t>
            </a:r>
          </a:p>
        </p:txBody>
      </p:sp>
    </p:spTree>
    <p:extLst>
      <p:ext uri="{BB962C8B-B14F-4D97-AF65-F5344CB8AC3E}">
        <p14:creationId xmlns:p14="http://schemas.microsoft.com/office/powerpoint/2010/main" val="2222355894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460</TotalTime>
  <Words>1066</Words>
  <Application>Microsoft Office PowerPoint</Application>
  <PresentationFormat>Широкоэкранный</PresentationFormat>
  <Paragraphs>109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Trebuchet MS</vt:lpstr>
      <vt:lpstr>Wingdings</vt:lpstr>
      <vt:lpstr>Wingdings 3</vt:lpstr>
      <vt:lpstr>Грань</vt:lpstr>
      <vt:lpstr>РАЗРАБОТКА И ПРОИЗВОДСТВО ТОПЛИВНЫХ БРИКЕТОВ ВМЕСТО ПРИМЕНЯЕМОГО КОКСА </vt:lpstr>
      <vt:lpstr>Резюме проекта</vt:lpstr>
      <vt:lpstr>Проблемы</vt:lpstr>
      <vt:lpstr>Существующие решения проблем  изготовления брикетов  внутри УГНТУ</vt:lpstr>
      <vt:lpstr>Существующие решения проблем изготовления топливных брикетов</vt:lpstr>
      <vt:lpstr>Состояние рынка и  потенциальные конкуренты</vt:lpstr>
      <vt:lpstr>Прогноз рынка </vt:lpstr>
      <vt:lpstr>Потенциал рынков сбыта топливных брикетов </vt:lpstr>
      <vt:lpstr>Потенциал рынков сбыта топливных брикетов</vt:lpstr>
      <vt:lpstr>Приложение. Список патентов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И ПРОИЗВОДСТВО ТОПЛИВНЫХ БРИКЕТОВ ВМЕСТО ПРИМЕНЯЕМОГО КОКСА</dc:title>
  <dc:creator>USER</dc:creator>
  <cp:lastModifiedBy>USER</cp:lastModifiedBy>
  <cp:revision>35</cp:revision>
  <dcterms:created xsi:type="dcterms:W3CDTF">2023-06-07T06:15:47Z</dcterms:created>
  <dcterms:modified xsi:type="dcterms:W3CDTF">2023-06-14T04:54:19Z</dcterms:modified>
</cp:coreProperties>
</file>