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3.jpg" ContentType="image/png"/>
  <Override PartName="/ppt/media/image1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7" r:id="rId4"/>
    <p:sldId id="269" r:id="rId5"/>
    <p:sldId id="270" r:id="rId6"/>
    <p:sldId id="272" r:id="rId7"/>
    <p:sldId id="273" r:id="rId8"/>
    <p:sldId id="282" r:id="rId9"/>
    <p:sldId id="274" r:id="rId10"/>
    <p:sldId id="281" r:id="rId11"/>
    <p:sldId id="275" r:id="rId12"/>
    <p:sldId id="276" r:id="rId13"/>
    <p:sldId id="277" r:id="rId14"/>
    <p:sldId id="278" r:id="rId15"/>
    <p:sldId id="279" r:id="rId16"/>
    <p:sldId id="28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B2"/>
    <a:srgbClr val="1C2D66"/>
    <a:srgbClr val="FF0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>
        <p:scale>
          <a:sx n="115" d="100"/>
          <a:sy n="115" d="100"/>
        </p:scale>
        <p:origin x="312" y="2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E2A03-2A0B-475C-80C6-7A3238B2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173E1F-F158-4D26-906E-A1C925DF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6EF017-43E5-46D2-84E8-0833419D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98AA8B-D3F0-4830-AFA3-0E675EC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CB5DDB-82FF-451B-974C-8CFE9481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76EEC-8D0F-4A84-8962-646C173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99919-2BCD-4D77-B4F3-F41A1C16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9258DF-42A6-44DE-A368-1B5EAAA7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B5DFEF-3259-4903-AED2-5C3EDFEE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95110B-1AF0-4F3A-B2DE-61821BC5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43E78-AE2F-4018-A296-0067FDA1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CBF9CB-BFFD-4F0C-81F8-DBE2F832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CE2D57-F17E-4926-8243-CF0A50F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77286-2A31-4CC7-9D5A-6132C1D3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B95856-BAB6-4DEA-B746-0210222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7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D83F8-2178-4E87-A5BA-CB7A1016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C497C-537F-4565-89A5-046A3682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11DB01-A433-428B-B22F-AE4800941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389032-4F08-4137-B0E0-5DFB0A2A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AB97F4-D3E0-472E-B657-8A90C7C3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4F89A1-4088-4AEF-A264-1288AD66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8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49F4D-D1A7-450B-BAEC-37188A7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C59C88-93D5-4C9C-BC11-A0D8B2B6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3F6AEB-48F8-4070-AD41-0F3FDB70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59D3E0-C53B-49C4-BFD0-A31AD45BE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9AF86-8326-4CE6-AE37-ECF64FAA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C9690B-7D86-4C02-9063-3766FA9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BBA843-68E0-4BA0-A69B-CA8A5CD3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99EFB8-B827-4349-B9B4-8F80410B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033BE-C58A-4703-89F0-60BD0AF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A8291C-AD4D-489F-AE67-E1296CDC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3A0D5A-1B10-488D-B905-1778783F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BA52A7-A2E5-4DD6-ABFD-D41077FC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8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D69834-999C-4F85-92CB-92C78BEC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1389B5-5648-48A3-AB52-4A751C11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DD91A6-66B9-4E1A-95FF-16C6AC0C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6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BC2F8-6F54-4BB8-AA5D-F9009368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E48257-D853-46AE-859F-D2070FC2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F3BE56-FE1B-4F0A-8258-01529816D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06C061-C5DC-4FF5-80BD-E832443D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CEF191-E7BC-4FF2-B1E6-090BD69C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442DE2-5D27-46B5-9A7F-0B50D954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8104A-DB15-4810-B850-761D2F7B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4EB00D-E69E-46DA-9680-9B7596004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9B2FB3-67A6-4324-A880-E690E50A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1D34AE-0462-4FFD-9564-267C5290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97D102-EAA2-424E-8B59-E4EFE6AC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F70681-38F3-4EED-81DB-DFC66CC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8835B-B361-4935-9611-F894DEE7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221936-C8EB-408C-84D0-8A4C0E289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B3EEBF-6AF2-4E98-8B48-F96DB8D8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47B226-401D-4CC6-91B5-C81841361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17639D-E491-432F-AD81-20592A0B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882388-9A0B-4483-9B31-3CF165A04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6BCCCA-3EA6-43E8-A83A-3D789A43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08F07E-5CC4-4488-A831-1142D9A5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6B581D-F6E5-4F5C-B737-ACD50F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A3F113-B21C-4F96-BE52-2D8FA0E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ECD7E-8A90-4476-A398-2BD8C179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B2676C-FAA7-4D46-B532-4112D8A0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90C3E2-BA1E-4445-9519-AACEA0C1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2E57-E1EA-4C58-9757-66B06C62F4AC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36A407-E0DB-4FDE-B7B0-043F306FB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D0A582-EE76-4B16-A5D5-62F118722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8389" y="3355905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0" y="3829885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31365" y="3034771"/>
            <a:ext cx="10971635" cy="8376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«Дизайнерская плюшевая мебель»</a:t>
            </a:r>
          </a:p>
          <a:p>
            <a:pPr algn="l"/>
            <a:endParaRPr lang="ru-RU" sz="5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ru-RU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ФИО докладчика: </a:t>
            </a:r>
            <a:r>
              <a:rPr lang="ru-RU" sz="3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Гайданская</a:t>
            </a:r>
            <a:r>
              <a:rPr lang="ru-RU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Полина Анатольевна, </a:t>
            </a:r>
            <a:r>
              <a:rPr lang="ru-RU" sz="3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Шлейфер</a:t>
            </a:r>
            <a:r>
              <a:rPr lang="ru-RU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Кристина Александровна, Бородулина Арина Романовна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C5D478-4050-4367-859B-583F923D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5A29E0-92AA-4C71-AA2D-0A388886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0DBFFC-3794-43E2-A16C-0F2A65CB0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DE31578-898E-450C-97DA-DA1646E0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65" y="4245275"/>
            <a:ext cx="9432022" cy="23876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АКСЕЛЕРАЦИОННАЯ ПРОГРАММА</a:t>
            </a:r>
            <a:b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800" b="1" dirty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«ФИНСОЦТЕХ»</a:t>
            </a:r>
          </a:p>
        </p:txBody>
      </p:sp>
    </p:spTree>
    <p:extLst>
      <p:ext uri="{BB962C8B-B14F-4D97-AF65-F5344CB8AC3E}">
        <p14:creationId xmlns:p14="http://schemas.microsoft.com/office/powerpoint/2010/main" val="171415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Актуальность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1484" y="2640796"/>
            <a:ext cx="11400641" cy="274904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 приобретает особую значимость на рынке благодаря уходу иностранных мебельных брендов. В настоящее время в России нет аналогичных предложений, таких как создание дизайнерской «плюшевой мебели». Это открывает уникальные возможности для нашего бренда и позволяет предложить потребителям нечто совершенно новое и оригинальное. </a:t>
            </a:r>
          </a:p>
          <a:p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мы планируем активно сотрудничать с талантливыми дизайнерами из различных регионов России, предоставляя им площадку для творчества и вдохновения. Такие коллаборации не только расширят ассортимент, но и создадут уникальные изделия, в которых будет отражен местный колорит и индивидуальность.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7521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2" y="1271458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Продукт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1484" y="2624624"/>
            <a:ext cx="11400642" cy="28534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ПЛЮШИ - это премиальный бренд плюшевой мебели, который предлагает своим клиентам не просто индивидуальную мебель под заказ, а именно полноценное погружение в неординарную культуру, которого мы смогли добиться за счет нестандартных дизайнерских решений. Вы когда-нибудь думали о том, что в вашей гостиной будет стоят диван в виде морской волны? Или кресло, которое так сильно напоминает ту самую сочную клубнику с бабушкиного огорода? </a:t>
            </a:r>
          </a:p>
          <a:p>
            <a:endParaRPr lang="ru-RU" sz="6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Наша цель - стать тем самым маяком на пути к открытию ваших необычных идей, которые будет воплощать ПЛЮШИ, </a:t>
            </a:r>
            <a:r>
              <a:rPr lang="ru-RU" sz="6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коллаборируясь</a:t>
            </a:r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локальными региональными брендами. Теперь вам доступна не просто мебель премиум-класса, а по истине лимитированные вещи, в которые вложены души и сердца множества регионов России. </a:t>
            </a:r>
          </a:p>
          <a:p>
            <a:endParaRPr lang="ru-RU" sz="6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результате, вы сможете не просто насладиться оригинальным дизайном и комфортом, но и получить ощущение причастности к уникальному творческому процессу.</a:t>
            </a:r>
          </a:p>
          <a:p>
            <a:br>
              <a:rPr lang="ru-RU" sz="6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Наша новизна заключается в том, что мы не просто производим мебель, но и создаем целый стиль жизни, в который встраивается индивидуальность каждого дизайнера, с которым мы сотрудничаем. Коллаборации с региональными дизайнерами позволяют нам развивать новые концепты и обогащать ассортимент уникальными решениями, которые отражают местные традиции и славятся креативностью, а также повышается значимость регионального туризма.</a:t>
            </a:r>
          </a:p>
          <a:p>
            <a:br>
              <a:rPr lang="ru-RU" sz="1400" dirty="0">
                <a:effectLst/>
                <a:latin typeface="Helvetica Neue" panose="02000503000000020004" pitchFamily="2" charset="0"/>
              </a:rPr>
            </a:b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0376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Проблема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1484" y="2584713"/>
            <a:ext cx="11400642" cy="29582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прямых конкурентов выявила, что в настоящее время данный рынок очень конкурентный за счет открытия новых производственных компаний, по выпуску мягкой мебели. При этом покупатели выбирают диваны в зависимости от стоимости, стиля, удобства, наличия на складе. В настоящее время после ухода из России </a:t>
            </a:r>
            <a:r>
              <a:rPr lang="en-GB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IKEA 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мебельные компании сотрудничают с федеральной сетью </a:t>
            </a:r>
            <a:r>
              <a:rPr lang="en-GB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Hoff, 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 мебели и другими. Но представленные образцы мебели в данных магазинах не имеют уникальности, в основном это прямые, угловые диваны.</a:t>
            </a:r>
            <a:b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нашей ЦА есть запрос на необычную дизайнерскую мебель, но тем не менее предложение на рынке не может полностью закрыть данную потребность. Если говорить о бренде ПЛЮШИ, то мы удовлетворяем желание заказчиков  в получении уникальных и лимитированных предметов мебели, при этом, предоставляя данные товары в премиальном качестве. Самое главное - мы делаем упор не только на визуальную составляющую нашего товара, но и также заботимся о качестве материалов и об уровне сервиса.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56880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433389" y="798802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628210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аудитория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1105330" y="4287810"/>
            <a:ext cx="10278950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600" b="1" dirty="0">
                <a:effectLst/>
                <a:latin typeface="Helvetica Neue" panose="02000503000000020004" pitchFamily="2" charset="0"/>
              </a:rPr>
              <a:t>Сегмент 1 (</a:t>
            </a:r>
            <a:r>
              <a:rPr lang="en-US" sz="5600" b="1" dirty="0">
                <a:effectLst/>
                <a:latin typeface="Helvetica Neue" panose="02000503000000020004" pitchFamily="2" charset="0"/>
              </a:rPr>
              <a:t>B2C) </a:t>
            </a:r>
            <a:r>
              <a:rPr lang="ru-RU" sz="5600" b="1" dirty="0">
                <a:effectLst/>
                <a:latin typeface="Helvetica Neue" panose="02000503000000020004" pitchFamily="2" charset="0"/>
              </a:rPr>
              <a:t>: </a:t>
            </a:r>
            <a:endParaRPr lang="ru-RU" sz="5600" dirty="0">
              <a:effectLst/>
              <a:latin typeface="Helvetica Neue" panose="02000503000000020004" pitchFamily="2" charset="0"/>
            </a:endParaRPr>
          </a:p>
          <a:p>
            <a:br>
              <a:rPr lang="ru-RU" sz="5600" dirty="0">
                <a:effectLst/>
                <a:latin typeface="Helvetica Neue" panose="02000503000000020004" pitchFamily="2" charset="0"/>
              </a:rPr>
            </a:br>
            <a:endParaRPr lang="ru-RU" sz="6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сегмент включает людей в возрасте от 25 до 40 лет с доходом выше среднего. Эти потребители стремятся разнообразить дизайн своего жилья и добавить в него элементы уюта и комфорта и эксклюзивности, интересных креативных решений. Их основные цели заключаются в создании личного пространства для расслабления, которое может включать: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голок для чтения книг, зону для просмотра телевизора, место для дневного сна. Кроме того, они заинтересованы в обустройстве игровой комнаты для своих детей, чтобы создать безопасное и вдохновляющее пространство для игр и творчества.</a:t>
            </a:r>
          </a:p>
          <a:p>
            <a:b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effectLst/>
                <a:latin typeface="Helvetica Neue" panose="02000503000000020004" pitchFamily="2" charset="0"/>
              </a:rPr>
              <a:t>Сегмент 2</a:t>
            </a:r>
            <a:r>
              <a:rPr lang="en-US" sz="5600" b="1" dirty="0">
                <a:effectLst/>
                <a:latin typeface="Helvetica Neue" panose="02000503000000020004" pitchFamily="2" charset="0"/>
              </a:rPr>
              <a:t> (B2B) </a:t>
            </a:r>
            <a:r>
              <a:rPr lang="ru-RU" sz="5600" b="1" dirty="0">
                <a:effectLst/>
                <a:latin typeface="Helvetica Neue" panose="02000503000000020004" pitchFamily="2" charset="0"/>
              </a:rPr>
              <a:t>:</a:t>
            </a:r>
            <a:endParaRPr lang="ru-RU" sz="5600" dirty="0">
              <a:effectLst/>
              <a:latin typeface="Helvetica Neue" panose="02000503000000020004" pitchFamily="2" charset="0"/>
            </a:endParaRPr>
          </a:p>
          <a:p>
            <a:b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сегмент охватывает коммерческие объекты, такие как офисы, арт-пространства и частные заведения. Шоурумы эксклюзивной мебели, пример: </a:t>
            </a:r>
            <a:r>
              <a:rPr lang="en-GB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roommate </a:t>
            </a:r>
          </a:p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сегменте мы выставляемся на мини-выставках, с целью дальнейшей продажи на условиях «процент от продаж»</a:t>
            </a:r>
          </a:p>
          <a:p>
            <a:r>
              <a:rPr lang="ru-RU" sz="6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представителей этого сегмента важна атмосфера, которая вдохновляет сотрудников и привлекает клиентов. Основные цели данного сегмента включают: создание уникального стиля, отражающего индивидуальность заведения; обеспечение удобства и стиля для всех посетителей, что позволяет каждому насладиться уникальным опытом</a:t>
            </a:r>
          </a:p>
          <a:p>
            <a:endParaRPr lang="ru-RU" sz="6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57884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481195" y="842620"/>
            <a:ext cx="6563921" cy="3534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-375648" y="784852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272520" y="530433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3C7FAE-D8C4-3844-573A-98A16D1E07AB}"/>
              </a:ext>
            </a:extLst>
          </p:cNvPr>
          <p:cNvSpPr txBox="1"/>
          <p:nvPr/>
        </p:nvSpPr>
        <p:spPr>
          <a:xfrm>
            <a:off x="5386322" y="1099142"/>
            <a:ext cx="66070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расчёта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число кадастровых сделок с недвижимостью. В перспективе потенциально доступными потребителями можно считать всех покупателей жилья, т. к. приобретение недвижимости предполагает изменение человеком пространства под свои потребности.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глобализации возможных продаж, возьмём 33200 рублей как размер среднего чека (цена пуфика и кресла).</a:t>
            </a:r>
          </a:p>
        </p:txBody>
      </p:sp>
      <p:pic>
        <p:nvPicPr>
          <p:cNvPr id="7" name="Рисунок 6" descr="Изображение выглядит как текст, Шрифт, снимок экран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239B5334-A995-297C-E7AF-0090CF071B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5" y="2148341"/>
            <a:ext cx="3621668" cy="8431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2A39E1-B87A-1A23-B443-F90A4043F712}"/>
              </a:ext>
            </a:extLst>
          </p:cNvPr>
          <p:cNvSpPr txBox="1"/>
          <p:nvPr/>
        </p:nvSpPr>
        <p:spPr>
          <a:xfrm>
            <a:off x="1857890" y="1857954"/>
            <a:ext cx="6607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0398F8-7180-6748-6452-17895DE159A5}"/>
              </a:ext>
            </a:extLst>
          </p:cNvPr>
          <p:cNvSpPr txBox="1"/>
          <p:nvPr/>
        </p:nvSpPr>
        <p:spPr>
          <a:xfrm>
            <a:off x="1857890" y="2998208"/>
            <a:ext cx="6607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 descr="Изображение выглядит как текст, Шрифт, снимок экрана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B0118C4-7295-5987-680F-888375CF62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5" y="3329231"/>
            <a:ext cx="3621668" cy="865805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Шрифт, снимок экрана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2960B716-3562-A6CC-9FF3-02A0B89D98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1" y="4563105"/>
            <a:ext cx="3701232" cy="104519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70B92A2-F09A-40A1-95D8-FCDA8645973D}"/>
              </a:ext>
            </a:extLst>
          </p:cNvPr>
          <p:cNvSpPr txBox="1"/>
          <p:nvPr/>
        </p:nvSpPr>
        <p:spPr>
          <a:xfrm>
            <a:off x="1857890" y="4199076"/>
            <a:ext cx="6607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 descr="Изображение выглядит как текст, Шрифт, снимок экрана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3B1C788-093F-B636-3880-BEB936C237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575" y="4583189"/>
            <a:ext cx="3928888" cy="94424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64FCF7F-5F71-A767-4BFC-8ACA46FEE50B}"/>
              </a:ext>
            </a:extLst>
          </p:cNvPr>
          <p:cNvSpPr txBox="1"/>
          <p:nvPr/>
        </p:nvSpPr>
        <p:spPr>
          <a:xfrm>
            <a:off x="5821380" y="4326592"/>
            <a:ext cx="6607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D94796-65FB-69C8-BE52-8EBF21D18904}"/>
              </a:ext>
            </a:extLst>
          </p:cNvPr>
          <p:cNvSpPr txBox="1"/>
          <p:nvPr/>
        </p:nvSpPr>
        <p:spPr>
          <a:xfrm>
            <a:off x="5417463" y="2386005"/>
            <a:ext cx="66932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от того, какие данные закладывались в расчёты, наблюдается отрицательная динамика рынка: после увеличения роста сделок в 2023 году (а также увеличения доли населения с соответствующим финансовым положением), в 2024 году рост приостанавливается, уступая снижению показателей.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Данную ситуацию можно связать с наблюдаемой в настоящее время инфляцией, а также с ростом ставки ЦБ. Тем не менее даже при нынешних цифрах есть перспективные возможности для развития бизнеса (чему также способствует уход иностранных компаний с рынка).</a:t>
            </a:r>
          </a:p>
        </p:txBody>
      </p:sp>
    </p:spTree>
    <p:extLst>
      <p:ext uri="{BB962C8B-B14F-4D97-AF65-F5344CB8AC3E}">
        <p14:creationId xmlns:p14="http://schemas.microsoft.com/office/powerpoint/2010/main" val="107612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72924" y="587287"/>
            <a:ext cx="737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24152" y="43390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016779"/>
            <a:ext cx="11400642" cy="36367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10003414" y="6146505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98EC56E-7A18-D130-4BD1-AD93BFA88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132503"/>
              </p:ext>
            </p:extLst>
          </p:nvPr>
        </p:nvGraphicFramePr>
        <p:xfrm>
          <a:off x="5548745" y="2230542"/>
          <a:ext cx="6426100" cy="3909020"/>
        </p:xfrm>
        <a:graphic>
          <a:graphicData uri="http://schemas.openxmlformats.org/drawingml/2006/table">
            <a:tbl>
              <a:tblPr firstRow="1" firstCol="1" bandRow="1"/>
              <a:tblGrid>
                <a:gridCol w="1303099">
                  <a:extLst>
                    <a:ext uri="{9D8B030D-6E8A-4147-A177-3AD203B41FA5}">
                      <a16:colId xmlns:a16="http://schemas.microsoft.com/office/drawing/2014/main" val="2849080610"/>
                    </a:ext>
                  </a:extLst>
                </a:gridCol>
                <a:gridCol w="1257026">
                  <a:extLst>
                    <a:ext uri="{9D8B030D-6E8A-4147-A177-3AD203B41FA5}">
                      <a16:colId xmlns:a16="http://schemas.microsoft.com/office/drawing/2014/main" val="3846121748"/>
                    </a:ext>
                  </a:extLst>
                </a:gridCol>
                <a:gridCol w="1259090">
                  <a:extLst>
                    <a:ext uri="{9D8B030D-6E8A-4147-A177-3AD203B41FA5}">
                      <a16:colId xmlns:a16="http://schemas.microsoft.com/office/drawing/2014/main" val="704779268"/>
                    </a:ext>
                  </a:extLst>
                </a:gridCol>
                <a:gridCol w="1257713">
                  <a:extLst>
                    <a:ext uri="{9D8B030D-6E8A-4147-A177-3AD203B41FA5}">
                      <a16:colId xmlns:a16="http://schemas.microsoft.com/office/drawing/2014/main" val="4023656233"/>
                    </a:ext>
                  </a:extLst>
                </a:gridCol>
                <a:gridCol w="1349172">
                  <a:extLst>
                    <a:ext uri="{9D8B030D-6E8A-4147-A177-3AD203B41FA5}">
                      <a16:colId xmlns:a16="http://schemas.microsoft.com/office/drawing/2014/main" val="3119697937"/>
                    </a:ext>
                  </a:extLst>
                </a:gridCol>
              </a:tblGrid>
              <a:tr h="738543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критерии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Конкурент 1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Dome</a:t>
                      </a: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fabrique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Конкурент 2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Markovich 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Конкурент 3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Imodern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 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826968"/>
                  </a:ext>
                </a:extLst>
              </a:tr>
              <a:tr h="338916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70 </a:t>
                      </a:r>
                      <a:r>
                        <a:rPr lang="ru-RU" sz="10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</a:t>
                      </a: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 120 </a:t>
                      </a:r>
                      <a:r>
                        <a:rPr lang="ru-RU" sz="10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120 тр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85 тр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33 тр до 300 тр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299479"/>
                  </a:ext>
                </a:extLst>
              </a:tr>
              <a:tr h="515468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Ассортимент 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видов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Более 20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Более 30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 индивидуальный заказ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083040"/>
                  </a:ext>
                </a:extLst>
              </a:tr>
              <a:tr h="515468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Рогожка / Велюр / Шенилл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Рогожка / Велюр / </a:t>
                      </a:r>
                      <a:r>
                        <a:rPr lang="ru-RU" sz="10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Шенилл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Ткань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Велюр, многослойный плюш 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6238837"/>
                  </a:ext>
                </a:extLst>
              </a:tr>
              <a:tr h="444961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Механизм трансформации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 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Возможен 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Возможен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858182"/>
                  </a:ext>
                </a:extLst>
              </a:tr>
              <a:tr h="338916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 сайта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605571"/>
                  </a:ext>
                </a:extLst>
              </a:tr>
              <a:tr h="338916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изготовления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 дней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дней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наличие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20-45 дней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328508"/>
                  </a:ext>
                </a:extLst>
              </a:tr>
              <a:tr h="338916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Гарантийный срок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год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год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года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452935"/>
                  </a:ext>
                </a:extLst>
              </a:tr>
              <a:tr h="338916"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 присутствия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Санкт-Петербург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Москва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Москва 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indent="450215" algn="just">
                        <a:lnSpc>
                          <a:spcPct val="100000"/>
                        </a:lnSpc>
                        <a:spcAft>
                          <a:spcPts val="4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Москва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03" marR="630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3229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8B5F23-0BF4-C3EA-22AA-83168F3BF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18549"/>
            <a:ext cx="54991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3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72924" y="587287"/>
            <a:ext cx="737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24152" y="43390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016779"/>
            <a:ext cx="11400642" cy="36367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10003414" y="6146505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18B78F3-8267-0C53-49E4-00BEB2106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033951"/>
              </p:ext>
            </p:extLst>
          </p:nvPr>
        </p:nvGraphicFramePr>
        <p:xfrm>
          <a:off x="2286001" y="1726565"/>
          <a:ext cx="7014696" cy="4314801"/>
        </p:xfrm>
        <a:graphic>
          <a:graphicData uri="http://schemas.openxmlformats.org/drawingml/2006/table">
            <a:tbl>
              <a:tblPr firstRow="1" firstCol="1" bandRow="1"/>
              <a:tblGrid>
                <a:gridCol w="1533985">
                  <a:extLst>
                    <a:ext uri="{9D8B030D-6E8A-4147-A177-3AD203B41FA5}">
                      <a16:colId xmlns:a16="http://schemas.microsoft.com/office/drawing/2014/main" val="180282741"/>
                    </a:ext>
                  </a:extLst>
                </a:gridCol>
                <a:gridCol w="5480711">
                  <a:extLst>
                    <a:ext uri="{9D8B030D-6E8A-4147-A177-3AD203B41FA5}">
                      <a16:colId xmlns:a16="http://schemas.microsoft.com/office/drawing/2014/main" val="174526043"/>
                    </a:ext>
                  </a:extLst>
                </a:gridCol>
              </a:tblGrid>
              <a:tr h="41137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 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875064"/>
                  </a:ext>
                </a:extLst>
              </a:tr>
              <a:tr h="83995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Дизайн изделия выполняется по индивидуальному заказу с использованием нестандартных форм и видов изделия. В создание каждого проекта также закладывается креативные промыслы региональных локальных брендов. 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125102"/>
                  </a:ext>
                </a:extLst>
              </a:tr>
              <a:tr h="83995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Ассортимент товара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Мы предоставляем высокую вариативность мебели за счет, того что мы работаем не по стандартному плану, а полностью опираемся на желания наших заказчиков, а также на текущие тренды 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275201"/>
                  </a:ext>
                </a:extLst>
              </a:tr>
              <a:tr h="62566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Эргономика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выполнении индивидуального заказ, мы предлагаем самые оптимальные решения для наших клиентов, чтобы было стильно, комфортно, приятно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567665"/>
                  </a:ext>
                </a:extLst>
              </a:tr>
              <a:tr h="62566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Персонал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Мы работаем с дизайнерами, что позволяет нам создавать любой продукт под ваши требования. Нет ограничений, есть только исполнение ваших желаний. 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787715"/>
                  </a:ext>
                </a:extLst>
              </a:tr>
              <a:tr h="83995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 материалов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3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Мы подбираем наиболее премиально-качественные материалы. Выбор материалов согласуется с заказчиками. Для нас главное: долговечность, качество, внешний вид изделия</a:t>
                      </a:r>
                    </a:p>
                  </a:txBody>
                  <a:tcPr marL="62310" marR="62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263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82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8837CC3-0DAF-4BE8-9735-BDBB5C0D00D9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20178" y="2069528"/>
            <a:ext cx="11871822" cy="30334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 descr="Изображение выглядит как шаблон, шов&#10;&#10;Автоматически созданное описание">
            <a:extLst>
              <a:ext uri="{FF2B5EF4-FFF2-40B4-BE49-F238E27FC236}">
                <a16:creationId xmlns:a16="http://schemas.microsoft.com/office/drawing/2014/main" id="{55978321-2752-831D-C3D6-0A3CE2BDC6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0" y="2756584"/>
            <a:ext cx="4425051" cy="28986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311860-1180-BDE4-B8BD-B11C940C81C4}"/>
              </a:ext>
            </a:extLst>
          </p:cNvPr>
          <p:cNvSpPr txBox="1"/>
          <p:nvPr/>
        </p:nvSpPr>
        <p:spPr>
          <a:xfrm>
            <a:off x="4895386" y="2811031"/>
            <a:ext cx="6462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2892FF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en-GB" dirty="0" err="1">
                <a:solidFill>
                  <a:srgbClr val="2892FF"/>
                </a:solidFill>
                <a:effectLst/>
                <a:latin typeface="Helvetica Neue" panose="02000503000000020004" pitchFamily="2" charset="0"/>
              </a:rPr>
              <a:t>docs.google.com</a:t>
            </a:r>
            <a:r>
              <a:rPr lang="en-GB" dirty="0">
                <a:solidFill>
                  <a:srgbClr val="2892FF"/>
                </a:solidFill>
                <a:effectLst/>
                <a:latin typeface="Helvetica Neue" panose="02000503000000020004" pitchFamily="2" charset="0"/>
              </a:rPr>
              <a:t>/spreadsheets/d/1C3KgDnidYhTzo9CDeI1TE8Uk1ccoVyBVtUcm2e0tk14/edit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217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737982" y="1319669"/>
            <a:ext cx="9227492" cy="800103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272521" y="1283955"/>
            <a:ext cx="8266888" cy="7790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Экосистема монетизации стартапа</a:t>
            </a:r>
            <a:endParaRPr lang="en-US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A5B103-05D9-864F-D741-6EFBC636F2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13"/>
          <a:stretch/>
        </p:blipFill>
        <p:spPr>
          <a:xfrm>
            <a:off x="1226127" y="2119772"/>
            <a:ext cx="8181103" cy="418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81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Экономические показатели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696749" y="2804363"/>
            <a:ext cx="4432799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28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Компания придет в</a:t>
            </a:r>
            <a:r>
              <a:rPr lang="en-GB" sz="28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точку безубыточности на 13 месяц (для расчетов см </a:t>
            </a:r>
            <a:r>
              <a:rPr lang="en-GB" sz="28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QR)</a:t>
            </a:r>
            <a:r>
              <a:rPr lang="ru-RU" sz="28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 descr="Изображение выглядит как шаблон, шов, монохромный&#10;&#10;Автоматически созданное описание">
            <a:extLst>
              <a:ext uri="{FF2B5EF4-FFF2-40B4-BE49-F238E27FC236}">
                <a16:creationId xmlns:a16="http://schemas.microsoft.com/office/drawing/2014/main" id="{A71080DB-00AC-3C0B-7CC6-350DD6C73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45" y="2186151"/>
            <a:ext cx="3473497" cy="352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5756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Дорожная карта развития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84469" y="1876412"/>
            <a:ext cx="11110522" cy="322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537D53-FFC8-CF33-89AF-5C2A61DAB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015" y="1871359"/>
            <a:ext cx="11687287" cy="435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3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236831" y="744566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71392" y="583228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Риски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 descr="Изображение выглядит как текст, снимок экрана, Шрифт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4DB860C8-A4CA-C51B-7604-F25984302B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2" y="1382411"/>
            <a:ext cx="5442857" cy="3407228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Шрифт, числ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4531B4B4-71AF-2FF7-8752-6CBD00DB1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30" y="4764899"/>
            <a:ext cx="5041897" cy="1704161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текст, снимок экрана, Шрифт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9B481BD4-8F03-11CB-DE97-A8477CE95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222" y="1349520"/>
            <a:ext cx="5771769" cy="339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610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Запрос к аудитории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13537" y="2693392"/>
            <a:ext cx="11237521" cy="26556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Поиск инвесторов: для запуска продукта 50.000 р на аренду помещения, 150.000 р зарплата сотрудников, материалы – 150.000 р, маркетинг – 300.000 р, аренда оборудования – 200.000 р.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Итого: 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850.000 р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(см. подробнее в экономических показателях)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Поиск локальных региональных брендов для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коллабораций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помощь в поиске и установлении первичного контакта.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7363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Команда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4531111" y="1560295"/>
            <a:ext cx="3273237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Финансист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 descr="Изображение выглядит как человек, на открытом воздухе, Человеческое лиц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5F749649-24E0-AE06-E868-5C7384BFCE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17" y="2993160"/>
            <a:ext cx="2456462" cy="3358890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человек, Человеческое лицо, Обучение&#10;&#10;Автоматически созданное описание">
            <a:extLst>
              <a:ext uri="{FF2B5EF4-FFF2-40B4-BE49-F238E27FC236}">
                <a16:creationId xmlns:a16="http://schemas.microsoft.com/office/drawing/2014/main" id="{3626CCA0-5F96-B958-00AB-16CC6C30DE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417" y="3058138"/>
            <a:ext cx="2370666" cy="33588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4F9B00E-7F06-B9DC-B01D-0D66A2EB807E}"/>
              </a:ext>
            </a:extLst>
          </p:cNvPr>
          <p:cNvSpPr txBox="1"/>
          <p:nvPr/>
        </p:nvSpPr>
        <p:spPr>
          <a:xfrm>
            <a:off x="1175213" y="2473363"/>
            <a:ext cx="23706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Стратег</a:t>
            </a:r>
          </a:p>
        </p:txBody>
      </p:sp>
      <p:pic>
        <p:nvPicPr>
          <p:cNvPr id="23" name="Рисунок 22" descr="Изображение выглядит как одежда, человек, Человеческое лиц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00A38C1F-E1DA-5942-5E97-B22183EA33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634" y="3058138"/>
            <a:ext cx="2483045" cy="333329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850EAE4-E162-031B-A6E1-5F8297093B0A}"/>
              </a:ext>
            </a:extLst>
          </p:cNvPr>
          <p:cNvSpPr txBox="1"/>
          <p:nvPr/>
        </p:nvSpPr>
        <p:spPr>
          <a:xfrm>
            <a:off x="8289614" y="2509046"/>
            <a:ext cx="29073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Маркетолог</a:t>
            </a:r>
          </a:p>
        </p:txBody>
      </p:sp>
    </p:spTree>
    <p:extLst>
      <p:ext uri="{BB962C8B-B14F-4D97-AF65-F5344CB8AC3E}">
        <p14:creationId xmlns:p14="http://schemas.microsoft.com/office/powerpoint/2010/main" val="773445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9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Почта – </a:t>
            </a:r>
            <a:r>
              <a:rPr lang="en-GB" sz="3200" dirty="0" err="1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Gaydanskayya@mail.ru</a:t>
            </a:r>
            <a:endParaRPr lang="ru-RU" sz="3200" dirty="0">
              <a:latin typeface="Times New Roman" panose="02020603050405020304" pitchFamily="18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Номер телефона - 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89265413866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 descr="Изображение выглядит как шаблон, шов, монохромный&#10;&#10;Автоматически созданное описание">
            <a:extLst>
              <a:ext uri="{FF2B5EF4-FFF2-40B4-BE49-F238E27FC236}">
                <a16:creationId xmlns:a16="http://schemas.microsoft.com/office/drawing/2014/main" id="{9620282B-C860-6E55-6822-B92C2796E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04" y="3908841"/>
            <a:ext cx="2155166" cy="2187766"/>
          </a:xfrm>
          <a:prstGeom prst="rect">
            <a:avLst/>
          </a:prstGeom>
        </p:spPr>
      </p:pic>
      <p:pic>
        <p:nvPicPr>
          <p:cNvPr id="3" name="Рисунок 2" descr="Изображение выглядит как шаблон, шов&#10;&#10;Автоматически созданное описание">
            <a:extLst>
              <a:ext uri="{FF2B5EF4-FFF2-40B4-BE49-F238E27FC236}">
                <a16:creationId xmlns:a16="http://schemas.microsoft.com/office/drawing/2014/main" id="{F10ACDA8-6DA4-7DB3-E2F1-C5FB67652B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73" y="3838528"/>
            <a:ext cx="3594313" cy="23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95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4594</TotalTime>
  <Words>1181</Words>
  <Application>Microsoft Macintosh PowerPoint</Application>
  <PresentationFormat>Широкоэкранный</PresentationFormat>
  <Paragraphs>123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Helvetica Neue</vt:lpstr>
      <vt:lpstr>Microsoft Sans Serif</vt:lpstr>
      <vt:lpstr>Times New Roman</vt:lpstr>
      <vt:lpstr>Wingdings</vt:lpstr>
      <vt:lpstr>Тема Office</vt:lpstr>
      <vt:lpstr>АКСЕЛЕРАЦИОННАЯ ПРОГРАММА «ФИНСОЦТЕХ»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«ФИНСОЦТЕХ»</dc:title>
  <dc:creator>Васильев Иван Алексеевич</dc:creator>
  <cp:lastModifiedBy>Шлейфер Кристина Александровна</cp:lastModifiedBy>
  <cp:revision>24</cp:revision>
  <dcterms:created xsi:type="dcterms:W3CDTF">2024-11-18T10:46:32Z</dcterms:created>
  <dcterms:modified xsi:type="dcterms:W3CDTF">2024-12-14T18:39:27Z</dcterms:modified>
</cp:coreProperties>
</file>